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89" r:id="rId2"/>
    <p:sldId id="390" r:id="rId3"/>
    <p:sldId id="393" r:id="rId4"/>
    <p:sldId id="391" r:id="rId5"/>
    <p:sldId id="408" r:id="rId6"/>
    <p:sldId id="342" r:id="rId7"/>
    <p:sldId id="470" r:id="rId8"/>
    <p:sldId id="341" r:id="rId9"/>
    <p:sldId id="334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73" r:id="rId20"/>
    <p:sldId id="469" r:id="rId21"/>
    <p:sldId id="474" r:id="rId22"/>
    <p:sldId id="471" r:id="rId23"/>
    <p:sldId id="472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58" r:id="rId32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A3280D"/>
        </a:solidFill>
        <a:latin typeface="Georgia" pitchFamily="18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80D"/>
    <a:srgbClr val="030609"/>
    <a:srgbClr val="A52710"/>
    <a:srgbClr val="EEE7D2"/>
    <a:srgbClr val="DFD2AD"/>
    <a:srgbClr val="98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68512" autoAdjust="0"/>
  </p:normalViewPr>
  <p:slideViewPr>
    <p:cSldViewPr snapToObjects="1">
      <p:cViewPr varScale="1">
        <p:scale>
          <a:sx n="75" d="100"/>
          <a:sy n="75" d="100"/>
        </p:scale>
        <p:origin x="23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t" anchorCtr="0" compatLnSpc="1">
            <a:prstTxWarp prst="textNoShape">
              <a:avLst/>
            </a:prstTxWarp>
          </a:bodyPr>
          <a:lstStyle>
            <a:lvl1pPr defTabSz="4718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t" anchorCtr="0" compatLnSpc="1">
            <a:prstTxWarp prst="textNoShape">
              <a:avLst/>
            </a:prstTxWarp>
          </a:bodyPr>
          <a:lstStyle>
            <a:lvl1pPr algn="r" defTabSz="471850">
              <a:defRPr sz="1200"/>
            </a:lvl1pPr>
          </a:lstStyle>
          <a:p>
            <a:pPr>
              <a:defRPr/>
            </a:pPr>
            <a:fld id="{E9081210-61DA-4FCD-9513-E1DE3F0D6F88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993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329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b" anchorCtr="0" compatLnSpc="1">
            <a:prstTxWarp prst="textNoShape">
              <a:avLst/>
            </a:prstTxWarp>
          </a:bodyPr>
          <a:lstStyle>
            <a:lvl1pPr defTabSz="47185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3329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b" anchorCtr="0" compatLnSpc="1">
            <a:prstTxWarp prst="textNoShape">
              <a:avLst/>
            </a:prstTxWarp>
          </a:bodyPr>
          <a:lstStyle>
            <a:lvl1pPr algn="r" defTabSz="471850">
              <a:defRPr sz="1200"/>
            </a:lvl1pPr>
          </a:lstStyle>
          <a:p>
            <a:pPr>
              <a:defRPr/>
            </a:pPr>
            <a:fld id="{5FF816F3-3F1E-4851-A020-1A57B0C98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8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t" anchorCtr="0" compatLnSpc="1">
            <a:prstTxWarp prst="textNoShape">
              <a:avLst/>
            </a:prstTxWarp>
          </a:bodyPr>
          <a:lstStyle>
            <a:lvl1pPr defTabSz="4718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2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t" anchorCtr="0" compatLnSpc="1">
            <a:prstTxWarp prst="textNoShape">
              <a:avLst/>
            </a:prstTxWarp>
          </a:bodyPr>
          <a:lstStyle>
            <a:lvl1pPr algn="r" defTabSz="4718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EAE7D62-9F3B-4948-AED5-FC657AE3E123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4" y="4420869"/>
            <a:ext cx="5149637" cy="41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3329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b" anchorCtr="0" compatLnSpc="1">
            <a:prstTxWarp prst="textNoShape">
              <a:avLst/>
            </a:prstTxWarp>
          </a:bodyPr>
          <a:lstStyle>
            <a:lvl1pPr defTabSz="4718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2" y="8843329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98" tIns="47098" rIns="94198" bIns="47098" numCol="1" anchor="b" anchorCtr="0" compatLnSpc="1">
            <a:prstTxWarp prst="textNoShape">
              <a:avLst/>
            </a:prstTxWarp>
          </a:bodyPr>
          <a:lstStyle>
            <a:lvl1pPr algn="r" defTabSz="47185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9EBC5F2-AF30-4F5D-AF81-A01904E2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2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12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1pPr>
            <a:lvl2pPr marL="742783" indent="-285686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2pPr>
            <a:lvl3pPr marL="1142743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3pPr>
            <a:lvl4pPr marL="1599840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4pPr>
            <a:lvl5pPr marL="2056938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5pPr>
            <a:lvl6pPr marL="2514036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6pPr>
            <a:lvl7pPr marL="2971132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7pPr>
            <a:lvl8pPr marL="3428230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8pPr>
            <a:lvl9pPr marL="3885327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/>
            <a:fld id="{C33DFE17-F233-4EB9-97BC-F2646BC4C1A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5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15800-ADC1-4FC9-8866-F3E33EF8F1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4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76243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9726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7868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360898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1940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75098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976766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30AD9F7A-E689-4BFC-9E87-A1B78F47D6AA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15800-ADC1-4FC9-8866-F3E33EF8F1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3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619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6971F24E-BE6E-429D-94F1-D11E3F78309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12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77530" y="8843329"/>
            <a:ext cx="3045570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3" tIns="47092" rIns="94183" bIns="47092" anchor="b"/>
          <a:lstStyle/>
          <a:p>
            <a:pPr algn="r" defTabSz="942094"/>
            <a:fld id="{4D9C9139-DA29-4AF5-A519-A2AB98FE1EB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42094"/>
              <a:t>22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324" y="4420869"/>
            <a:ext cx="5146457" cy="4190367"/>
          </a:xfrm>
          <a:noFill/>
        </p:spPr>
        <p:txBody>
          <a:bodyPr lIns="94183" tIns="47092" rIns="94183" bIns="47092"/>
          <a:lstStyle/>
          <a:p>
            <a:pPr defTabSz="924439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BC5F2-AF30-4F5D-AF81-A01904E241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3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1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BC5F2-AF30-4F5D-AF81-A01904E241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9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906170FA-B801-4734-A93E-E7EB9589ED1E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09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218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0" tIns="46581" rIns="93160" bIns="46581" anchor="b"/>
          <a:lstStyle>
            <a:lvl1pPr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algn="r" eaLnBrk="1" hangingPunct="1"/>
            <a:fld id="{B0FF3EA8-2F07-454A-99AA-68282112914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6625" y="4414838"/>
            <a:ext cx="5137150" cy="4184650"/>
          </a:xfrm>
          <a:noFill/>
        </p:spPr>
        <p:txBody>
          <a:bodyPr lIns="93160" tIns="46581" rIns="93160" bIns="46581"/>
          <a:lstStyle/>
          <a:p>
            <a:pPr defTabSz="912813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131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0" tIns="46581" rIns="93160" bIns="46581" anchor="b"/>
          <a:lstStyle>
            <a:lvl1pPr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9334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algn="r" eaLnBrk="1" hangingPunct="1"/>
            <a:fld id="{18238272-2087-494D-8C4B-CD728994202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4838"/>
            <a:ext cx="5137150" cy="4184650"/>
          </a:xfrm>
          <a:noFill/>
        </p:spPr>
        <p:txBody>
          <a:bodyPr lIns="93160" tIns="46581" rIns="93160" bIns="46581"/>
          <a:lstStyle/>
          <a:p>
            <a:pPr defTabSz="912813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337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63CACB0B-BF6E-4D04-AB54-3869FCB7F99B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42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E28304E5-B377-44D1-A294-AD137E1CD952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2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770B9-C18E-4C63-B02D-0CC17D92EBC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35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46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defTabSz="465138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/>
            <a:fld id="{A2933A04-7AC1-4CBB-9C9E-0CAF8DF4404A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02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1pPr>
            <a:lvl2pPr marL="742783" indent="-285686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2pPr>
            <a:lvl3pPr marL="1142743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3pPr>
            <a:lvl4pPr marL="1599840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4pPr>
            <a:lvl5pPr marL="2056938" indent="-228550" defTabSz="931655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5pPr>
            <a:lvl6pPr marL="2514036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6pPr>
            <a:lvl7pPr marL="2971132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7pPr>
            <a:lvl8pPr marL="3428230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8pPr>
            <a:lvl9pPr marL="3885327" indent="-228550" defTabSz="9316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/>
            <a:fld id="{06694846-8703-4508-BB58-13B75018CFA6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4838"/>
            <a:ext cx="5140325" cy="4184650"/>
          </a:xfrm>
          <a:noFill/>
        </p:spPr>
        <p:txBody>
          <a:bodyPr/>
          <a:lstStyle/>
          <a:p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6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2322E1-5A3C-43ED-B287-0B3E9104CB4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38274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51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29484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515800-ADC1-4FC9-8866-F3E33EF8F1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BC5F2-AF30-4F5D-AF81-A01904E241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5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5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7530" y="8843329"/>
            <a:ext cx="3045570" cy="4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3" tIns="47092" rIns="94183" bIns="47092" anchor="b"/>
          <a:lstStyle/>
          <a:p>
            <a:pPr algn="r" defTabSz="942094"/>
            <a:fld id="{04B01FEB-BF8A-4664-9CB9-AF3BABC815C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defTabSz="942094"/>
              <a:t>8</a:t>
            </a:fld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324" y="4420869"/>
            <a:ext cx="5146457" cy="4190367"/>
          </a:xfrm>
          <a:noFill/>
        </p:spPr>
        <p:txBody>
          <a:bodyPr lIns="94183" tIns="47092" rIns="94183" bIns="47092"/>
          <a:lstStyle/>
          <a:p>
            <a:pPr defTabSz="924439"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BC5F2-AF30-4F5D-AF81-A01904E241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3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BC5F2-AF30-4F5D-AF81-A01904E241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2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A490-943C-4B7C-8525-90A1520C210A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B336-718B-449C-A198-1EE646F83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81A1D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01E8A-3A5E-4964-BAF2-B3E69DF4DD80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5285-3D2C-40C2-94A0-7541A8076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A994-51F6-44F8-B9F3-4A7FB341FBB9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F4A8-1C6A-4561-8053-A8D4A911A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9B86-7D99-404B-A449-8E749B069102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FAB4D-7065-4320-8C96-97B34219F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6A6-9461-4A02-8BE3-5A4BAD5A00C4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48D6-B787-4DD9-B09D-B0D480C2A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6397-E006-4CB8-9DBE-04136E5D294F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4185-F72E-4269-980E-E6F464CED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0A35-BB7A-4F0B-AA31-10F0CB84FC29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EC26D-62AE-49BE-A726-F7FDF9D58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6350" y="0"/>
            <a:ext cx="9144000" cy="1096963"/>
          </a:xfrm>
          <a:prstGeom prst="rect">
            <a:avLst/>
          </a:prstGeom>
          <a:solidFill>
            <a:srgbClr val="DFD2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350" y="1096963"/>
            <a:ext cx="9137650" cy="15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>
            <a:spLocks noChangeArrowheads="1"/>
          </p:cNvSpPr>
          <p:nvPr userDrawn="1"/>
        </p:nvSpPr>
        <p:spPr bwMode="auto">
          <a:xfrm>
            <a:off x="4386263" y="893763"/>
            <a:ext cx="401637" cy="4016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16" descr="GASHPO Icon 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263" y="893763"/>
            <a:ext cx="40163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FD2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981A1D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350" y="6251575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A3280D"/>
                </a:solidFill>
                <a:latin typeface="Trajan Pro" pitchFamily="18" charset="0"/>
              </a:rPr>
              <a:t>Department of Natural Resources</a:t>
            </a:r>
            <a:br>
              <a:rPr lang="en-US" sz="1600" b="1" dirty="0">
                <a:solidFill>
                  <a:srgbClr val="A3280D"/>
                </a:solidFill>
                <a:latin typeface="Trajan Pro" pitchFamily="18" charset="0"/>
              </a:rPr>
            </a:br>
            <a:r>
              <a:rPr lang="en-US" sz="1500" b="1" dirty="0">
                <a:solidFill>
                  <a:srgbClr val="A3280D"/>
                </a:solidFill>
                <a:latin typeface="Trajan Pro" pitchFamily="18" charset="0"/>
              </a:rPr>
              <a:t>Historic Preservation Division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ヒラギノ角ゴ Pro W3" pitchFamily="-112" charset="-128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2B3B-B02D-4808-829D-B83398F67ACD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BA5D-255A-400E-86FA-C7F499096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75"/>
            <a:ext cx="8229600" cy="1112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B2DA-73C8-4934-8F6D-86363AA6BD1C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B8471-DAF0-47E4-980B-EB5FC673D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DFD2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096963"/>
            <a:ext cx="9144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Rectangle 3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DFD2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981A1D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 userDrawn="1"/>
        </p:nvSpPr>
        <p:spPr bwMode="auto">
          <a:xfrm>
            <a:off x="6350" y="6251575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A3280D"/>
                </a:solidFill>
                <a:latin typeface="Trajan Pro" pitchFamily="18" charset="0"/>
              </a:rPr>
              <a:t>Department of Natural Resources</a:t>
            </a:r>
            <a:br>
              <a:rPr lang="en-US" sz="1600" b="1" dirty="0">
                <a:solidFill>
                  <a:srgbClr val="A3280D"/>
                </a:solidFill>
                <a:latin typeface="Trajan Pro" pitchFamily="18" charset="0"/>
              </a:rPr>
            </a:br>
            <a:r>
              <a:rPr lang="en-US" sz="1500" b="1" dirty="0">
                <a:solidFill>
                  <a:srgbClr val="A3280D"/>
                </a:solidFill>
                <a:latin typeface="Trajan Pro" pitchFamily="18" charset="0"/>
              </a:rPr>
              <a:t>Historic Preservation Division</a:t>
            </a:r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22225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15875"/>
            <a:ext cx="8229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48A54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AE757C-3C21-45D2-B106-53CE45D1A56F}" type="datetime1">
              <a:rPr lang="en-US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48A54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C77AAF-F7C6-482E-AA9C-6B49659F8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80" r:id="rId8"/>
    <p:sldLayoutId id="2147483879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A3280D"/>
          </a:solidFill>
          <a:latin typeface="Georgia" pitchFamily="18" charset="0"/>
          <a:ea typeface="ヒラギノ角ゴ Pro W3" pitchFamily="-108" charset="-128"/>
          <a:cs typeface="ヒラギノ角ゴ Pro W3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3280D"/>
          </a:solidFill>
          <a:latin typeface="Georgia" pitchFamily="18" charset="0"/>
          <a:ea typeface="ヒラギノ角ゴ Pro W3" pitchFamily="-108" charset="-128"/>
          <a:cs typeface="ヒラギノ角ゴ Pro W3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3280D"/>
          </a:solidFill>
          <a:latin typeface="Georgia" pitchFamily="18" charset="0"/>
          <a:ea typeface="ヒラギノ角ゴ Pro W3" pitchFamily="-108" charset="-128"/>
          <a:cs typeface="ヒラギノ角ゴ Pro W3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3280D"/>
          </a:solidFill>
          <a:latin typeface="Georgia" pitchFamily="18" charset="0"/>
          <a:ea typeface="ヒラギノ角ゴ Pro W3" pitchFamily="-108" charset="-128"/>
          <a:cs typeface="ヒラギノ角ゴ Pro W3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3280D"/>
          </a:solidFill>
          <a:latin typeface="Georgia" pitchFamily="18" charset="0"/>
          <a:ea typeface="ヒラギノ角ゴ Pro W3" pitchFamily="-108" charset="-128"/>
          <a:cs typeface="ヒラギノ角ゴ Pro W3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rgbClr val="981A1D"/>
          </a:solidFill>
          <a:latin typeface="Times New Roman" pitchFamily="-108" charset="0"/>
          <a:ea typeface="ヒラギノ角ゴ Pro W3" pitchFamily="-108" charset="-128"/>
          <a:cs typeface="ヒラギノ角ゴ Pro W3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rgbClr val="981A1D"/>
          </a:solidFill>
          <a:latin typeface="Times New Roman" pitchFamily="-108" charset="0"/>
          <a:ea typeface="ヒラギノ角ゴ Pro W3" pitchFamily="-108" charset="-128"/>
          <a:cs typeface="ヒラギノ角ゴ Pro W3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rgbClr val="981A1D"/>
          </a:solidFill>
          <a:latin typeface="Times New Roman" pitchFamily="-108" charset="0"/>
          <a:ea typeface="ヒラギノ角ゴ Pro W3" pitchFamily="-108" charset="-128"/>
          <a:cs typeface="ヒラギノ角ゴ Pro W3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rgbClr val="981A1D"/>
          </a:solidFill>
          <a:latin typeface="Times New Roman" pitchFamily="-108" charset="0"/>
          <a:ea typeface="ヒラギノ角ゴ Pro W3" pitchFamily="-108" charset="-128"/>
          <a:cs typeface="ヒラギノ角ゴ Pro W3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ヒラギノ角ゴ Pro W3" pitchFamily="-108" charset="-128"/>
          <a:cs typeface="ヒラギノ角ゴ Pro W3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ヒラギノ角ゴ Pro W3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ヒラギノ角ゴ Pro W3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ヒラギノ角ゴ Pro W3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ヒラギノ角ゴ Pro W3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eorgiashpo.org/revie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georgiashpo.org/review" TargetMode="External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shpo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Cove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35275"/>
            <a:ext cx="9144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2852738"/>
            <a:ext cx="9137650" cy="158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852738"/>
          </a:xfrm>
          <a:prstGeom prst="rect">
            <a:avLst/>
          </a:prstGeom>
          <a:solidFill>
            <a:srgbClr val="DFD2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588963"/>
          </a:xfrm>
          <a:prstGeom prst="rect">
            <a:avLst/>
          </a:prstGeom>
          <a:solidFill>
            <a:srgbClr val="DFD2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sz="18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158750" y="1296988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r>
              <a:rPr lang="en-US" sz="4400" b="0" dirty="0">
                <a:latin typeface="Georgia" pitchFamily="18" charset="0"/>
              </a:rPr>
              <a:t>HPD (SHPO</a:t>
            </a:r>
            <a:r>
              <a:rPr lang="en-US" dirty="0"/>
              <a:t>)</a:t>
            </a:r>
            <a:r>
              <a:rPr lang="en-US" sz="4400" b="0" dirty="0">
                <a:latin typeface="Georgia" pitchFamily="18" charset="0"/>
              </a:rPr>
              <a:t> and YOU!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71475" y="64150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6350" y="64124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defTabSz="4572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latin typeface="Georgia" pitchFamily="18" charset="0"/>
              </a:rPr>
              <a:t>Meg Richardson, Environmental Review Historian</a:t>
            </a: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112835"/>
            <a:ext cx="2889510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6135">
            <a:off x="519394" y="3549816"/>
            <a:ext cx="2743200" cy="2275114"/>
          </a:xfrm>
          <a:prstGeom prst="rect">
            <a:avLst/>
          </a:prstGeom>
        </p:spPr>
      </p:pic>
      <p:sp>
        <p:nvSpPr>
          <p:cNvPr id="9218" name="Rectangle 3"/>
          <p:cNvSpPr txBox="1">
            <a:spLocks/>
          </p:cNvSpPr>
          <p:nvPr/>
        </p:nvSpPr>
        <p:spPr bwMode="auto">
          <a:xfrm>
            <a:off x="457200" y="-15875"/>
            <a:ext cx="8229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1pPr>
            <a:lvl2pPr marL="742950" indent="-285750" eaLnBrk="0" hangingPunct="0"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2pPr>
            <a:lvl3pPr marL="1143000" indent="-228600" eaLnBrk="0" hangingPunct="0"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3pPr>
            <a:lvl4pPr marL="1600200" indent="-228600" eaLnBrk="0" hangingPunct="0"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4pPr>
            <a:lvl5pPr marL="2057400" indent="-228600" eaLnBrk="0" hangingPunct="0"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defRPr>
            </a:lvl9pPr>
          </a:lstStyle>
          <a:p>
            <a:pPr algn="ctr"/>
            <a:r>
              <a:rPr lang="en-US" sz="4000" b="0" dirty="0"/>
              <a:t>Consultation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1259815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Environmental Review Form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600" b="0" dirty="0">
                <a:latin typeface="Arial" charset="0"/>
                <a:hlinkClick r:id="rId4"/>
              </a:rPr>
              <a:t>http://www.georgiashpo.org/review</a:t>
            </a:r>
            <a:endParaRPr lang="en-US" sz="1600" b="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Project information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Map</a:t>
            </a:r>
          </a:p>
          <a:p>
            <a:pPr>
              <a:spcBef>
                <a:spcPct val="2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b="0" dirty="0">
                <a:latin typeface="Arial Unicode MS" pitchFamily="34" charset="-128"/>
              </a:rPr>
              <a:t>Photographs</a:t>
            </a:r>
          </a:p>
          <a:p>
            <a:pPr>
              <a:spcBef>
                <a:spcPct val="20000"/>
              </a:spcBef>
              <a:buClr>
                <a:srgbClr val="981A1D"/>
              </a:buClr>
              <a:buFont typeface="Arial" charset="0"/>
              <a:buChar char="•"/>
            </a:pPr>
            <a:endParaRPr lang="en-US" b="0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590" y="4084639"/>
            <a:ext cx="2209800" cy="1893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8910">
            <a:off x="3432916" y="2595108"/>
            <a:ext cx="2907887" cy="2907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447800"/>
            <a:ext cx="2396290" cy="195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1" y="1169254"/>
            <a:ext cx="3878179" cy="50029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800" y="1797550"/>
            <a:ext cx="6858000" cy="1242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800" y="1257979"/>
            <a:ext cx="6858000" cy="31438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2023310" y="2424735"/>
            <a:ext cx="6924490" cy="3027605"/>
            <a:chOff x="2023310" y="2424735"/>
            <a:chExt cx="6924490" cy="30276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9800" y="2424735"/>
              <a:ext cx="6858000" cy="30276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Multiply 18"/>
            <p:cNvSpPr/>
            <p:nvPr/>
          </p:nvSpPr>
          <p:spPr bwMode="auto">
            <a:xfrm>
              <a:off x="2023310" y="3333356"/>
              <a:ext cx="272400" cy="238065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A3280D"/>
                </a:solidFill>
                <a:effectLst/>
                <a:latin typeface="Arial" charset="0"/>
                <a:ea typeface="ヒラギノ角ゴ Pro W3" pitchFamily="-112" charset="-128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94525" y="4349729"/>
              <a:ext cx="201185" cy="18899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089800" y="2870840"/>
            <a:ext cx="6858000" cy="3208685"/>
            <a:chOff x="2089800" y="2870840"/>
            <a:chExt cx="6858000" cy="320868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89800" y="2895478"/>
              <a:ext cx="6858000" cy="31840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Multiply 21"/>
            <p:cNvSpPr/>
            <p:nvPr/>
          </p:nvSpPr>
          <p:spPr bwMode="auto">
            <a:xfrm>
              <a:off x="3657600" y="2870840"/>
              <a:ext cx="228600" cy="216571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A3280D"/>
                </a:solidFill>
                <a:effectLst/>
                <a:latin typeface="Arial" charset="0"/>
                <a:ea typeface="ヒラギノ角ゴ Pro W3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7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70432"/>
            <a:ext cx="3877266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400" y="1216395"/>
            <a:ext cx="6858000" cy="1739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400" y="1752600"/>
            <a:ext cx="6858000" cy="3303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1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70432"/>
            <a:ext cx="3877266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33" y="3886943"/>
            <a:ext cx="3429000" cy="216922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063400" y="2887604"/>
            <a:ext cx="6858000" cy="1360072"/>
            <a:chOff x="2063400" y="2887604"/>
            <a:chExt cx="6858000" cy="1360072"/>
          </a:xfrm>
        </p:grpSpPr>
        <p:grpSp>
          <p:nvGrpSpPr>
            <p:cNvPr id="10" name="Group 9"/>
            <p:cNvGrpSpPr/>
            <p:nvPr/>
          </p:nvGrpSpPr>
          <p:grpSpPr>
            <a:xfrm>
              <a:off x="2063400" y="2887604"/>
              <a:ext cx="6858000" cy="1360072"/>
              <a:chOff x="2063400" y="2887604"/>
              <a:chExt cx="6858000" cy="136007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3400" y="2887604"/>
                <a:ext cx="6858000" cy="136007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Multiply 7"/>
              <p:cNvSpPr/>
              <p:nvPr/>
            </p:nvSpPr>
            <p:spPr bwMode="auto">
              <a:xfrm>
                <a:off x="7696200" y="3671316"/>
                <a:ext cx="228600" cy="214884"/>
              </a:xfrm>
              <a:prstGeom prst="mathMultiply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A3280D"/>
                  </a:solidFill>
                  <a:effectLst/>
                  <a:latin typeface="Arial" charset="0"/>
                  <a:ea typeface="ヒラギノ角ゴ Pro W3" pitchFamily="-112" charset="-128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0" y="3810000"/>
                <a:ext cx="176799" cy="170703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8400" y="3372874"/>
              <a:ext cx="176799" cy="17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9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" y="1170432"/>
            <a:ext cx="3886325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600" y="1294041"/>
            <a:ext cx="6858000" cy="697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600" y="1693711"/>
            <a:ext cx="6858000" cy="2174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3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5" y="1170432"/>
            <a:ext cx="3886325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600" y="1991727"/>
            <a:ext cx="6858000" cy="3913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600" y="4046700"/>
            <a:ext cx="6858000" cy="1998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57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0" y="1143000"/>
            <a:ext cx="3881790" cy="5001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89" y="1295400"/>
            <a:ext cx="6858000" cy="299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89" y="2362200"/>
            <a:ext cx="6858000" cy="3662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26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Environmental Review Form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59815"/>
            <a:ext cx="4876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Environmental Review Form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600" b="0" dirty="0">
                <a:latin typeface="Arial" charset="0"/>
                <a:hlinkClick r:id="rId3"/>
              </a:rPr>
              <a:t>http://www.georgiashpo.org/review</a:t>
            </a:r>
            <a:endParaRPr lang="en-US" sz="1600" b="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Project information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charset="0"/>
              </a:rPr>
              <a:t>Map</a:t>
            </a:r>
          </a:p>
          <a:p>
            <a:pPr>
              <a:spcBef>
                <a:spcPct val="2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b="0" dirty="0">
                <a:latin typeface="Arial Unicode MS" pitchFamily="34" charset="-128"/>
              </a:rPr>
              <a:t>Photographs</a:t>
            </a:r>
          </a:p>
          <a:p>
            <a:pPr>
              <a:spcBef>
                <a:spcPct val="20000"/>
              </a:spcBef>
              <a:buClr>
                <a:srgbClr val="981A1D"/>
              </a:buClr>
              <a:buFont typeface="Arial" charset="0"/>
              <a:buChar char="•"/>
            </a:pPr>
            <a:endParaRPr lang="en-US" b="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867" y="1407185"/>
            <a:ext cx="3639404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631" y="3048000"/>
            <a:ext cx="3120737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734310"/>
            <a:ext cx="2804667" cy="2249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811" y="1427135"/>
            <a:ext cx="3656348" cy="2742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703" y="3538522"/>
            <a:ext cx="3766870" cy="2458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&quot;No&quot; Symbol 4"/>
          <p:cNvSpPr/>
          <p:nvPr/>
        </p:nvSpPr>
        <p:spPr bwMode="auto">
          <a:xfrm>
            <a:off x="3011631" y="1841767"/>
            <a:ext cx="4419600" cy="4038600"/>
          </a:xfrm>
          <a:prstGeom prst="noSmoking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A3280D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271" y="1262941"/>
            <a:ext cx="32004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762" y="2583875"/>
            <a:ext cx="32004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66" y="3696218"/>
            <a:ext cx="32004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&quot;No&quot; Symbol 13"/>
          <p:cNvSpPr/>
          <p:nvPr/>
        </p:nvSpPr>
        <p:spPr bwMode="auto">
          <a:xfrm>
            <a:off x="2615011" y="1945287"/>
            <a:ext cx="4419600" cy="4038600"/>
          </a:xfrm>
          <a:prstGeom prst="noSmoking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A3280D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2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09" y="1676400"/>
            <a:ext cx="6882981" cy="368230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 bwMode="auto">
          <a:xfrm>
            <a:off x="1066800" y="1981200"/>
            <a:ext cx="241091" cy="2286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A3280D"/>
              </a:solidFill>
              <a:effectLst/>
              <a:latin typeface="Arial" charset="0"/>
              <a:ea typeface="ヒラギノ角ゴ Pro W3" pitchFamily="-112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97" y="2319672"/>
            <a:ext cx="182896" cy="18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97" y="2974973"/>
            <a:ext cx="182896" cy="18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31" y="3656291"/>
            <a:ext cx="182896" cy="18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97" y="4604360"/>
            <a:ext cx="182896" cy="182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97" y="5102782"/>
            <a:ext cx="182896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Tips for the ER Form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Clear, detailed information 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Color Photos keyed to a map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Map of project location and APE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Include all of the information you have for the project 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Historic Structures in the APE does not automatically mean the project cannot be funded</a:t>
            </a:r>
          </a:p>
          <a:p>
            <a:endParaRPr lang="en-US" altLang="en-US" dirty="0">
              <a:latin typeface="Arial" panose="020B0604020202020204" pitchFamily="34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9" name="Picture 1029" descr="C:\Documents and Settings\CMoore.DNR131275\My Documents\PHOTOS\gadnr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1255219"/>
            <a:ext cx="3581400" cy="1119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40" name="Picture 1040" descr="C:\Documents and Settings\CMoore.DNR131275\My Documents\NEW LOGO FOR HPD\State Parks cropped log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511446"/>
            <a:ext cx="2508069" cy="91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58" y="3574089"/>
            <a:ext cx="2816352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890" y="4729291"/>
            <a:ext cx="276148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365" y="2511446"/>
            <a:ext cx="2928553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577" y="3562885"/>
            <a:ext cx="2588127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939" y="4705326"/>
            <a:ext cx="2497402" cy="914400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0" y="6068"/>
            <a:ext cx="9144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A3280D"/>
                </a:solidFill>
                <a:latin typeface="Georgia" pitchFamily="18" charset="0"/>
                <a:ea typeface="ヒラギノ角ゴ Pro W3" pitchFamily="-108" charset="-128"/>
                <a:cs typeface="ヒラギノ角ゴ Pro W3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3280D"/>
                </a:solidFill>
                <a:latin typeface="Georgia" pitchFamily="1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3280D"/>
                </a:solidFill>
                <a:latin typeface="Georgia" pitchFamily="1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3280D"/>
                </a:solidFill>
                <a:latin typeface="Georgia" pitchFamily="1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3280D"/>
                </a:solidFill>
                <a:latin typeface="Georgia" pitchFamily="1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81A1D"/>
                </a:solidFill>
                <a:latin typeface="Times New Roman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81A1D"/>
                </a:solidFill>
                <a:latin typeface="Times New Roman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81A1D"/>
                </a:solidFill>
                <a:latin typeface="Times New Roman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81A1D"/>
                </a:solidFill>
                <a:latin typeface="Times New Roman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pPr eaLnBrk="1" hangingPunct="1"/>
            <a:r>
              <a:rPr lang="en-US" sz="3800" dirty="0"/>
              <a:t>Georgia Department of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1609273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39752"/>
            <a:ext cx="3657600" cy="2167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133179"/>
            <a:ext cx="4800600" cy="30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Submittal Received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Review/Request for information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Project Type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Historic Properties</a:t>
            </a:r>
          </a:p>
          <a:p>
            <a:pPr lvl="1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Effects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100" b="0" dirty="0">
                <a:latin typeface="Arial" charset="0"/>
              </a:rPr>
              <a:t>Response (NHPA, NAE, CNAE, &amp; AE)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9620"/>
          <a:stretch/>
        </p:blipFill>
        <p:spPr>
          <a:xfrm>
            <a:off x="990600" y="3967383"/>
            <a:ext cx="2824938" cy="1912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6909"/>
          <a:stretch/>
        </p:blipFill>
        <p:spPr>
          <a:xfrm>
            <a:off x="5753100" y="1292997"/>
            <a:ext cx="2209800" cy="23346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06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Adverse Effects (AE)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 </a:t>
            </a:r>
            <a:r>
              <a:rPr lang="en-US" altLang="en-US" u="sng" dirty="0">
                <a:latin typeface="Arial" panose="020B0604020202020204" pitchFamily="34" charset="0"/>
                <a:ea typeface="ヒラギノ角ゴ Pro W3" pitchFamily="-112" charset="-128"/>
              </a:rPr>
              <a:t>Adverse Effect</a:t>
            </a:r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: found when an undertaking may alter, directly or indirectly, any characteristics of an eligible or listed property that qualify it for inclusion in the NRHP in a manner that would diminish the integrity (location, design, materials, workmanship, feeling, and association)</a:t>
            </a:r>
          </a:p>
        </p:txBody>
      </p:sp>
    </p:spTree>
    <p:extLst>
      <p:ext uri="{BB962C8B-B14F-4D97-AF65-F5344CB8AC3E}">
        <p14:creationId xmlns:p14="http://schemas.microsoft.com/office/powerpoint/2010/main" val="288490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30000"/>
              </a:lnSpc>
              <a:spcBef>
                <a:spcPct val="50000"/>
              </a:spcBef>
            </a:pPr>
            <a:r>
              <a:rPr lang="en-US" sz="4000" dirty="0">
                <a:solidFill>
                  <a:srgbClr val="981A1D"/>
                </a:solidFill>
              </a:rPr>
              <a:t>Section 106 Assess Effects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52400" y="1395717"/>
            <a:ext cx="8610600" cy="279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Adverse Effect =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Introduction of incompatible visual or atmospheric elements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Change in use, character or setting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Destruction or damage 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Neglect</a:t>
            </a:r>
          </a:p>
          <a:p>
            <a:pPr marL="914400" lvl="1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And more…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r="9167"/>
          <a:stretch/>
        </p:blipFill>
        <p:spPr>
          <a:xfrm>
            <a:off x="4267200" y="2898105"/>
            <a:ext cx="4343400" cy="31524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063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ヒラギノ角ゴ Pro W3" pitchFamily="-112" charset="-128"/>
              </a:rPr>
              <a:t>Section 106 Resolve Adverse Effects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457200" y="1280318"/>
            <a:ext cx="8229600" cy="481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AN ADVERSE EFFECT DETERMINATION 	DOES NOT STOP A PROJECT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Adverse Effects must be resolved.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rgbClr val="981A1D"/>
              </a:buClr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981A1D"/>
              </a:buClr>
              <a:buFont typeface="Arial" charset="0"/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Avoid</a:t>
            </a:r>
          </a:p>
          <a:p>
            <a:pPr marL="342900" indent="-342900">
              <a:spcBef>
                <a:spcPct val="20000"/>
              </a:spcBef>
              <a:buClr>
                <a:srgbClr val="981A1D"/>
              </a:buClr>
              <a:buFont typeface="Arial" charset="0"/>
              <a:buNone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							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Minimize  </a:t>
            </a:r>
          </a:p>
          <a:p>
            <a:pPr marL="342900" indent="-342900">
              <a:spcBef>
                <a:spcPct val="20000"/>
              </a:spcBef>
              <a:buClr>
                <a:srgbClr val="981A1D"/>
              </a:buClr>
              <a:buFont typeface="Arial" charset="0"/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														  Mitigate</a:t>
            </a:r>
          </a:p>
          <a:p>
            <a:pPr marL="342900" indent="-342900">
              <a:spcBef>
                <a:spcPct val="20000"/>
              </a:spcBef>
              <a:buClr>
                <a:srgbClr val="981A1D"/>
              </a:buClr>
              <a:buFont typeface="Arial" charset="0"/>
              <a:buNone/>
            </a:pPr>
            <a:endParaRPr lang="en-US" sz="15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951892" y="2933700"/>
            <a:ext cx="1207008" cy="838200"/>
          </a:xfrm>
          <a:prstGeom prst="rightArrow">
            <a:avLst/>
          </a:prstGeom>
          <a:solidFill>
            <a:srgbClr val="A52710"/>
          </a:solidFill>
          <a:ln w="28575">
            <a:solidFill>
              <a:srgbClr val="0306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410200" y="3543300"/>
            <a:ext cx="1207008" cy="838200"/>
          </a:xfrm>
          <a:prstGeom prst="rightArrow">
            <a:avLst/>
          </a:prstGeom>
          <a:solidFill>
            <a:srgbClr val="A52710"/>
          </a:solidFill>
          <a:ln w="28575">
            <a:solidFill>
              <a:srgbClr val="0306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The Next Steps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Can the adverse effect be avoided or minimized?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Decide on mitigation measures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Notify the ACHP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Write the MOA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Complete the Stipulations</a:t>
            </a:r>
          </a:p>
        </p:txBody>
      </p:sp>
    </p:spTree>
    <p:extLst>
      <p:ext uri="{BB962C8B-B14F-4D97-AF65-F5344CB8AC3E}">
        <p14:creationId xmlns:p14="http://schemas.microsoft.com/office/powerpoint/2010/main" val="3352080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Avoid or Minimize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ClrTx/>
            </a:pPr>
            <a:r>
              <a:rPr lang="en-US" altLang="en-US" sz="2800" dirty="0">
                <a:latin typeface="Arial" panose="020B0604020202020204" pitchFamily="34" charset="0"/>
                <a:ea typeface="ヒラギノ角ゴ Pro W3" pitchFamily="-112" charset="-128"/>
              </a:rPr>
              <a:t>Avoid Adverse Effect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Move undertaking to alternate site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Use alternative, compatible design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Repair instead of replace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Follow Secretary of the Interior’s </a:t>
            </a:r>
            <a:r>
              <a:rPr lang="en-US" altLang="en-US" i="1" dirty="0">
                <a:latin typeface="Arial" panose="020B0604020202020204" pitchFamily="34" charset="0"/>
                <a:ea typeface="ヒラギノ角ゴ Pro W3" pitchFamily="-112" charset="-128"/>
              </a:rPr>
              <a:t>Standards</a:t>
            </a:r>
          </a:p>
          <a:p>
            <a:pPr lvl="2"/>
            <a:r>
              <a:rPr lang="en-US" altLang="en-US" i="1" dirty="0">
                <a:latin typeface="Arial" panose="020B0604020202020204" pitchFamily="34" charset="0"/>
                <a:ea typeface="ヒラギノ角ゴ Pro W3" pitchFamily="-112" charset="-128"/>
              </a:rPr>
              <a:t>https://www.nps.gov/tps/standards.htm</a:t>
            </a:r>
          </a:p>
          <a:p>
            <a:pPr>
              <a:buClrTx/>
            </a:pPr>
            <a:r>
              <a:rPr lang="en-US" altLang="en-US" sz="2800" dirty="0">
                <a:latin typeface="Arial" panose="020B0604020202020204" pitchFamily="34" charset="0"/>
                <a:ea typeface="ヒラギノ角ゴ Pro W3" pitchFamily="-112" charset="-128"/>
              </a:rPr>
              <a:t>Minimize Adverse Effect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Alter plans to minimize effect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Utilize Landscaping to reduce visual impacts</a:t>
            </a:r>
          </a:p>
          <a:p>
            <a:pPr lvl="1"/>
            <a:endParaRPr lang="en-US" altLang="en-US" dirty="0">
              <a:latin typeface="Arial" panose="020B0604020202020204" pitchFamily="34" charset="0"/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61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solidFill>
                  <a:srgbClr val="981A1D"/>
                </a:solidFill>
                <a:ea typeface="ヒラギノ角ゴ Pro W3" pitchFamily="-112" charset="-128"/>
              </a:rPr>
              <a:t>Mitigate Adverse Effects</a:t>
            </a:r>
          </a:p>
        </p:txBody>
      </p:sp>
      <p:sp>
        <p:nvSpPr>
          <p:cNvPr id="23555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defTabSz="914400">
              <a:buFontTx/>
              <a:buChar char="•"/>
              <a:defRPr/>
            </a:pPr>
            <a:r>
              <a:rPr lang="en-US" sz="2800" dirty="0">
                <a:ea typeface="ヒラギノ角ゴ Pro W3" pitchFamily="-112" charset="-128"/>
              </a:rPr>
              <a:t>If avoidance is not possible, the agency consults with HPD, the public and interested parties to identify measures to mitigate the adverse effect</a:t>
            </a:r>
          </a:p>
          <a:p>
            <a:pPr marL="0" indent="0" defTabSz="914400">
              <a:buFont typeface="Arial" charset="0"/>
              <a:buNone/>
              <a:defRPr/>
            </a:pPr>
            <a:endParaRPr lang="en-US" sz="2800" dirty="0">
              <a:ea typeface="ヒラギノ角ゴ Pro W3" pitchFamily="-112" charset="-128"/>
            </a:endParaRPr>
          </a:p>
          <a:p>
            <a:pPr defTabSz="914400">
              <a:buFontTx/>
              <a:buChar char="•"/>
              <a:defRPr/>
            </a:pPr>
            <a:r>
              <a:rPr lang="en-US" sz="2800" dirty="0">
                <a:ea typeface="ヒラギノ角ゴ Pro W3" pitchFamily="-112" charset="-128"/>
              </a:rPr>
              <a:t>Balances loss of historic properties with the public good</a:t>
            </a:r>
          </a:p>
          <a:p>
            <a:pPr marL="0" indent="0" defTabSz="914400">
              <a:buFont typeface="Arial" charset="0"/>
              <a:buNone/>
              <a:defRPr/>
            </a:pPr>
            <a:endParaRPr lang="en-US" sz="2800" dirty="0">
              <a:ea typeface="ヒラギノ角ゴ Pro W3" pitchFamily="-112" charset="-128"/>
            </a:endParaRPr>
          </a:p>
          <a:p>
            <a:pPr defTabSz="914400">
              <a:buFontTx/>
              <a:buChar char="•"/>
              <a:defRPr/>
            </a:pPr>
            <a:r>
              <a:rPr lang="en-US" sz="2800" dirty="0">
                <a:ea typeface="ヒラギノ角ゴ Pro W3" pitchFamily="-112" charset="-128"/>
              </a:rPr>
              <a:t>Creative approaches are encouraged</a:t>
            </a:r>
          </a:p>
          <a:p>
            <a:pPr lvl="1" defTabSz="91440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rgbClr val="4D4D4D"/>
              </a:solidFill>
              <a:ea typeface="ヒラギノ角ゴ Pro W3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797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28600"/>
            <a:ext cx="8763000" cy="533400"/>
          </a:xfrm>
        </p:spPr>
        <p:txBody>
          <a:bodyPr/>
          <a:lstStyle/>
          <a:p>
            <a:pPr marL="0" indent="0" algn="ctr" defTabSz="91440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981A1D"/>
                </a:solidFill>
                <a:latin typeface="Georgia" panose="02040502050405020303" pitchFamily="18" charset="0"/>
                <a:ea typeface="ヒラギノ角ゴ Pro W3" pitchFamily="-112" charset="-128"/>
              </a:rPr>
              <a:t>Mitigation Measures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54864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defTabSz="914400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Popular Report</a:t>
            </a: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Exhibit</a:t>
            </a: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NRHP Nomination</a:t>
            </a: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Photographic</a:t>
            </a:r>
          </a:p>
          <a:p>
            <a:pPr defTabSz="914400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 Documentation</a:t>
            </a: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Archaeological Excavation</a:t>
            </a:r>
          </a:p>
          <a:p>
            <a:pPr defTabSz="914400" eaLnBrk="1" hangingPunct="1">
              <a:spcBef>
                <a:spcPct val="5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Historic Resources Survey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1149" r="6001" b="4230"/>
          <a:stretch>
            <a:fillRect/>
          </a:stretch>
        </p:blipFill>
        <p:spPr bwMode="auto">
          <a:xfrm>
            <a:off x="4343400" y="1219200"/>
            <a:ext cx="4389438" cy="2554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4507" r="1500" b="2254"/>
          <a:stretch>
            <a:fillRect/>
          </a:stretch>
        </p:blipFill>
        <p:spPr bwMode="auto">
          <a:xfrm>
            <a:off x="5321300" y="4027488"/>
            <a:ext cx="3411538" cy="1987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4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Notify ACHP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Notification of Adverse Effect Letter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Provides details of project and asks if they want to participate in resolution of adverse effects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HUD contact at ACHP, Jaime Loichinger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/>
              <a:t>To Include</a:t>
            </a:r>
            <a:r>
              <a:rPr lang="en-US" sz="1800" dirty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Description of the undertaking, specifying fed involvement 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APE to include photos, maps, and drawings as needed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Description of steps taken to ID historic properties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Explanation of why the criteria of AE were found applicable, including any conditions or future actions to avoid, minimize or mitigate (i.e.. MOA stips)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Copies or summaries of any views from consulting parties (HPD) and public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Note working with HPD to develop MOA</a:t>
            </a:r>
          </a:p>
        </p:txBody>
      </p:sp>
    </p:spTree>
    <p:extLst>
      <p:ext uri="{BB962C8B-B14F-4D97-AF65-F5344CB8AC3E}">
        <p14:creationId xmlns:p14="http://schemas.microsoft.com/office/powerpoint/2010/main" val="320690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MOA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Memorandum of Agreement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Formalizes mitigation measures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Assigns duties and responsibilities to the signatories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Legally binding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1800" b="1" dirty="0"/>
              <a:t>Includes</a:t>
            </a:r>
            <a:r>
              <a:rPr lang="en-US" sz="1800" dirty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Whereas Clauses- Who? What? Where? Why?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Stipulations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400" dirty="0"/>
              <a:t>Action: what will be done, who is doing it, and when it will be done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400" dirty="0"/>
              <a:t>Administrative: Dispute Resolution, Performance Monitoring, Sunset, Amendment, Termination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800" dirty="0">
                <a:cs typeface="ヒラギノ角ゴ Pro W3" pitchFamily="-108" charset="-128"/>
              </a:rPr>
              <a:t>Conclusion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1800" dirty="0">
                <a:cs typeface="ヒラギノ角ゴ Pro W3" pitchFamily="-108" charset="-128"/>
              </a:rPr>
              <a:t>Signature Blocks</a:t>
            </a:r>
          </a:p>
          <a:p>
            <a:pPr lvl="1">
              <a:buFont typeface="Arial" charset="0"/>
              <a:buChar char="–"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69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4468202" y="1828800"/>
            <a:ext cx="42068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the preservation and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historic places for a better Georgia.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417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pic>
        <p:nvPicPr>
          <p:cNvPr id="5" name="Picture 4" descr="1st%20Methodist%2DEpiscopal%20Church%20South%5F0007[1]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16038"/>
            <a:ext cx="3059112" cy="4587875"/>
          </a:xfrm>
          <a:prstGeom prst="rect">
            <a:avLst/>
          </a:prstGeom>
          <a:noFill/>
          <a:ln w="9525" cap="sq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03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-112" charset="-128"/>
              </a:rPr>
              <a:t>Final Points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Cold Reader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Clear, Color Photos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Site Plans </a:t>
            </a:r>
            <a:r>
              <a:rPr lang="en-US" altLang="en-US" i="1" dirty="0">
                <a:latin typeface="Arial" panose="020B0604020202020204" pitchFamily="34" charset="0"/>
                <a:ea typeface="ヒラギノ角ゴ Pro W3" pitchFamily="-112" charset="-128"/>
              </a:rPr>
              <a:t>and</a:t>
            </a:r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 Elevations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Adverse Effect is NOT the end, does NOT stop a project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Applicant’s Priority vs. HPD’s Priority</a:t>
            </a:r>
          </a:p>
          <a:p>
            <a:r>
              <a:rPr lang="en-US" altLang="en-US" dirty="0">
                <a:latin typeface="Arial" panose="020B0604020202020204" pitchFamily="34" charset="0"/>
                <a:ea typeface="ヒラギノ角ゴ Pro W3" pitchFamily="-112" charset="-128"/>
              </a:rPr>
              <a:t>Feel free to call or email with questions.</a:t>
            </a:r>
          </a:p>
        </p:txBody>
      </p:sp>
    </p:spTree>
    <p:extLst>
      <p:ext uri="{BB962C8B-B14F-4D97-AF65-F5344CB8AC3E}">
        <p14:creationId xmlns:p14="http://schemas.microsoft.com/office/powerpoint/2010/main" val="30238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962120" y="1219200"/>
            <a:ext cx="7200900" cy="50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1pPr>
            <a:lvl2pPr marL="742950" indent="-28575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2pPr>
            <a:lvl3pPr marL="1143000" indent="-2286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3pPr>
            <a:lvl4pPr marL="1600200" indent="-2286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4pPr>
            <a:lvl5pPr marL="2057400" indent="-228600" eaLnBrk="0" hangingPunct="0"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3280D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1"/>
                </a:solidFill>
                <a:hlinkClick r:id="rId3"/>
              </a:rPr>
              <a:t>www.georgiashpo.org</a:t>
            </a:r>
            <a:endParaRPr lang="en-US" sz="2800" dirty="0">
              <a:solidFill>
                <a:schemeClr val="tx1"/>
              </a:solidFill>
            </a:endParaRPr>
          </a:p>
          <a:p>
            <a:pPr algn="ctr" eaLnBrk="1" hangingPunct="1"/>
            <a:endParaRPr lang="en-US" dirty="0">
              <a:solidFill>
                <a:schemeClr val="tx1"/>
              </a:solidFill>
            </a:endParaRP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Meg Richardson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Environmental Review Historian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endParaRPr lang="en-US" altLang="en-US" sz="2400" dirty="0">
              <a:solidFill>
                <a:schemeClr val="tx1"/>
              </a:solidFill>
              <a:cs typeface="ヒラギノ角ゴ Pro W3" pitchFamily="-108" charset="-128"/>
            </a:endParaRP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meg.richardson@dnr.ga.gov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(770) 389-7852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endParaRPr lang="en-US" altLang="en-US" sz="2400" dirty="0">
              <a:solidFill>
                <a:schemeClr val="tx1"/>
              </a:solidFill>
              <a:cs typeface="ヒラギノ角ゴ Pro W3" pitchFamily="-108" charset="-128"/>
            </a:endParaRP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Jewett Center for Historic Preservation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2610 GA Hwy 155, SW</a:t>
            </a:r>
          </a:p>
          <a:p>
            <a:pPr algn="ctr" defTabSz="914400">
              <a:spcBef>
                <a:spcPct val="20000"/>
              </a:spcBef>
              <a:buClr>
                <a:srgbClr val="981A1D"/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  <a:cs typeface="ヒラギノ角ゴ Pro W3" pitchFamily="-108" charset="-128"/>
              </a:rPr>
              <a:t>Stockbridge, Georgia 30281</a:t>
            </a:r>
          </a:p>
          <a:p>
            <a:pPr algn="ctr"/>
            <a:endParaRPr lang="en-US" sz="18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0" y="112835"/>
            <a:ext cx="2889510" cy="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2" name="Content Placeholder 2"/>
          <p:cNvSpPr txBox="1">
            <a:spLocks/>
          </p:cNvSpPr>
          <p:nvPr/>
        </p:nvSpPr>
        <p:spPr bwMode="auto">
          <a:xfrm>
            <a:off x="468923" y="2133601"/>
            <a:ext cx="422910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Historic Preservation Offices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Advisory Council on Historic Preservation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National Register of Historic Places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Section 106</a:t>
            </a:r>
          </a:p>
          <a:p>
            <a:pPr>
              <a:spcBef>
                <a:spcPct val="20000"/>
              </a:spcBef>
              <a:buClr>
                <a:srgbClr val="981A1D"/>
              </a:buClr>
              <a:buFont typeface="Arial" charset="0"/>
              <a:buChar char="•"/>
            </a:pPr>
            <a:endParaRPr lang="en-US" b="0" dirty="0">
              <a:latin typeface="Arial" charset="0"/>
            </a:endParaRPr>
          </a:p>
        </p:txBody>
      </p:sp>
      <p:sp>
        <p:nvSpPr>
          <p:cNvPr id="437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National Historic Preservation 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58287"/>
            <a:ext cx="3115326" cy="4151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63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HPD Programs</a:t>
            </a:r>
          </a:p>
        </p:txBody>
      </p:sp>
      <p:sp>
        <p:nvSpPr>
          <p:cNvPr id="439300" name="Rectangle 4"/>
          <p:cNvSpPr>
            <a:spLocks noGrp="1"/>
          </p:cNvSpPr>
          <p:nvPr>
            <p:ph type="body" sz="half" idx="1"/>
          </p:nvPr>
        </p:nvSpPr>
        <p:spPr>
          <a:xfrm>
            <a:off x="304800" y="1102824"/>
            <a:ext cx="6477000" cy="5069375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b="1" dirty="0"/>
              <a:t>Federal Programs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National Register of Historic Places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Environmental Review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Tax Incentives and Grants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Certified Local Governments</a:t>
            </a:r>
          </a:p>
          <a:p>
            <a:pPr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b="1" dirty="0"/>
              <a:t>State Programs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Georgia Register of Historic Places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Tax Incentives and Grants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Historic Resources Survey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Archaeology 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Centennial Farm Program</a:t>
            </a:r>
          </a:p>
          <a:p>
            <a:pPr lvl="1">
              <a:spcBef>
                <a:spcPct val="50000"/>
              </a:spcBef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dirty="0"/>
              <a:t>African American Preservation Network &amp; Program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208761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ヒラギノ角ゴ Pro W3" pitchFamily="-112" charset="-128"/>
              </a:rPr>
              <a:t>Environmental Review/Section 106 </a:t>
            </a:r>
          </a:p>
        </p:txBody>
      </p:sp>
      <p:sp>
        <p:nvSpPr>
          <p:cNvPr id="5123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by federal law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Undertaking:  </a:t>
            </a:r>
          </a:p>
          <a:p>
            <a:pPr marL="800100" lvl="2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“project, activity, or program funded in whole or in part under the direct or indirect jurisdiction of a Federal agency, including those carried out by or on behalf of a Federal agency; those carried out with Federal financial assistance; and those requiring a Federal permit, license or approval.” 36 CFR Part 800.16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Property:  </a:t>
            </a:r>
          </a:p>
          <a:p>
            <a:pPr marL="800100" lvl="1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“any prehistoric or historic district, site, building, structure, or object included in, or eligible for inclusion in, the National Register of Historic Places…” 36 CFR Part 800.16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981A1D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SHPO involvement required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pitchFamily="-112" charset="-128"/>
              </a:rPr>
              <a:t>Our Role </a:t>
            </a:r>
          </a:p>
        </p:txBody>
      </p:sp>
      <p:sp>
        <p:nvSpPr>
          <p:cNvPr id="7171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1pPr>
            <a:lvl2pPr marL="742950" indent="-28575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2pPr>
            <a:lvl3pPr marL="11430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3pPr>
            <a:lvl4pPr marL="16002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4pPr>
            <a:lvl5pPr marL="2057400" indent="-228600" eaLnBrk="0" hangingPunct="0"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3280D"/>
                </a:solidFill>
                <a:latin typeface="Georgia" panose="02040502050405020303" pitchFamily="18" charset="0"/>
                <a:ea typeface="ヒラギノ角ゴ Pro W3" pitchFamily="-112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Advise and assist federal agencies in carrying out S106 responsibilities </a:t>
            </a:r>
          </a:p>
          <a:p>
            <a:pPr eaLnBrk="1" hangingPunct="1">
              <a:spcBef>
                <a:spcPct val="20000"/>
              </a:spcBef>
              <a:buClr>
                <a:srgbClr val="981A1D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Provide comments on eligibility and potential effects to historic structures and/or archaeological sites</a:t>
            </a:r>
          </a:p>
          <a:p>
            <a:pPr eaLnBrk="1" hangingPunct="1">
              <a:spcBef>
                <a:spcPct val="20000"/>
              </a:spcBef>
              <a:buClr>
                <a:srgbClr val="A3280D"/>
              </a:buClr>
              <a:buFontTx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</a:rPr>
              <a:t>Environmental Review program staff review over 2000 project submittals a year</a:t>
            </a:r>
          </a:p>
          <a:p>
            <a:pPr eaLnBrk="1" hangingPunct="1">
              <a:spcBef>
                <a:spcPct val="20000"/>
              </a:spcBef>
              <a:buClr>
                <a:srgbClr val="981A1D"/>
              </a:buClr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2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69875"/>
            <a:ext cx="8763000" cy="868363"/>
          </a:xfrm>
        </p:spPr>
        <p:txBody>
          <a:bodyPr/>
          <a:lstStyle/>
          <a:p>
            <a:pPr marL="0" indent="0" algn="ctr" defTabSz="914400" eaLnBrk="1" hangingPunct="1">
              <a:buFont typeface="Arial" charset="0"/>
              <a:buNone/>
            </a:pPr>
            <a:r>
              <a:rPr lang="en-US" sz="4000" dirty="0">
                <a:solidFill>
                  <a:srgbClr val="A3280D"/>
                </a:solidFill>
                <a:latin typeface="Georgia" pitchFamily="18" charset="0"/>
                <a:ea typeface="ヒラギノ角ゴ Pro W3" pitchFamily="-112" charset="-128"/>
              </a:rPr>
              <a:t>Section 106 Project Types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57200" y="944563"/>
            <a:ext cx="45021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 defTabSz="914400">
              <a:spcBef>
                <a:spcPct val="50000"/>
              </a:spcBef>
              <a:buFontTx/>
              <a:buChar char="•"/>
            </a:pPr>
            <a:endParaRPr lang="en-US" sz="1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Water/sewer projects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Bank branches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Docks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Highway/road projects</a:t>
            </a:r>
          </a:p>
          <a:p>
            <a:pPr lvl="2" defTabSz="914400">
              <a:spcBef>
                <a:spcPct val="50000"/>
              </a:spcBef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lvl="2" defTabSz="914400">
              <a:spcBef>
                <a:spcPct val="50000"/>
              </a:spcBef>
              <a:buFontTx/>
              <a:buChar char="•"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44" name="Picture 9" descr="Highway Construction in Presque Is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810000" cy="2563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495800" y="4114800"/>
            <a:ext cx="411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Public housing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Transmission lines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Military installations</a:t>
            </a:r>
          </a:p>
          <a:p>
            <a:pPr marL="342900" indent="-342900" defTabSz="914400">
              <a:spcBef>
                <a:spcPct val="50000"/>
              </a:spcBef>
              <a:buClr>
                <a:srgbClr val="A52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 Pipelines</a:t>
            </a:r>
          </a:p>
        </p:txBody>
      </p:sp>
      <p:pic>
        <p:nvPicPr>
          <p:cNvPr id="10246" name="Picture 3" descr="Georgene Smithville 1954#59.jpg                                00000058DISKGO                         00000000: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331913"/>
            <a:ext cx="4203700" cy="26654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12838"/>
          </a:xfrm>
        </p:spPr>
        <p:txBody>
          <a:bodyPr/>
          <a:lstStyle/>
          <a:p>
            <a:pPr eaLnBrk="1" hangingPunct="1"/>
            <a:r>
              <a:rPr lang="en-US" dirty="0">
                <a:ea typeface="ヒラギノ角ゴ Pro W3" pitchFamily="-112" charset="-128"/>
              </a:rPr>
              <a:t>Section 106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1150938"/>
            <a:ext cx="3143250" cy="1057275"/>
          </a:xfrm>
          <a:prstGeom prst="rect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/>
              <a:t>Initiate Section 106 Process</a:t>
            </a:r>
          </a:p>
        </p:txBody>
      </p:sp>
      <p:sp>
        <p:nvSpPr>
          <p:cNvPr id="5" name="Oval 4"/>
          <p:cNvSpPr/>
          <p:nvPr/>
        </p:nvSpPr>
        <p:spPr>
          <a:xfrm>
            <a:off x="152400" y="1376363"/>
            <a:ext cx="1828800" cy="762000"/>
          </a:xfrm>
          <a:prstGeom prst="ellipse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Public Involvement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086100" y="1376363"/>
            <a:ext cx="2743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Establish undertaking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Identify appropriate SHPO/THPO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Plan to involve the public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Identify other consulting parties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247900" y="2208213"/>
            <a:ext cx="464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Undertaking is type that might affect historic properties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200" y="1757363"/>
            <a:ext cx="914400" cy="1587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629400" y="1465263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Undertaking / No Potential to Cause Effects</a:t>
            </a:r>
          </a:p>
        </p:txBody>
      </p:sp>
      <p:sp>
        <p:nvSpPr>
          <p:cNvPr id="16" name="Right Arrow 15"/>
          <p:cNvSpPr/>
          <p:nvPr/>
        </p:nvSpPr>
        <p:spPr>
          <a:xfrm flipV="1">
            <a:off x="6191250" y="1581150"/>
            <a:ext cx="438150" cy="35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457700" y="2516188"/>
            <a:ext cx="304800" cy="319087"/>
          </a:xfrm>
          <a:prstGeom prst="downArrow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895600" y="2835275"/>
            <a:ext cx="3143250" cy="871538"/>
          </a:xfrm>
          <a:prstGeom prst="rect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/>
              <a:t>Identify Historic Properties</a:t>
            </a:r>
          </a:p>
        </p:txBody>
      </p:sp>
      <p:sp>
        <p:nvSpPr>
          <p:cNvPr id="51" name="Oval 50"/>
          <p:cNvSpPr/>
          <p:nvPr/>
        </p:nvSpPr>
        <p:spPr>
          <a:xfrm>
            <a:off x="152400" y="2884488"/>
            <a:ext cx="1828800" cy="762000"/>
          </a:xfrm>
          <a:prstGeom prst="ellipse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Public Involvement</a:t>
            </a:r>
          </a:p>
        </p:txBody>
      </p:sp>
      <p:sp>
        <p:nvSpPr>
          <p:cNvPr id="16397" name="Rectangle 51"/>
          <p:cNvSpPr>
            <a:spLocks noChangeArrowheads="1"/>
          </p:cNvSpPr>
          <p:nvPr/>
        </p:nvSpPr>
        <p:spPr bwMode="auto">
          <a:xfrm>
            <a:off x="3124200" y="30607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Determine scope of effort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Identify historic properties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Evaluate historic significance</a:t>
            </a:r>
          </a:p>
        </p:txBody>
      </p:sp>
      <p:sp>
        <p:nvSpPr>
          <p:cNvPr id="16398" name="TextBox 52"/>
          <p:cNvSpPr txBox="1">
            <a:spLocks noChangeArrowheads="1"/>
          </p:cNvSpPr>
          <p:nvPr/>
        </p:nvSpPr>
        <p:spPr bwMode="auto">
          <a:xfrm>
            <a:off x="2743200" y="3706813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Historic properties may be affected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981200" y="3265488"/>
            <a:ext cx="914400" cy="1587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0" name="TextBox 54"/>
          <p:cNvSpPr txBox="1">
            <a:spLocks noChangeArrowheads="1"/>
          </p:cNvSpPr>
          <p:nvPr/>
        </p:nvSpPr>
        <p:spPr bwMode="auto">
          <a:xfrm>
            <a:off x="6629400" y="2973388"/>
            <a:ext cx="251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Historic Properties Affected</a:t>
            </a:r>
          </a:p>
        </p:txBody>
      </p:sp>
      <p:sp>
        <p:nvSpPr>
          <p:cNvPr id="56" name="Right Arrow 55"/>
          <p:cNvSpPr/>
          <p:nvPr/>
        </p:nvSpPr>
        <p:spPr>
          <a:xfrm flipV="1">
            <a:off x="6191250" y="3089275"/>
            <a:ext cx="438150" cy="35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4457700" y="4014788"/>
            <a:ext cx="304800" cy="320675"/>
          </a:xfrm>
          <a:prstGeom prst="downArrow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895600" y="4335463"/>
            <a:ext cx="3143250" cy="501650"/>
          </a:xfrm>
          <a:prstGeom prst="rect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/>
              <a:t>Assess Adverse Effects</a:t>
            </a:r>
          </a:p>
        </p:txBody>
      </p:sp>
      <p:sp>
        <p:nvSpPr>
          <p:cNvPr id="59" name="Oval 58"/>
          <p:cNvSpPr/>
          <p:nvPr/>
        </p:nvSpPr>
        <p:spPr>
          <a:xfrm>
            <a:off x="152400" y="4268788"/>
            <a:ext cx="1828800" cy="762000"/>
          </a:xfrm>
          <a:prstGeom prst="ellipse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Public Involvement</a:t>
            </a:r>
          </a:p>
        </p:txBody>
      </p:sp>
      <p:sp>
        <p:nvSpPr>
          <p:cNvPr id="16405" name="Rectangle 59"/>
          <p:cNvSpPr>
            <a:spLocks noChangeArrowheads="1"/>
          </p:cNvSpPr>
          <p:nvPr/>
        </p:nvSpPr>
        <p:spPr bwMode="auto">
          <a:xfrm>
            <a:off x="3124200" y="4560888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Apply criteria  of  adverse effect</a:t>
            </a:r>
          </a:p>
        </p:txBody>
      </p:sp>
      <p:sp>
        <p:nvSpPr>
          <p:cNvPr id="16406" name="TextBox 60"/>
          <p:cNvSpPr txBox="1">
            <a:spLocks noChangeArrowheads="1"/>
          </p:cNvSpPr>
          <p:nvPr/>
        </p:nvSpPr>
        <p:spPr bwMode="auto">
          <a:xfrm>
            <a:off x="2743200" y="4837113"/>
            <a:ext cx="3448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Historic properties are adversely affected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981200" y="4648200"/>
            <a:ext cx="914400" cy="1588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08" name="TextBox 62"/>
          <p:cNvSpPr txBox="1">
            <a:spLocks noChangeArrowheads="1"/>
          </p:cNvSpPr>
          <p:nvPr/>
        </p:nvSpPr>
        <p:spPr bwMode="auto">
          <a:xfrm>
            <a:off x="6629400" y="4335463"/>
            <a:ext cx="2514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 Historic Properties Adversely Affected</a:t>
            </a:r>
          </a:p>
        </p:txBody>
      </p:sp>
      <p:sp>
        <p:nvSpPr>
          <p:cNvPr id="64" name="Right Arrow 63"/>
          <p:cNvSpPr/>
          <p:nvPr/>
        </p:nvSpPr>
        <p:spPr>
          <a:xfrm flipV="1">
            <a:off x="6191250" y="4451350"/>
            <a:ext cx="438150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4457700" y="5145088"/>
            <a:ext cx="304800" cy="320675"/>
          </a:xfrm>
          <a:prstGeom prst="downArrow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DFD2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895600" y="5532438"/>
            <a:ext cx="3143250" cy="503237"/>
          </a:xfrm>
          <a:prstGeom prst="rect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/>
              <a:t>Resolve Adverse Effects</a:t>
            </a:r>
          </a:p>
        </p:txBody>
      </p:sp>
      <p:sp>
        <p:nvSpPr>
          <p:cNvPr id="76" name="Oval 75"/>
          <p:cNvSpPr/>
          <p:nvPr/>
        </p:nvSpPr>
        <p:spPr>
          <a:xfrm>
            <a:off x="152400" y="5465763"/>
            <a:ext cx="1828800" cy="762000"/>
          </a:xfrm>
          <a:prstGeom prst="ellipse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Public Involvement</a:t>
            </a:r>
          </a:p>
        </p:txBody>
      </p:sp>
      <p:sp>
        <p:nvSpPr>
          <p:cNvPr id="16414" name="Rectangle 76"/>
          <p:cNvSpPr>
            <a:spLocks noChangeArrowheads="1"/>
          </p:cNvSpPr>
          <p:nvPr/>
        </p:nvSpPr>
        <p:spPr bwMode="auto">
          <a:xfrm>
            <a:off x="3086100" y="5757863"/>
            <a:ext cx="2743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  Continue consultation</a:t>
            </a:r>
          </a:p>
        </p:txBody>
      </p:sp>
      <p:sp>
        <p:nvSpPr>
          <p:cNvPr id="16415" name="TextBox 77"/>
          <p:cNvSpPr txBox="1">
            <a:spLocks noChangeArrowheads="1"/>
          </p:cNvSpPr>
          <p:nvPr/>
        </p:nvSpPr>
        <p:spPr bwMode="auto">
          <a:xfrm>
            <a:off x="3390900" y="6407150"/>
            <a:ext cx="2209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FAILURE TO AGREE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1981200" y="5845175"/>
            <a:ext cx="914400" cy="1588"/>
          </a:xfrm>
          <a:prstGeom prst="straightConnector1">
            <a:avLst/>
          </a:prstGeom>
          <a:ln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17" name="TextBox 79"/>
          <p:cNvSpPr txBox="1">
            <a:spLocks noChangeArrowheads="1"/>
          </p:cNvSpPr>
          <p:nvPr/>
        </p:nvSpPr>
        <p:spPr bwMode="auto">
          <a:xfrm>
            <a:off x="6629400" y="5532438"/>
            <a:ext cx="2514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Memorandum of Agreement</a:t>
            </a:r>
          </a:p>
        </p:txBody>
      </p:sp>
      <p:sp>
        <p:nvSpPr>
          <p:cNvPr id="81" name="Right Arrow 80"/>
          <p:cNvSpPr/>
          <p:nvPr/>
        </p:nvSpPr>
        <p:spPr>
          <a:xfrm flipV="1">
            <a:off x="6191250" y="5648325"/>
            <a:ext cx="438150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Down Arrow 81"/>
          <p:cNvSpPr/>
          <p:nvPr/>
        </p:nvSpPr>
        <p:spPr>
          <a:xfrm>
            <a:off x="4457700" y="6118225"/>
            <a:ext cx="304800" cy="320675"/>
          </a:xfrm>
          <a:prstGeom prst="downArrow">
            <a:avLst/>
          </a:prstGeom>
          <a:solidFill>
            <a:srgbClr val="981A1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20" name="TextBox 82"/>
          <p:cNvSpPr txBox="1">
            <a:spLocks noChangeArrowheads="1"/>
          </p:cNvSpPr>
          <p:nvPr/>
        </p:nvSpPr>
        <p:spPr bwMode="auto">
          <a:xfrm>
            <a:off x="6629400" y="640715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COUNCIL COMMENT</a:t>
            </a:r>
          </a:p>
        </p:txBody>
      </p:sp>
      <p:sp>
        <p:nvSpPr>
          <p:cNvPr id="84" name="Right Arrow 83"/>
          <p:cNvSpPr/>
          <p:nvPr/>
        </p:nvSpPr>
        <p:spPr>
          <a:xfrm flipV="1">
            <a:off x="6191250" y="6407150"/>
            <a:ext cx="438150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3093B2C3A844DB619A17F83DED762" ma:contentTypeVersion="2" ma:contentTypeDescription="Create a new document." ma:contentTypeScope="" ma:versionID="2e22b14f98bb8940dd6b7532e8de59f7">
  <xsd:schema xmlns:xsd="http://www.w3.org/2001/XMLSchema" xmlns:xs="http://www.w3.org/2001/XMLSchema" xmlns:p="http://schemas.microsoft.com/office/2006/metadata/properties" xmlns:ns2="2f7efe9a-5f39-4440-908e-a0e074ed76da" targetNamespace="http://schemas.microsoft.com/office/2006/metadata/properties" ma:root="true" ma:fieldsID="f728a83c837cd9a41596d80aebc2912a" ns2:_="">
    <xsd:import namespace="2f7efe9a-5f39-4440-908e-a0e074ed7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efe9a-5f39-4440-908e-a0e074ed7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557E1C-1E91-4642-994A-CC6C8A7FED64}"/>
</file>

<file path=customXml/itemProps2.xml><?xml version="1.0" encoding="utf-8"?>
<ds:datastoreItem xmlns:ds="http://schemas.openxmlformats.org/officeDocument/2006/customXml" ds:itemID="{7A2883DC-2C5D-4FB3-AE05-82DDB920691D}"/>
</file>

<file path=customXml/itemProps3.xml><?xml version="1.0" encoding="utf-8"?>
<ds:datastoreItem xmlns:ds="http://schemas.openxmlformats.org/officeDocument/2006/customXml" ds:itemID="{CB89077A-7EB4-4F5A-8B15-AE74C87BB7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1027</Words>
  <Application>Microsoft Office PowerPoint</Application>
  <PresentationFormat>On-screen Show (4:3)</PresentationFormat>
  <Paragraphs>227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Calibri</vt:lpstr>
      <vt:lpstr>Georgia</vt:lpstr>
      <vt:lpstr>Times New Roman</vt:lpstr>
      <vt:lpstr>Trajan Pro</vt:lpstr>
      <vt:lpstr>Wingdings</vt:lpstr>
      <vt:lpstr>ヒラギノ角ゴ Pro W3</vt:lpstr>
      <vt:lpstr>Office Theme</vt:lpstr>
      <vt:lpstr>PowerPoint Presentation</vt:lpstr>
      <vt:lpstr>PowerPoint Presentation</vt:lpstr>
      <vt:lpstr>Mission Statement</vt:lpstr>
      <vt:lpstr>National Historic Preservation Act</vt:lpstr>
      <vt:lpstr>HPD Programs</vt:lpstr>
      <vt:lpstr>Environmental Review/Section 106 </vt:lpstr>
      <vt:lpstr>Our Role </vt:lpstr>
      <vt:lpstr>PowerPoint Presentation</vt:lpstr>
      <vt:lpstr>Section 106 Process</vt:lpstr>
      <vt:lpstr>PowerPoint Presentation</vt:lpstr>
      <vt:lpstr>Environmental Review Form</vt:lpstr>
      <vt:lpstr>Environmental Review Form</vt:lpstr>
      <vt:lpstr>Environmental Review Form</vt:lpstr>
      <vt:lpstr>Environmental Review Form</vt:lpstr>
      <vt:lpstr>Environmental Review Form</vt:lpstr>
      <vt:lpstr>Environmental Review Form</vt:lpstr>
      <vt:lpstr>Environmental Review Form</vt:lpstr>
      <vt:lpstr>Checklist</vt:lpstr>
      <vt:lpstr>Tips for the ER Form</vt:lpstr>
      <vt:lpstr>Process</vt:lpstr>
      <vt:lpstr>Adverse Effects (AE)</vt:lpstr>
      <vt:lpstr>PowerPoint Presentation</vt:lpstr>
      <vt:lpstr>Section 106 Resolve Adverse Effects</vt:lpstr>
      <vt:lpstr>The Next Steps</vt:lpstr>
      <vt:lpstr>Avoid or Minimize </vt:lpstr>
      <vt:lpstr>Mitigate Adverse Effects</vt:lpstr>
      <vt:lpstr>PowerPoint Presentation</vt:lpstr>
      <vt:lpstr>Notify ACHP</vt:lpstr>
      <vt:lpstr>MOA</vt:lpstr>
      <vt:lpstr>Final Points</vt:lpstr>
      <vt:lpstr>PowerPoint Presentation</vt:lpstr>
    </vt:vector>
  </TitlesOfParts>
  <Company>Planet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Larnie Higgins</dc:creator>
  <cp:lastModifiedBy>Steed Robinson</cp:lastModifiedBy>
  <cp:revision>232</cp:revision>
  <cp:lastPrinted>2017-04-13T01:53:14Z</cp:lastPrinted>
  <dcterms:created xsi:type="dcterms:W3CDTF">2009-06-13T20:18:56Z</dcterms:created>
  <dcterms:modified xsi:type="dcterms:W3CDTF">2017-12-04T19:28:03Z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0x010100FD43093B2C3A844DB619A17F83DED762</vt:lpwstr>
  </property>
</Properties>
</file>