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  <p:sldMasterId id="2147483688" r:id="rId5"/>
  </p:sldMasterIdLst>
  <p:notesMasterIdLst>
    <p:notesMasterId r:id="rId34"/>
  </p:notesMasterIdLst>
  <p:handoutMasterIdLst>
    <p:handoutMasterId r:id="rId35"/>
  </p:handoutMasterIdLst>
  <p:sldIdLst>
    <p:sldId id="361" r:id="rId6"/>
    <p:sldId id="373" r:id="rId7"/>
    <p:sldId id="362" r:id="rId8"/>
    <p:sldId id="363" r:id="rId9"/>
    <p:sldId id="364" r:id="rId10"/>
    <p:sldId id="365" r:id="rId11"/>
    <p:sldId id="367" r:id="rId12"/>
    <p:sldId id="368" r:id="rId13"/>
    <p:sldId id="320" r:id="rId14"/>
    <p:sldId id="321" r:id="rId15"/>
    <p:sldId id="322" r:id="rId16"/>
    <p:sldId id="375" r:id="rId17"/>
    <p:sldId id="376" r:id="rId18"/>
    <p:sldId id="323" r:id="rId19"/>
    <p:sldId id="324" r:id="rId20"/>
    <p:sldId id="377" r:id="rId21"/>
    <p:sldId id="330" r:id="rId22"/>
    <p:sldId id="333" r:id="rId23"/>
    <p:sldId id="336" r:id="rId24"/>
    <p:sldId id="371" r:id="rId25"/>
    <p:sldId id="370" r:id="rId26"/>
    <p:sldId id="372" r:id="rId27"/>
    <p:sldId id="342" r:id="rId28"/>
    <p:sldId id="343" r:id="rId29"/>
    <p:sldId id="369" r:id="rId30"/>
    <p:sldId id="344" r:id="rId31"/>
    <p:sldId id="345" r:id="rId32"/>
    <p:sldId id="374" r:id="rId33"/>
  </p:sldIdLst>
  <p:sldSz cx="12188825" cy="6858000"/>
  <p:notesSz cx="9296400" cy="70104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2172">
          <p15:clr>
            <a:srgbClr val="A4A3A4"/>
          </p15:clr>
        </p15:guide>
        <p15:guide id="6" orient="horz" pos="2208">
          <p15:clr>
            <a:srgbClr val="A4A3A4"/>
          </p15:clr>
        </p15:guide>
        <p15:guide id="7" pos="2864">
          <p15:clr>
            <a:srgbClr val="A4A3A4"/>
          </p15:clr>
        </p15:guide>
        <p15:guide id="8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967"/>
    <a:srgbClr val="F2F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79487" autoAdjust="0"/>
  </p:normalViewPr>
  <p:slideViewPr>
    <p:cSldViewPr>
      <p:cViewPr varScale="1">
        <p:scale>
          <a:sx n="80" d="100"/>
          <a:sy n="80" d="100"/>
        </p:scale>
        <p:origin x="114" y="29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49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08" y="78"/>
      </p:cViewPr>
      <p:guideLst>
        <p:guide orient="horz" pos="2880"/>
        <p:guide pos="2160"/>
        <p:guide orient="horz" pos="2928"/>
        <p:guide pos="2208"/>
        <p:guide orient="horz" pos="2172"/>
        <p:guide orient="horz" pos="2208"/>
        <p:guide pos="2864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pPr/>
              <a:t>12/4/2017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pPr/>
              <a:t>12/4/2017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CB6D9-6356-4EF1-B578-1FB4E28A25A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032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DE933-7EBA-4B98-B897-FEF2A8F20F21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043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9130" y="6044184"/>
            <a:ext cx="2998451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144717" y="6044184"/>
            <a:ext cx="90441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7212" y="1676400"/>
            <a:ext cx="8633751" cy="1828800"/>
          </a:xfrm>
        </p:spPr>
        <p:txBody>
          <a:bodyPr anchor="ctr"/>
          <a:lstStyle>
            <a:lvl1pPr algn="ctr">
              <a:defRPr cap="none" baseline="0"/>
            </a:lvl1pPr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add speaker name &amp; title</a:t>
            </a:r>
            <a:endParaRPr kumimoji="0" lang="en-US" dirty="0"/>
          </a:p>
        </p:txBody>
      </p:sp>
      <p:pic>
        <p:nvPicPr>
          <p:cNvPr id="12" name="Picture 10" descr="C:\Users\jessica.reynolds\Desktop\DCApeachLogo1verBlack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928" y="3810000"/>
            <a:ext cx="1527640" cy="17526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9130" y="6043613"/>
            <a:ext cx="2998451" cy="71437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6" y="2743200"/>
            <a:ext cx="9495011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i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i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i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4022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8" y="1589567"/>
            <a:ext cx="5180251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7" y="1589567"/>
            <a:ext cx="5180251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25475" indent="-26035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2952B5-7A2F-4CC8-B7CE-9234E21C2837}" type="datetime1">
              <a:rPr lang="en-US" smtClean="0">
                <a:solidFill>
                  <a:srgbClr val="8A7967"/>
                </a:solidFill>
              </a:rPr>
              <a:pPr/>
              <a:t>12/4/2017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>
                <a:solidFill>
                  <a:srgbClr val="8A7967"/>
                </a:solidFill>
              </a:rPr>
              <a:t>December 11-13, 2013</a:t>
            </a:r>
            <a:endParaRPr lang="en-US" dirty="0">
              <a:solidFill>
                <a:srgbClr val="8A7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60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>
                <a:solidFill>
                  <a:srgbClr val="8A7967"/>
                </a:solidFill>
              </a:rPr>
              <a:pPr/>
              <a:t>12/4/2017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A7967"/>
                </a:solidFill>
              </a:rPr>
              <a:t>December 11-13, 2013</a:t>
            </a:r>
            <a:endParaRPr lang="en-US" dirty="0">
              <a:solidFill>
                <a:srgbClr val="8A7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39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 smtClean="0">
                <a:solidFill>
                  <a:srgbClr val="8A7967"/>
                </a:solidFill>
              </a:rPr>
              <a:pPr/>
              <a:t>12/4/2017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A7967"/>
                </a:solidFill>
              </a:rPr>
              <a:t>December 11-13, 2013</a:t>
            </a:r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015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BBE7942-5B1B-4E74-B3CD-25BF9B0ABE25}" type="slidenum">
              <a:rPr lang="en-US" i="1" smtClean="0">
                <a:solidFill>
                  <a:srgbClr val="8A7967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srgbClr val="8A7967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" y="1905000"/>
            <a:ext cx="10191212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2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90" y="273050"/>
            <a:ext cx="10766795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 smtClean="0">
                <a:solidFill>
                  <a:srgbClr val="8A7967"/>
                </a:solidFill>
              </a:rPr>
              <a:pPr/>
              <a:t>12/4/2017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A7967"/>
                </a:solidFill>
              </a:rPr>
              <a:t>December 11-13, 2013</a:t>
            </a:r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B7FEA86-1680-48AE-B31F-3E3431F3A323}" type="slidenum">
              <a:rPr lang="en-US" i="1" smtClean="0"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5843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914400"/>
            <a:ext cx="883689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162" y="1828800"/>
            <a:ext cx="10055781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8A7967"/>
                </a:solidFill>
              </a:rPr>
              <a:t>December 11-13, 2013</a:t>
            </a:r>
            <a:endParaRPr lang="en-US" dirty="0">
              <a:solidFill>
                <a:srgbClr val="8A7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677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162" y="914400"/>
            <a:ext cx="883689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162" y="1828800"/>
            <a:ext cx="492631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3626" y="1828800"/>
            <a:ext cx="492631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162" y="3962400"/>
            <a:ext cx="492631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3626" y="3962400"/>
            <a:ext cx="492631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8A7967"/>
                </a:solidFill>
              </a:rPr>
              <a:t>December 11-13, 2013</a:t>
            </a:r>
            <a:endParaRPr lang="en-US" dirty="0">
              <a:solidFill>
                <a:srgbClr val="8A7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512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51" y="228600"/>
            <a:ext cx="10868369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 smtClean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2E8EBC-E876-4F75-A8E2-294E580032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868369" cy="4495800"/>
          </a:xfrm>
        </p:spPr>
        <p:txBody>
          <a:bodyPr/>
          <a:lstStyle>
            <a:lvl1pPr marL="320040" indent="-320040">
              <a:lnSpc>
                <a:spcPct val="114000"/>
              </a:lnSpc>
              <a:spcBef>
                <a:spcPts val="700"/>
              </a:spcBef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2743200"/>
            <a:ext cx="9495011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67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8" y="1589567"/>
            <a:ext cx="5180251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6" y="1589567"/>
            <a:ext cx="5180251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25475" indent="-26035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2952B5-7A2F-4CC8-B7CE-9234E21C2837}" type="datetime1">
              <a:rPr lang="en-US" smtClean="0"/>
              <a:pPr/>
              <a:t>12/4/2017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 smtClean="0"/>
              <a:pPr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01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97" y="2114552"/>
            <a:ext cx="7648484" cy="23040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73050"/>
            <a:ext cx="10766795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 smtClean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7FEA86-1680-48AE-B31F-3E3431F3A3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34" y="5162550"/>
            <a:ext cx="3770918" cy="781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5971032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i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30" y="6044184"/>
            <a:ext cx="2998451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i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4717" y="6044184"/>
            <a:ext cx="90441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i="1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7212" y="1676400"/>
            <a:ext cx="8633751" cy="1828800"/>
          </a:xfrm>
        </p:spPr>
        <p:txBody>
          <a:bodyPr anchor="ctr"/>
          <a:lstStyle>
            <a:lvl1pPr algn="ctr">
              <a:defRPr cap="none" baseline="0"/>
            </a:lvl1pPr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add speaker name &amp; 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9130" y="6043615"/>
            <a:ext cx="2998451" cy="71437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1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  <p:hf sldNum="0" hdr="0" dt="0"/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55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51" y="228600"/>
            <a:ext cx="10868369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 smtClean="0">
                <a:solidFill>
                  <a:srgbClr val="8A7967"/>
                </a:solidFill>
              </a:rPr>
              <a:pPr/>
              <a:t>12/4/2017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A7967"/>
                </a:solidFill>
              </a:rPr>
              <a:t>December 11-13, 2013</a:t>
            </a:r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868369" cy="4495800"/>
          </a:xfrm>
        </p:spPr>
        <p:txBody>
          <a:bodyPr/>
          <a:lstStyle>
            <a:lvl1pPr marL="320040" indent="-320040">
              <a:lnSpc>
                <a:spcPct val="114000"/>
              </a:lnSpc>
              <a:spcBef>
                <a:spcPts val="700"/>
              </a:spcBef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766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588" y="228600"/>
            <a:ext cx="10868369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651" y="1600200"/>
            <a:ext cx="10868369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5883" y="6248401"/>
            <a:ext cx="355507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1A9C7-C274-4F50-89C9-83BDB06EDB81}" type="datetime1">
              <a:rPr lang="en-US" smtClean="0"/>
              <a:pPr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589" y="6248207"/>
            <a:ext cx="722622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88825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01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195" y="1280160"/>
            <a:ext cx="1140163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  <p:sldLayoutId id="2147483686" r:id="rId6"/>
    <p:sldLayoutId id="2147483687" r:id="rId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588" y="228600"/>
            <a:ext cx="10868369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651" y="1600200"/>
            <a:ext cx="10868369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5883" y="6248403"/>
            <a:ext cx="355507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01A9C7-C274-4F50-89C9-83BDB06EDB81}" type="datetime1">
              <a:rPr lang="en-US" i="1" smtClean="0">
                <a:solidFill>
                  <a:srgbClr val="8A796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12/4/2017</a:t>
            </a:fld>
            <a:endParaRPr lang="en-US" i="1" dirty="0">
              <a:solidFill>
                <a:srgbClr val="8A7967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589" y="6248209"/>
            <a:ext cx="722622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smtClean="0">
                <a:solidFill>
                  <a:srgbClr val="8A7967"/>
                </a:solidFill>
                <a:latin typeface="Arial" charset="0"/>
              </a:rPr>
              <a:t>December 11-13, 2013</a:t>
            </a:r>
            <a:endParaRPr lang="en-US" i="1" dirty="0">
              <a:solidFill>
                <a:srgbClr val="8A7967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88825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i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01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i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195" y="1280160"/>
            <a:ext cx="1140163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i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n-US" sz="29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a.ga.gov/communities/CDBG/programs/CDBGrevitApproval.as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elly.lane@dca.ga.gov" TargetMode="External"/><Relationship Id="rId2" Type="http://schemas.openxmlformats.org/officeDocument/2006/relationships/hyperlink" Target="mailto:glenn.misner@dca.ga.go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0012" y="362931"/>
            <a:ext cx="8455997" cy="1828324"/>
          </a:xfrm>
        </p:spPr>
        <p:txBody>
          <a:bodyPr>
            <a:normAutofit/>
          </a:bodyPr>
          <a:lstStyle/>
          <a:p>
            <a:r>
              <a:rPr lang="en-US" dirty="0" smtClean="0"/>
              <a:t>Urban Redevelopment and</a:t>
            </a:r>
            <a:br>
              <a:rPr lang="en-US" dirty="0" smtClean="0"/>
            </a:br>
            <a:r>
              <a:rPr lang="en-US" dirty="0" smtClean="0"/>
              <a:t>Revitalization Area Strategy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Glenn </a:t>
            </a:r>
            <a:r>
              <a:rPr lang="en-US" dirty="0"/>
              <a:t>M</a:t>
            </a:r>
            <a:r>
              <a:rPr lang="en-US" dirty="0" smtClean="0"/>
              <a:t>isner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12/5/2017</a:t>
            </a:r>
            <a:endParaRPr lang="en-US" dirty="0"/>
          </a:p>
        </p:txBody>
      </p:sp>
      <p:pic>
        <p:nvPicPr>
          <p:cNvPr id="7" name="Picture 6" descr="equalHousHandiCom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12" y="4876800"/>
            <a:ext cx="1487428" cy="90961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767" y="2271331"/>
            <a:ext cx="3429000" cy="2582589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812" y="3232060"/>
            <a:ext cx="3405812" cy="2554359"/>
          </a:xfrm>
          <a:prstGeom prst="rect">
            <a:avLst/>
          </a:prstGeom>
          <a:noFill/>
        </p:spPr>
      </p:pic>
      <p:pic>
        <p:nvPicPr>
          <p:cNvPr id="10" name="Picture 6" descr="Macon Bartlett Homes street view--reduced for pp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3"/>
          <a:stretch/>
        </p:blipFill>
        <p:spPr bwMode="auto">
          <a:xfrm>
            <a:off x="7389812" y="2220235"/>
            <a:ext cx="3606800" cy="23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75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304800"/>
            <a:ext cx="8836898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CDBG Revitalization Strategies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55427" name="Rectangle 3"/>
          <p:cNvSpPr>
            <a:spLocks noGrp="1" noChangeArrowheads="1"/>
          </p:cNvSpPr>
          <p:nvPr>
            <p:ph idx="1"/>
          </p:nvPr>
        </p:nvSpPr>
        <p:spPr>
          <a:xfrm>
            <a:off x="4875212" y="2699544"/>
            <a:ext cx="7213229" cy="3276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Threshold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5 points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Economic Development Tools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5 points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Collaboration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up to 5 points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Investment Partnerships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up to 5 points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4" descr="C:\Documents and Settings\maryalice.applegate\Local Settings\Temporary Internet Files\Content.IE5\LCSYSFEN\MC9003342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68" y="2808288"/>
            <a:ext cx="3961368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90514" y="1737768"/>
            <a:ext cx="55931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8A7967"/>
                </a:solidFill>
                <a:ea typeface="+mj-ea"/>
                <a:cs typeface="+mj-cs"/>
              </a:rPr>
              <a:t>RAS Application Scoring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CDBG Revitalization Strategies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7414869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Threshold Criteria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5 points</a:t>
            </a:r>
          </a:p>
          <a:p>
            <a:pPr lvl="1">
              <a:buFont typeface="Arial" charset="0"/>
              <a:buNone/>
              <a:defRPr/>
            </a:pPr>
            <a:endParaRPr lang="en-US" sz="800" dirty="0" smtClean="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RAS must be within eligible census block group(s) </a:t>
            </a:r>
            <a:r>
              <a:rPr lang="en-US" sz="3600" dirty="0" smtClean="0">
                <a:solidFill>
                  <a:srgbClr val="FF0000"/>
                </a:solidFill>
              </a:rPr>
              <a:t>20% or greater poverty rate</a:t>
            </a:r>
          </a:p>
          <a:p>
            <a:pPr lvl="2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RAS must be within Urban Redevelopment Area with an  adopted Urban Redevelopment Plan (O.C.G.A. 36-61)</a:t>
            </a:r>
          </a:p>
          <a:p>
            <a:pPr lvl="2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CDBG Public Participation process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07868" y="5562601"/>
            <a:ext cx="629756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Note: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CDBG Target Area must be located within the RAS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Area in order to receive RAS bonus points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3" name="Picture 5" descr="C:\Documents and Settings\maryalice.applegate\Local Settings\Temporary Internet Files\Content.IE5\T85VAJJH\MC9000901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6443" y="2514600"/>
            <a:ext cx="43380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CDBG Revitalization </a:t>
            </a:r>
            <a:r>
              <a:rPr lang="en-US" dirty="0" smtClean="0"/>
              <a:t>Strategies- </a:t>
            </a:r>
            <a:r>
              <a:rPr lang="en-US" dirty="0" smtClean="0">
                <a:solidFill>
                  <a:srgbClr val="FF0000"/>
                </a:solidFill>
              </a:rPr>
              <a:t>NEW FOR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459361" cy="44958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20% or greater poverty </a:t>
            </a:r>
            <a:r>
              <a:rPr lang="en-US" sz="3200" dirty="0" smtClean="0">
                <a:solidFill>
                  <a:srgbClr val="FF0000"/>
                </a:solidFill>
              </a:rPr>
              <a:t>rate – may now be determined by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ACS Data    </a:t>
            </a:r>
            <a:r>
              <a:rPr lang="en-US" sz="4800" dirty="0" smtClean="0">
                <a:solidFill>
                  <a:srgbClr val="FF0000"/>
                </a:solidFill>
              </a:rPr>
              <a:t>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Local Survey conducted in accordance with the “Guide to Acceptable Survey Methodology – November 2017” – Appendix C in the CDBG Applicants’ Manual</a:t>
            </a:r>
          </a:p>
          <a:p>
            <a:pPr marL="36576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NOTE – Poverty rate income is DIFFERENT than AMI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07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CDBG Revitalization </a:t>
            </a:r>
            <a:r>
              <a:rPr lang="en-US" dirty="0" smtClean="0"/>
              <a:t>Strategies- </a:t>
            </a:r>
            <a:r>
              <a:rPr lang="en-US" dirty="0" smtClean="0">
                <a:solidFill>
                  <a:srgbClr val="FF0000"/>
                </a:solidFill>
              </a:rPr>
              <a:t>NEW FOR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2" y="1600200"/>
            <a:ext cx="11125199" cy="495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Should the local survey method be chosen, the survey must be performed in accordance with DCA survey methodology.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 </a:t>
            </a:r>
            <a:r>
              <a:rPr lang="en-US" sz="3200" dirty="0">
                <a:solidFill>
                  <a:srgbClr val="FF0000"/>
                </a:solidFill>
              </a:rPr>
              <a:t>narrative describing the survey methodology, analysis of results, and copies of all survey instruments used for the survey must be included in the </a:t>
            </a:r>
            <a:r>
              <a:rPr lang="en-US" sz="3200" dirty="0" smtClean="0">
                <a:solidFill>
                  <a:srgbClr val="FF0000"/>
                </a:solidFill>
              </a:rPr>
              <a:t>RAS application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See </a:t>
            </a:r>
            <a:r>
              <a:rPr lang="en-US" sz="3200" u="sng" dirty="0">
                <a:solidFill>
                  <a:srgbClr val="FF0000"/>
                </a:solidFill>
              </a:rPr>
              <a:t>CDBG Revitalization Area </a:t>
            </a:r>
            <a:r>
              <a:rPr lang="en-US" sz="3200" u="sng" dirty="0" smtClean="0">
                <a:solidFill>
                  <a:srgbClr val="FF0000"/>
                </a:solidFill>
              </a:rPr>
              <a:t>Strategies 2018 Applicants’ Manual</a:t>
            </a:r>
            <a:endParaRPr lang="en-US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65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162" y="381000"/>
            <a:ext cx="8836898" cy="1066800"/>
          </a:xfrm>
        </p:spPr>
        <p:txBody>
          <a:bodyPr/>
          <a:lstStyle/>
          <a:p>
            <a:r>
              <a:rPr lang="en-US" dirty="0" smtClean="0"/>
              <a:t>CDBG Revitalization Strategies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2567979" y="1881188"/>
            <a:ext cx="7946033" cy="4672012"/>
          </a:xfrm>
          <a:custGeom>
            <a:avLst/>
            <a:gdLst>
              <a:gd name="connsiteX0" fmla="*/ 527860 w 4900163"/>
              <a:gd name="connsiteY0" fmla="*/ 1146157 h 4042151"/>
              <a:gd name="connsiteX1" fmla="*/ 527860 w 4900163"/>
              <a:gd name="connsiteY1" fmla="*/ 1146157 h 4042151"/>
              <a:gd name="connsiteX2" fmla="*/ 1400218 w 4900163"/>
              <a:gd name="connsiteY2" fmla="*/ 2018516 h 4042151"/>
              <a:gd name="connsiteX3" fmla="*/ 1641956 w 4900163"/>
              <a:gd name="connsiteY3" fmla="*/ 2228723 h 4042151"/>
              <a:gd name="connsiteX4" fmla="*/ 1946756 w 4900163"/>
              <a:gd name="connsiteY4" fmla="*/ 2586075 h 4042151"/>
              <a:gd name="connsiteX5" fmla="*/ 2009818 w 4900163"/>
              <a:gd name="connsiteY5" fmla="*/ 2649137 h 4042151"/>
              <a:gd name="connsiteX6" fmla="*/ 2051860 w 4900163"/>
              <a:gd name="connsiteY6" fmla="*/ 2712199 h 4042151"/>
              <a:gd name="connsiteX7" fmla="*/ 2125432 w 4900163"/>
              <a:gd name="connsiteY7" fmla="*/ 2796281 h 4042151"/>
              <a:gd name="connsiteX8" fmla="*/ 2167473 w 4900163"/>
              <a:gd name="connsiteY8" fmla="*/ 2859344 h 4042151"/>
              <a:gd name="connsiteX9" fmla="*/ 2209515 w 4900163"/>
              <a:gd name="connsiteY9" fmla="*/ 2890875 h 4042151"/>
              <a:gd name="connsiteX10" fmla="*/ 2272577 w 4900163"/>
              <a:gd name="connsiteY10" fmla="*/ 2974957 h 4042151"/>
              <a:gd name="connsiteX11" fmla="*/ 2325129 w 4900163"/>
              <a:gd name="connsiteY11" fmla="*/ 3016999 h 4042151"/>
              <a:gd name="connsiteX12" fmla="*/ 2388191 w 4900163"/>
              <a:gd name="connsiteY12" fmla="*/ 3101081 h 4042151"/>
              <a:gd name="connsiteX13" fmla="*/ 2545846 w 4900163"/>
              <a:gd name="connsiteY13" fmla="*/ 3258737 h 4042151"/>
              <a:gd name="connsiteX14" fmla="*/ 2587887 w 4900163"/>
              <a:gd name="connsiteY14" fmla="*/ 3311288 h 4042151"/>
              <a:gd name="connsiteX15" fmla="*/ 2640439 w 4900163"/>
              <a:gd name="connsiteY15" fmla="*/ 3353330 h 4042151"/>
              <a:gd name="connsiteX16" fmla="*/ 2735032 w 4900163"/>
              <a:gd name="connsiteY16" fmla="*/ 3458433 h 4042151"/>
              <a:gd name="connsiteX17" fmla="*/ 2882177 w 4900163"/>
              <a:gd name="connsiteY17" fmla="*/ 3563537 h 4042151"/>
              <a:gd name="connsiteX18" fmla="*/ 2955749 w 4900163"/>
              <a:gd name="connsiteY18" fmla="*/ 3616088 h 4042151"/>
              <a:gd name="connsiteX19" fmla="*/ 2987280 w 4900163"/>
              <a:gd name="connsiteY19" fmla="*/ 3658130 h 4042151"/>
              <a:gd name="connsiteX20" fmla="*/ 3039832 w 4900163"/>
              <a:gd name="connsiteY20" fmla="*/ 3700171 h 4042151"/>
              <a:gd name="connsiteX21" fmla="*/ 3186977 w 4900163"/>
              <a:gd name="connsiteY21" fmla="*/ 3784254 h 4042151"/>
              <a:gd name="connsiteX22" fmla="*/ 3281570 w 4900163"/>
              <a:gd name="connsiteY22" fmla="*/ 3878847 h 4042151"/>
              <a:gd name="connsiteX23" fmla="*/ 3344632 w 4900163"/>
              <a:gd name="connsiteY23" fmla="*/ 3920888 h 4042151"/>
              <a:gd name="connsiteX24" fmla="*/ 3449735 w 4900163"/>
              <a:gd name="connsiteY24" fmla="*/ 3973440 h 4042151"/>
              <a:gd name="connsiteX25" fmla="*/ 3502287 w 4900163"/>
              <a:gd name="connsiteY25" fmla="*/ 4004971 h 4042151"/>
              <a:gd name="connsiteX26" fmla="*/ 3565349 w 4900163"/>
              <a:gd name="connsiteY26" fmla="*/ 4015481 h 4042151"/>
              <a:gd name="connsiteX27" fmla="*/ 3596880 w 4900163"/>
              <a:gd name="connsiteY27" fmla="*/ 4036502 h 4042151"/>
              <a:gd name="connsiteX28" fmla="*/ 3607391 w 4900163"/>
              <a:gd name="connsiteY28" fmla="*/ 3994461 h 4042151"/>
              <a:gd name="connsiteX29" fmla="*/ 3617901 w 4900163"/>
              <a:gd name="connsiteY29" fmla="*/ 3889357 h 4042151"/>
              <a:gd name="connsiteX30" fmla="*/ 3659942 w 4900163"/>
              <a:gd name="connsiteY30" fmla="*/ 3773744 h 4042151"/>
              <a:gd name="connsiteX31" fmla="*/ 3691473 w 4900163"/>
              <a:gd name="connsiteY31" fmla="*/ 3721192 h 4042151"/>
              <a:gd name="connsiteX32" fmla="*/ 3733515 w 4900163"/>
              <a:gd name="connsiteY32" fmla="*/ 3647619 h 4042151"/>
              <a:gd name="connsiteX33" fmla="*/ 3786067 w 4900163"/>
              <a:gd name="connsiteY33" fmla="*/ 3500475 h 4042151"/>
              <a:gd name="connsiteX34" fmla="*/ 3796577 w 4900163"/>
              <a:gd name="connsiteY34" fmla="*/ 3468944 h 4042151"/>
              <a:gd name="connsiteX35" fmla="*/ 3807087 w 4900163"/>
              <a:gd name="connsiteY35" fmla="*/ 3437412 h 4042151"/>
              <a:gd name="connsiteX36" fmla="*/ 3712494 w 4900163"/>
              <a:gd name="connsiteY36" fmla="*/ 3374350 h 4042151"/>
              <a:gd name="connsiteX37" fmla="*/ 3680963 w 4900163"/>
              <a:gd name="connsiteY37" fmla="*/ 3332309 h 4042151"/>
              <a:gd name="connsiteX38" fmla="*/ 3596880 w 4900163"/>
              <a:gd name="connsiteY38" fmla="*/ 3269247 h 4042151"/>
              <a:gd name="connsiteX39" fmla="*/ 3565349 w 4900163"/>
              <a:gd name="connsiteY39" fmla="*/ 3216695 h 4042151"/>
              <a:gd name="connsiteX40" fmla="*/ 3376163 w 4900163"/>
              <a:gd name="connsiteY40" fmla="*/ 3006488 h 4042151"/>
              <a:gd name="connsiteX41" fmla="*/ 3313101 w 4900163"/>
              <a:gd name="connsiteY41" fmla="*/ 2869854 h 4042151"/>
              <a:gd name="connsiteX42" fmla="*/ 3344632 w 4900163"/>
              <a:gd name="connsiteY42" fmla="*/ 2649137 h 4042151"/>
              <a:gd name="connsiteX43" fmla="*/ 3376163 w 4900163"/>
              <a:gd name="connsiteY43" fmla="*/ 2575564 h 4042151"/>
              <a:gd name="connsiteX44" fmla="*/ 3502287 w 4900163"/>
              <a:gd name="connsiteY44" fmla="*/ 2512502 h 4042151"/>
              <a:gd name="connsiteX45" fmla="*/ 3565349 w 4900163"/>
              <a:gd name="connsiteY45" fmla="*/ 2491481 h 4042151"/>
              <a:gd name="connsiteX46" fmla="*/ 3617901 w 4900163"/>
              <a:gd name="connsiteY46" fmla="*/ 2480971 h 4042151"/>
              <a:gd name="connsiteX47" fmla="*/ 3912191 w 4900163"/>
              <a:gd name="connsiteY47" fmla="*/ 2396888 h 4042151"/>
              <a:gd name="connsiteX48" fmla="*/ 3985763 w 4900163"/>
              <a:gd name="connsiteY48" fmla="*/ 2375868 h 4042151"/>
              <a:gd name="connsiteX49" fmla="*/ 4059335 w 4900163"/>
              <a:gd name="connsiteY49" fmla="*/ 2365357 h 4042151"/>
              <a:gd name="connsiteX50" fmla="*/ 4185460 w 4900163"/>
              <a:gd name="connsiteY50" fmla="*/ 2323316 h 4042151"/>
              <a:gd name="connsiteX51" fmla="*/ 4238011 w 4900163"/>
              <a:gd name="connsiteY51" fmla="*/ 2302295 h 4042151"/>
              <a:gd name="connsiteX52" fmla="*/ 4290563 w 4900163"/>
              <a:gd name="connsiteY52" fmla="*/ 2291785 h 4042151"/>
              <a:gd name="connsiteX53" fmla="*/ 4395667 w 4900163"/>
              <a:gd name="connsiteY53" fmla="*/ 2249744 h 4042151"/>
              <a:gd name="connsiteX54" fmla="*/ 4511280 w 4900163"/>
              <a:gd name="connsiteY54" fmla="*/ 2207702 h 4042151"/>
              <a:gd name="connsiteX55" fmla="*/ 4553322 w 4900163"/>
              <a:gd name="connsiteY55" fmla="*/ 2197192 h 4042151"/>
              <a:gd name="connsiteX56" fmla="*/ 4616384 w 4900163"/>
              <a:gd name="connsiteY56" fmla="*/ 2176171 h 4042151"/>
              <a:gd name="connsiteX57" fmla="*/ 4647915 w 4900163"/>
              <a:gd name="connsiteY57" fmla="*/ 2165661 h 4042151"/>
              <a:gd name="connsiteX58" fmla="*/ 4795060 w 4900163"/>
              <a:gd name="connsiteY58" fmla="*/ 2071068 h 4042151"/>
              <a:gd name="connsiteX59" fmla="*/ 4837101 w 4900163"/>
              <a:gd name="connsiteY59" fmla="*/ 2008006 h 4042151"/>
              <a:gd name="connsiteX60" fmla="*/ 4847611 w 4900163"/>
              <a:gd name="connsiteY60" fmla="*/ 1976475 h 4042151"/>
              <a:gd name="connsiteX61" fmla="*/ 4879142 w 4900163"/>
              <a:gd name="connsiteY61" fmla="*/ 1934433 h 4042151"/>
              <a:gd name="connsiteX62" fmla="*/ 4900163 w 4900163"/>
              <a:gd name="connsiteY62" fmla="*/ 1902902 h 4042151"/>
              <a:gd name="connsiteX63" fmla="*/ 4889653 w 4900163"/>
              <a:gd name="connsiteY63" fmla="*/ 1713716 h 4042151"/>
              <a:gd name="connsiteX64" fmla="*/ 4879142 w 4900163"/>
              <a:gd name="connsiteY64" fmla="*/ 1619123 h 4042151"/>
              <a:gd name="connsiteX65" fmla="*/ 4858122 w 4900163"/>
              <a:gd name="connsiteY65" fmla="*/ 1587592 h 4042151"/>
              <a:gd name="connsiteX66" fmla="*/ 4847611 w 4900163"/>
              <a:gd name="connsiteY66" fmla="*/ 1556061 h 4042151"/>
              <a:gd name="connsiteX67" fmla="*/ 4826591 w 4900163"/>
              <a:gd name="connsiteY67" fmla="*/ 1503509 h 4042151"/>
              <a:gd name="connsiteX68" fmla="*/ 4837101 w 4900163"/>
              <a:gd name="connsiteY68" fmla="*/ 1125137 h 4042151"/>
              <a:gd name="connsiteX69" fmla="*/ 4847611 w 4900163"/>
              <a:gd name="connsiteY69" fmla="*/ 1083095 h 4042151"/>
              <a:gd name="connsiteX70" fmla="*/ 4858122 w 4900163"/>
              <a:gd name="connsiteY70" fmla="*/ 725744 h 4042151"/>
              <a:gd name="connsiteX71" fmla="*/ 4868632 w 4900163"/>
              <a:gd name="connsiteY71" fmla="*/ 673192 h 4042151"/>
              <a:gd name="connsiteX72" fmla="*/ 4879142 w 4900163"/>
              <a:gd name="connsiteY72" fmla="*/ 610130 h 4042151"/>
              <a:gd name="connsiteX73" fmla="*/ 4868632 w 4900163"/>
              <a:gd name="connsiteY73" fmla="*/ 200226 h 4042151"/>
              <a:gd name="connsiteX74" fmla="*/ 4805570 w 4900163"/>
              <a:gd name="connsiteY74" fmla="*/ 221247 h 4042151"/>
              <a:gd name="connsiteX75" fmla="*/ 4753018 w 4900163"/>
              <a:gd name="connsiteY75" fmla="*/ 231757 h 4042151"/>
              <a:gd name="connsiteX76" fmla="*/ 4700467 w 4900163"/>
              <a:gd name="connsiteY76" fmla="*/ 263288 h 4042151"/>
              <a:gd name="connsiteX77" fmla="*/ 4658425 w 4900163"/>
              <a:gd name="connsiteY77" fmla="*/ 284309 h 4042151"/>
              <a:gd name="connsiteX78" fmla="*/ 4626894 w 4900163"/>
              <a:gd name="connsiteY78" fmla="*/ 305330 h 4042151"/>
              <a:gd name="connsiteX79" fmla="*/ 4542811 w 4900163"/>
              <a:gd name="connsiteY79" fmla="*/ 336861 h 4042151"/>
              <a:gd name="connsiteX80" fmla="*/ 4490260 w 4900163"/>
              <a:gd name="connsiteY80" fmla="*/ 347371 h 4042151"/>
              <a:gd name="connsiteX81" fmla="*/ 4437708 w 4900163"/>
              <a:gd name="connsiteY81" fmla="*/ 326350 h 4042151"/>
              <a:gd name="connsiteX82" fmla="*/ 4322094 w 4900163"/>
              <a:gd name="connsiteY82" fmla="*/ 179206 h 4042151"/>
              <a:gd name="connsiteX83" fmla="*/ 4290563 w 4900163"/>
              <a:gd name="connsiteY83" fmla="*/ 137164 h 4042151"/>
              <a:gd name="connsiteX84" fmla="*/ 4269542 w 4900163"/>
              <a:gd name="connsiteY84" fmla="*/ 105633 h 4042151"/>
              <a:gd name="connsiteX85" fmla="*/ 4238011 w 4900163"/>
              <a:gd name="connsiteY85" fmla="*/ 84612 h 4042151"/>
              <a:gd name="connsiteX86" fmla="*/ 4174949 w 4900163"/>
              <a:gd name="connsiteY86" fmla="*/ 42571 h 4042151"/>
              <a:gd name="connsiteX87" fmla="*/ 4143418 w 4900163"/>
              <a:gd name="connsiteY87" fmla="*/ 21550 h 4042151"/>
              <a:gd name="connsiteX88" fmla="*/ 3912191 w 4900163"/>
              <a:gd name="connsiteY88" fmla="*/ 21550 h 4042151"/>
              <a:gd name="connsiteX89" fmla="*/ 3849129 w 4900163"/>
              <a:gd name="connsiteY89" fmla="*/ 42571 h 4042151"/>
              <a:gd name="connsiteX90" fmla="*/ 3817598 w 4900163"/>
              <a:gd name="connsiteY90" fmla="*/ 53081 h 4042151"/>
              <a:gd name="connsiteX91" fmla="*/ 3733515 w 4900163"/>
              <a:gd name="connsiteY91" fmla="*/ 74102 h 4042151"/>
              <a:gd name="connsiteX92" fmla="*/ 3680963 w 4900163"/>
              <a:gd name="connsiteY92" fmla="*/ 95123 h 4042151"/>
              <a:gd name="connsiteX93" fmla="*/ 3491777 w 4900163"/>
              <a:gd name="connsiteY93" fmla="*/ 116144 h 4042151"/>
              <a:gd name="connsiteX94" fmla="*/ 3060853 w 4900163"/>
              <a:gd name="connsiteY94" fmla="*/ 105633 h 4042151"/>
              <a:gd name="connsiteX95" fmla="*/ 2913708 w 4900163"/>
              <a:gd name="connsiteY95" fmla="*/ 95123 h 4042151"/>
              <a:gd name="connsiteX96" fmla="*/ 2062370 w 4900163"/>
              <a:gd name="connsiteY96" fmla="*/ 116144 h 4042151"/>
              <a:gd name="connsiteX97" fmla="*/ 1946756 w 4900163"/>
              <a:gd name="connsiteY97" fmla="*/ 126654 h 4042151"/>
              <a:gd name="connsiteX98" fmla="*/ 1915225 w 4900163"/>
              <a:gd name="connsiteY98" fmla="*/ 137164 h 4042151"/>
              <a:gd name="connsiteX99" fmla="*/ 1705018 w 4900163"/>
              <a:gd name="connsiteY99" fmla="*/ 126654 h 4042151"/>
              <a:gd name="connsiteX100" fmla="*/ 1599915 w 4900163"/>
              <a:gd name="connsiteY100" fmla="*/ 116144 h 4042151"/>
              <a:gd name="connsiteX101" fmla="*/ 1547363 w 4900163"/>
              <a:gd name="connsiteY101" fmla="*/ 105633 h 4042151"/>
              <a:gd name="connsiteX102" fmla="*/ 590922 w 4900163"/>
              <a:gd name="connsiteY102" fmla="*/ 116144 h 4042151"/>
              <a:gd name="connsiteX103" fmla="*/ 359694 w 4900163"/>
              <a:gd name="connsiteY103" fmla="*/ 137164 h 4042151"/>
              <a:gd name="connsiteX104" fmla="*/ 254591 w 4900163"/>
              <a:gd name="connsiteY104" fmla="*/ 158185 h 4042151"/>
              <a:gd name="connsiteX105" fmla="*/ 233570 w 4900163"/>
              <a:gd name="connsiteY105" fmla="*/ 189716 h 4042151"/>
              <a:gd name="connsiteX106" fmla="*/ 223060 w 4900163"/>
              <a:gd name="connsiteY106" fmla="*/ 315840 h 4042151"/>
              <a:gd name="connsiteX107" fmla="*/ 181018 w 4900163"/>
              <a:gd name="connsiteY107" fmla="*/ 326350 h 4042151"/>
              <a:gd name="connsiteX108" fmla="*/ 44384 w 4900163"/>
              <a:gd name="connsiteY108" fmla="*/ 347371 h 4042151"/>
              <a:gd name="connsiteX109" fmla="*/ 2342 w 4900163"/>
              <a:gd name="connsiteY109" fmla="*/ 431454 h 4042151"/>
              <a:gd name="connsiteX110" fmla="*/ 12853 w 4900163"/>
              <a:gd name="connsiteY110" fmla="*/ 536557 h 4042151"/>
              <a:gd name="connsiteX111" fmla="*/ 44384 w 4900163"/>
              <a:gd name="connsiteY111" fmla="*/ 578599 h 4042151"/>
              <a:gd name="connsiteX112" fmla="*/ 65404 w 4900163"/>
              <a:gd name="connsiteY112" fmla="*/ 610130 h 4042151"/>
              <a:gd name="connsiteX113" fmla="*/ 138977 w 4900163"/>
              <a:gd name="connsiteY113" fmla="*/ 694212 h 4042151"/>
              <a:gd name="connsiteX114" fmla="*/ 149487 w 4900163"/>
              <a:gd name="connsiteY114" fmla="*/ 725744 h 4042151"/>
              <a:gd name="connsiteX115" fmla="*/ 181018 w 4900163"/>
              <a:gd name="connsiteY115" fmla="*/ 746764 h 4042151"/>
              <a:gd name="connsiteX116" fmla="*/ 212549 w 4900163"/>
              <a:gd name="connsiteY116" fmla="*/ 778295 h 4042151"/>
              <a:gd name="connsiteX117" fmla="*/ 233570 w 4900163"/>
              <a:gd name="connsiteY117" fmla="*/ 809826 h 4042151"/>
              <a:gd name="connsiteX118" fmla="*/ 275611 w 4900163"/>
              <a:gd name="connsiteY118" fmla="*/ 841357 h 4042151"/>
              <a:gd name="connsiteX119" fmla="*/ 296632 w 4900163"/>
              <a:gd name="connsiteY119" fmla="*/ 872888 h 4042151"/>
              <a:gd name="connsiteX120" fmla="*/ 338673 w 4900163"/>
              <a:gd name="connsiteY120" fmla="*/ 914930 h 4042151"/>
              <a:gd name="connsiteX121" fmla="*/ 359694 w 4900163"/>
              <a:gd name="connsiteY121" fmla="*/ 946461 h 4042151"/>
              <a:gd name="connsiteX122" fmla="*/ 391225 w 4900163"/>
              <a:gd name="connsiteY122" fmla="*/ 967481 h 4042151"/>
              <a:gd name="connsiteX123" fmla="*/ 433267 w 4900163"/>
              <a:gd name="connsiteY123" fmla="*/ 999012 h 4042151"/>
              <a:gd name="connsiteX124" fmla="*/ 475308 w 4900163"/>
              <a:gd name="connsiteY124" fmla="*/ 1114626 h 4042151"/>
              <a:gd name="connsiteX125" fmla="*/ 496329 w 4900163"/>
              <a:gd name="connsiteY125" fmla="*/ 1156668 h 4042151"/>
              <a:gd name="connsiteX126" fmla="*/ 538370 w 4900163"/>
              <a:gd name="connsiteY126" fmla="*/ 1209219 h 4042151"/>
              <a:gd name="connsiteX127" fmla="*/ 527860 w 4900163"/>
              <a:gd name="connsiteY127" fmla="*/ 1146157 h 404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4900163" h="4042151">
                <a:moveTo>
                  <a:pt x="527860" y="1146157"/>
                </a:moveTo>
                <a:lnTo>
                  <a:pt x="527860" y="1146157"/>
                </a:lnTo>
                <a:cubicBezTo>
                  <a:pt x="818646" y="1436943"/>
                  <a:pt x="1105288" y="1731933"/>
                  <a:pt x="1400218" y="2018516"/>
                </a:cubicBezTo>
                <a:cubicBezTo>
                  <a:pt x="1476801" y="2092932"/>
                  <a:pt x="1567887" y="2151805"/>
                  <a:pt x="1641956" y="2228723"/>
                </a:cubicBezTo>
                <a:cubicBezTo>
                  <a:pt x="1750554" y="2341497"/>
                  <a:pt x="1836050" y="2475369"/>
                  <a:pt x="1946756" y="2586075"/>
                </a:cubicBezTo>
                <a:cubicBezTo>
                  <a:pt x="1967777" y="2607096"/>
                  <a:pt x="1990787" y="2626300"/>
                  <a:pt x="2009818" y="2649137"/>
                </a:cubicBezTo>
                <a:cubicBezTo>
                  <a:pt x="2025992" y="2668545"/>
                  <a:pt x="2036251" y="2692334"/>
                  <a:pt x="2051860" y="2712199"/>
                </a:cubicBezTo>
                <a:cubicBezTo>
                  <a:pt x="2074869" y="2741483"/>
                  <a:pt x="2102423" y="2766997"/>
                  <a:pt x="2125432" y="2796281"/>
                </a:cubicBezTo>
                <a:cubicBezTo>
                  <a:pt x="2141041" y="2816147"/>
                  <a:pt x="2150689" y="2840461"/>
                  <a:pt x="2167473" y="2859344"/>
                </a:cubicBezTo>
                <a:cubicBezTo>
                  <a:pt x="2179111" y="2872437"/>
                  <a:pt x="2197731" y="2877913"/>
                  <a:pt x="2209515" y="2890875"/>
                </a:cubicBezTo>
                <a:cubicBezTo>
                  <a:pt x="2233082" y="2916798"/>
                  <a:pt x="2248903" y="2949131"/>
                  <a:pt x="2272577" y="2974957"/>
                </a:cubicBezTo>
                <a:cubicBezTo>
                  <a:pt x="2287736" y="2991494"/>
                  <a:pt x="2309970" y="3000462"/>
                  <a:pt x="2325129" y="3016999"/>
                </a:cubicBezTo>
                <a:cubicBezTo>
                  <a:pt x="2348803" y="3042825"/>
                  <a:pt x="2364754" y="3075040"/>
                  <a:pt x="2388191" y="3101081"/>
                </a:cubicBezTo>
                <a:cubicBezTo>
                  <a:pt x="2757566" y="3511500"/>
                  <a:pt x="2297682" y="3010573"/>
                  <a:pt x="2545846" y="3258737"/>
                </a:cubicBezTo>
                <a:cubicBezTo>
                  <a:pt x="2561708" y="3274599"/>
                  <a:pt x="2572025" y="3295426"/>
                  <a:pt x="2587887" y="3311288"/>
                </a:cubicBezTo>
                <a:cubicBezTo>
                  <a:pt x="2603750" y="3327151"/>
                  <a:pt x="2624576" y="3337467"/>
                  <a:pt x="2640439" y="3353330"/>
                </a:cubicBezTo>
                <a:cubicBezTo>
                  <a:pt x="2705729" y="3418620"/>
                  <a:pt x="2673606" y="3406457"/>
                  <a:pt x="2735032" y="3458433"/>
                </a:cubicBezTo>
                <a:cubicBezTo>
                  <a:pt x="2814997" y="3526096"/>
                  <a:pt x="2811099" y="3520891"/>
                  <a:pt x="2882177" y="3563537"/>
                </a:cubicBezTo>
                <a:cubicBezTo>
                  <a:pt x="2976071" y="3688729"/>
                  <a:pt x="2852435" y="3542291"/>
                  <a:pt x="2955749" y="3616088"/>
                </a:cubicBezTo>
                <a:cubicBezTo>
                  <a:pt x="2970003" y="3626270"/>
                  <a:pt x="2974893" y="3645743"/>
                  <a:pt x="2987280" y="3658130"/>
                </a:cubicBezTo>
                <a:cubicBezTo>
                  <a:pt x="3003143" y="3673993"/>
                  <a:pt x="3020727" y="3688414"/>
                  <a:pt x="3039832" y="3700171"/>
                </a:cubicBezTo>
                <a:cubicBezTo>
                  <a:pt x="3107506" y="3741816"/>
                  <a:pt x="3129290" y="3734258"/>
                  <a:pt x="3186977" y="3784254"/>
                </a:cubicBezTo>
                <a:cubicBezTo>
                  <a:pt x="3220674" y="3813458"/>
                  <a:pt x="3244467" y="3854112"/>
                  <a:pt x="3281570" y="3878847"/>
                </a:cubicBezTo>
                <a:cubicBezTo>
                  <a:pt x="3302591" y="3892861"/>
                  <a:pt x="3322613" y="3908502"/>
                  <a:pt x="3344632" y="3920888"/>
                </a:cubicBezTo>
                <a:cubicBezTo>
                  <a:pt x="3378771" y="3940091"/>
                  <a:pt x="3416147" y="3953287"/>
                  <a:pt x="3449735" y="3973440"/>
                </a:cubicBezTo>
                <a:cubicBezTo>
                  <a:pt x="3467252" y="3983950"/>
                  <a:pt x="3483088" y="3997990"/>
                  <a:pt x="3502287" y="4004971"/>
                </a:cubicBezTo>
                <a:cubicBezTo>
                  <a:pt x="3522315" y="4012254"/>
                  <a:pt x="3544328" y="4011978"/>
                  <a:pt x="3565349" y="4015481"/>
                </a:cubicBezTo>
                <a:cubicBezTo>
                  <a:pt x="3575859" y="4022488"/>
                  <a:pt x="3585582" y="4042151"/>
                  <a:pt x="3596880" y="4036502"/>
                </a:cubicBezTo>
                <a:cubicBezTo>
                  <a:pt x="3609800" y="4030042"/>
                  <a:pt x="3605348" y="4008761"/>
                  <a:pt x="3607391" y="3994461"/>
                </a:cubicBezTo>
                <a:cubicBezTo>
                  <a:pt x="3612370" y="3959605"/>
                  <a:pt x="3611412" y="3923963"/>
                  <a:pt x="3617901" y="3889357"/>
                </a:cubicBezTo>
                <a:cubicBezTo>
                  <a:pt x="3620844" y="3873663"/>
                  <a:pt x="3651166" y="3791296"/>
                  <a:pt x="3659942" y="3773744"/>
                </a:cubicBezTo>
                <a:cubicBezTo>
                  <a:pt x="3669078" y="3755472"/>
                  <a:pt x="3682337" y="3739464"/>
                  <a:pt x="3691473" y="3721192"/>
                </a:cubicBezTo>
                <a:cubicBezTo>
                  <a:pt x="3731598" y="3640944"/>
                  <a:pt x="3657273" y="3749277"/>
                  <a:pt x="3733515" y="3647619"/>
                </a:cubicBezTo>
                <a:cubicBezTo>
                  <a:pt x="3751032" y="3598571"/>
                  <a:pt x="3768733" y="3549588"/>
                  <a:pt x="3786067" y="3500475"/>
                </a:cubicBezTo>
                <a:cubicBezTo>
                  <a:pt x="3789754" y="3490028"/>
                  <a:pt x="3793074" y="3479454"/>
                  <a:pt x="3796577" y="3468944"/>
                </a:cubicBezTo>
                <a:lnTo>
                  <a:pt x="3807087" y="3437412"/>
                </a:lnTo>
                <a:cubicBezTo>
                  <a:pt x="3757585" y="3363157"/>
                  <a:pt x="3826577" y="3454207"/>
                  <a:pt x="3712494" y="3374350"/>
                </a:cubicBezTo>
                <a:cubicBezTo>
                  <a:pt x="3698143" y="3364305"/>
                  <a:pt x="3693925" y="3344092"/>
                  <a:pt x="3680963" y="3332309"/>
                </a:cubicBezTo>
                <a:cubicBezTo>
                  <a:pt x="3655039" y="3308742"/>
                  <a:pt x="3624908" y="3290268"/>
                  <a:pt x="3596880" y="3269247"/>
                </a:cubicBezTo>
                <a:cubicBezTo>
                  <a:pt x="3586370" y="3251730"/>
                  <a:pt x="3578427" y="3232389"/>
                  <a:pt x="3565349" y="3216695"/>
                </a:cubicBezTo>
                <a:cubicBezTo>
                  <a:pt x="3483332" y="3118275"/>
                  <a:pt x="3456134" y="3139772"/>
                  <a:pt x="3376163" y="3006488"/>
                </a:cubicBezTo>
                <a:cubicBezTo>
                  <a:pt x="3329231" y="2928269"/>
                  <a:pt x="3351805" y="2973065"/>
                  <a:pt x="3313101" y="2869854"/>
                </a:cubicBezTo>
                <a:cubicBezTo>
                  <a:pt x="3323611" y="2796282"/>
                  <a:pt x="3329060" y="2721807"/>
                  <a:pt x="3344632" y="2649137"/>
                </a:cubicBezTo>
                <a:cubicBezTo>
                  <a:pt x="3350223" y="2623048"/>
                  <a:pt x="3358134" y="2595233"/>
                  <a:pt x="3376163" y="2575564"/>
                </a:cubicBezTo>
                <a:cubicBezTo>
                  <a:pt x="3426469" y="2520685"/>
                  <a:pt x="3448297" y="2528699"/>
                  <a:pt x="3502287" y="2512502"/>
                </a:cubicBezTo>
                <a:cubicBezTo>
                  <a:pt x="3523510" y="2506135"/>
                  <a:pt x="3543972" y="2497311"/>
                  <a:pt x="3565349" y="2491481"/>
                </a:cubicBezTo>
                <a:cubicBezTo>
                  <a:pt x="3582584" y="2486781"/>
                  <a:pt x="3600651" y="2485615"/>
                  <a:pt x="3617901" y="2480971"/>
                </a:cubicBezTo>
                <a:cubicBezTo>
                  <a:pt x="3617988" y="2480948"/>
                  <a:pt x="3846765" y="2415581"/>
                  <a:pt x="3912191" y="2396888"/>
                </a:cubicBezTo>
                <a:cubicBezTo>
                  <a:pt x="3936715" y="2389881"/>
                  <a:pt x="3960514" y="2379475"/>
                  <a:pt x="3985763" y="2375868"/>
                </a:cubicBezTo>
                <a:lnTo>
                  <a:pt x="4059335" y="2365357"/>
                </a:lnTo>
                <a:lnTo>
                  <a:pt x="4185460" y="2323316"/>
                </a:lnTo>
                <a:cubicBezTo>
                  <a:pt x="4203251" y="2317037"/>
                  <a:pt x="4219940" y="2307716"/>
                  <a:pt x="4238011" y="2302295"/>
                </a:cubicBezTo>
                <a:cubicBezTo>
                  <a:pt x="4255122" y="2297162"/>
                  <a:pt x="4273046" y="2295288"/>
                  <a:pt x="4290563" y="2291785"/>
                </a:cubicBezTo>
                <a:cubicBezTo>
                  <a:pt x="4376880" y="2239995"/>
                  <a:pt x="4306952" y="2273939"/>
                  <a:pt x="4395667" y="2249744"/>
                </a:cubicBezTo>
                <a:cubicBezTo>
                  <a:pt x="4490143" y="2223978"/>
                  <a:pt x="4426648" y="2235913"/>
                  <a:pt x="4511280" y="2207702"/>
                </a:cubicBezTo>
                <a:cubicBezTo>
                  <a:pt x="4524984" y="2203134"/>
                  <a:pt x="4539486" y="2201343"/>
                  <a:pt x="4553322" y="2197192"/>
                </a:cubicBezTo>
                <a:cubicBezTo>
                  <a:pt x="4574545" y="2190825"/>
                  <a:pt x="4595363" y="2183178"/>
                  <a:pt x="4616384" y="2176171"/>
                </a:cubicBezTo>
                <a:cubicBezTo>
                  <a:pt x="4626894" y="2172668"/>
                  <a:pt x="4638006" y="2170616"/>
                  <a:pt x="4647915" y="2165661"/>
                </a:cubicBezTo>
                <a:cubicBezTo>
                  <a:pt x="4699543" y="2139847"/>
                  <a:pt x="4758143" y="2118534"/>
                  <a:pt x="4795060" y="2071068"/>
                </a:cubicBezTo>
                <a:cubicBezTo>
                  <a:pt x="4810570" y="2051126"/>
                  <a:pt x="4837101" y="2008006"/>
                  <a:pt x="4837101" y="2008006"/>
                </a:cubicBezTo>
                <a:cubicBezTo>
                  <a:pt x="4840604" y="1997496"/>
                  <a:pt x="4842114" y="1986094"/>
                  <a:pt x="4847611" y="1976475"/>
                </a:cubicBezTo>
                <a:cubicBezTo>
                  <a:pt x="4856302" y="1961266"/>
                  <a:pt x="4868960" y="1948688"/>
                  <a:pt x="4879142" y="1934433"/>
                </a:cubicBezTo>
                <a:cubicBezTo>
                  <a:pt x="4886484" y="1924154"/>
                  <a:pt x="4893156" y="1913412"/>
                  <a:pt x="4900163" y="1902902"/>
                </a:cubicBezTo>
                <a:cubicBezTo>
                  <a:pt x="4896660" y="1839840"/>
                  <a:pt x="4894319" y="1776703"/>
                  <a:pt x="4889653" y="1713716"/>
                </a:cubicBezTo>
                <a:cubicBezTo>
                  <a:pt x="4887309" y="1682078"/>
                  <a:pt x="4886836" y="1649901"/>
                  <a:pt x="4879142" y="1619123"/>
                </a:cubicBezTo>
                <a:cubicBezTo>
                  <a:pt x="4876078" y="1606868"/>
                  <a:pt x="4863771" y="1598890"/>
                  <a:pt x="4858122" y="1587592"/>
                </a:cubicBezTo>
                <a:cubicBezTo>
                  <a:pt x="4853167" y="1577683"/>
                  <a:pt x="4851501" y="1566435"/>
                  <a:pt x="4847611" y="1556061"/>
                </a:cubicBezTo>
                <a:cubicBezTo>
                  <a:pt x="4840987" y="1538396"/>
                  <a:pt x="4833598" y="1521026"/>
                  <a:pt x="4826591" y="1503509"/>
                </a:cubicBezTo>
                <a:cubicBezTo>
                  <a:pt x="4830094" y="1377385"/>
                  <a:pt x="4830800" y="1251152"/>
                  <a:pt x="4837101" y="1125137"/>
                </a:cubicBezTo>
                <a:cubicBezTo>
                  <a:pt x="4837822" y="1110710"/>
                  <a:pt x="4846852" y="1097520"/>
                  <a:pt x="4847611" y="1083095"/>
                </a:cubicBezTo>
                <a:cubicBezTo>
                  <a:pt x="4853874" y="964091"/>
                  <a:pt x="4852019" y="844756"/>
                  <a:pt x="4858122" y="725744"/>
                </a:cubicBezTo>
                <a:cubicBezTo>
                  <a:pt x="4859037" y="707903"/>
                  <a:pt x="4865436" y="690768"/>
                  <a:pt x="4868632" y="673192"/>
                </a:cubicBezTo>
                <a:cubicBezTo>
                  <a:pt x="4872444" y="652225"/>
                  <a:pt x="4875639" y="631151"/>
                  <a:pt x="4879142" y="610130"/>
                </a:cubicBezTo>
                <a:cubicBezTo>
                  <a:pt x="4875639" y="473495"/>
                  <a:pt x="4894039" y="334523"/>
                  <a:pt x="4868632" y="200226"/>
                </a:cubicBezTo>
                <a:cubicBezTo>
                  <a:pt x="4864513" y="178454"/>
                  <a:pt x="4827298" y="216902"/>
                  <a:pt x="4805570" y="221247"/>
                </a:cubicBezTo>
                <a:lnTo>
                  <a:pt x="4753018" y="231757"/>
                </a:lnTo>
                <a:cubicBezTo>
                  <a:pt x="4735501" y="242267"/>
                  <a:pt x="4718324" y="253367"/>
                  <a:pt x="4700467" y="263288"/>
                </a:cubicBezTo>
                <a:cubicBezTo>
                  <a:pt x="4686771" y="270897"/>
                  <a:pt x="4672029" y="276535"/>
                  <a:pt x="4658425" y="284309"/>
                </a:cubicBezTo>
                <a:cubicBezTo>
                  <a:pt x="4647457" y="290576"/>
                  <a:pt x="4638192" y="299681"/>
                  <a:pt x="4626894" y="305330"/>
                </a:cubicBezTo>
                <a:cubicBezTo>
                  <a:pt x="4617259" y="310147"/>
                  <a:pt x="4560998" y="332314"/>
                  <a:pt x="4542811" y="336861"/>
                </a:cubicBezTo>
                <a:cubicBezTo>
                  <a:pt x="4525481" y="341194"/>
                  <a:pt x="4507777" y="343868"/>
                  <a:pt x="4490260" y="347371"/>
                </a:cubicBezTo>
                <a:cubicBezTo>
                  <a:pt x="4472743" y="340364"/>
                  <a:pt x="4453164" y="337169"/>
                  <a:pt x="4437708" y="326350"/>
                </a:cubicBezTo>
                <a:cubicBezTo>
                  <a:pt x="4386588" y="290566"/>
                  <a:pt x="4355717" y="227772"/>
                  <a:pt x="4322094" y="179206"/>
                </a:cubicBezTo>
                <a:cubicBezTo>
                  <a:pt x="4312123" y="164803"/>
                  <a:pt x="4300745" y="151419"/>
                  <a:pt x="4290563" y="137164"/>
                </a:cubicBezTo>
                <a:cubicBezTo>
                  <a:pt x="4283221" y="126885"/>
                  <a:pt x="4278474" y="114565"/>
                  <a:pt x="4269542" y="105633"/>
                </a:cubicBezTo>
                <a:cubicBezTo>
                  <a:pt x="4260610" y="96701"/>
                  <a:pt x="4247715" y="92699"/>
                  <a:pt x="4238011" y="84612"/>
                </a:cubicBezTo>
                <a:cubicBezTo>
                  <a:pt x="4185525" y="40874"/>
                  <a:pt x="4230361" y="61041"/>
                  <a:pt x="4174949" y="42571"/>
                </a:cubicBezTo>
                <a:cubicBezTo>
                  <a:pt x="4164439" y="35564"/>
                  <a:pt x="4155517" y="25180"/>
                  <a:pt x="4143418" y="21550"/>
                </a:cubicBezTo>
                <a:cubicBezTo>
                  <a:pt x="4071585" y="0"/>
                  <a:pt x="3980017" y="17028"/>
                  <a:pt x="3912191" y="21550"/>
                </a:cubicBezTo>
                <a:lnTo>
                  <a:pt x="3849129" y="42571"/>
                </a:lnTo>
                <a:cubicBezTo>
                  <a:pt x="3838619" y="46074"/>
                  <a:pt x="3828346" y="50394"/>
                  <a:pt x="3817598" y="53081"/>
                </a:cubicBezTo>
                <a:cubicBezTo>
                  <a:pt x="3789570" y="60088"/>
                  <a:pt x="3760339" y="63372"/>
                  <a:pt x="3733515" y="74102"/>
                </a:cubicBezTo>
                <a:cubicBezTo>
                  <a:pt x="3715998" y="81109"/>
                  <a:pt x="3699347" y="90881"/>
                  <a:pt x="3680963" y="95123"/>
                </a:cubicBezTo>
                <a:cubicBezTo>
                  <a:pt x="3658218" y="100372"/>
                  <a:pt x="3504976" y="114824"/>
                  <a:pt x="3491777" y="116144"/>
                </a:cubicBezTo>
                <a:lnTo>
                  <a:pt x="3060853" y="105633"/>
                </a:lnTo>
                <a:cubicBezTo>
                  <a:pt x="3011712" y="103846"/>
                  <a:pt x="2962881" y="95123"/>
                  <a:pt x="2913708" y="95123"/>
                </a:cubicBezTo>
                <a:cubicBezTo>
                  <a:pt x="2719873" y="95123"/>
                  <a:pt x="2284182" y="109422"/>
                  <a:pt x="2062370" y="116144"/>
                </a:cubicBezTo>
                <a:cubicBezTo>
                  <a:pt x="2023832" y="119647"/>
                  <a:pt x="1985064" y="121182"/>
                  <a:pt x="1946756" y="126654"/>
                </a:cubicBezTo>
                <a:cubicBezTo>
                  <a:pt x="1935789" y="128221"/>
                  <a:pt x="1926304" y="137164"/>
                  <a:pt x="1915225" y="137164"/>
                </a:cubicBezTo>
                <a:cubicBezTo>
                  <a:pt x="1845068" y="137164"/>
                  <a:pt x="1775087" y="130157"/>
                  <a:pt x="1705018" y="126654"/>
                </a:cubicBezTo>
                <a:cubicBezTo>
                  <a:pt x="1669984" y="123151"/>
                  <a:pt x="1634815" y="120797"/>
                  <a:pt x="1599915" y="116144"/>
                </a:cubicBezTo>
                <a:cubicBezTo>
                  <a:pt x="1582207" y="113783"/>
                  <a:pt x="1565227" y="105633"/>
                  <a:pt x="1547363" y="105633"/>
                </a:cubicBezTo>
                <a:cubicBezTo>
                  <a:pt x="1228530" y="105633"/>
                  <a:pt x="909736" y="112640"/>
                  <a:pt x="590922" y="116144"/>
                </a:cubicBezTo>
                <a:cubicBezTo>
                  <a:pt x="453535" y="124730"/>
                  <a:pt x="458408" y="118655"/>
                  <a:pt x="359694" y="137164"/>
                </a:cubicBezTo>
                <a:cubicBezTo>
                  <a:pt x="324578" y="143748"/>
                  <a:pt x="254591" y="158185"/>
                  <a:pt x="254591" y="158185"/>
                </a:cubicBezTo>
                <a:cubicBezTo>
                  <a:pt x="247584" y="168695"/>
                  <a:pt x="236047" y="177329"/>
                  <a:pt x="233570" y="189716"/>
                </a:cubicBezTo>
                <a:cubicBezTo>
                  <a:pt x="225296" y="231084"/>
                  <a:pt x="238204" y="276465"/>
                  <a:pt x="223060" y="315840"/>
                </a:cubicBezTo>
                <a:cubicBezTo>
                  <a:pt x="217874" y="329322"/>
                  <a:pt x="195119" y="323216"/>
                  <a:pt x="181018" y="326350"/>
                </a:cubicBezTo>
                <a:cubicBezTo>
                  <a:pt x="119101" y="340110"/>
                  <a:pt x="117208" y="338268"/>
                  <a:pt x="44384" y="347371"/>
                </a:cubicBezTo>
                <a:cubicBezTo>
                  <a:pt x="28838" y="370690"/>
                  <a:pt x="4247" y="402885"/>
                  <a:pt x="2342" y="431454"/>
                </a:cubicBezTo>
                <a:cubicBezTo>
                  <a:pt x="0" y="466585"/>
                  <a:pt x="3180" y="502703"/>
                  <a:pt x="12853" y="536557"/>
                </a:cubicBezTo>
                <a:cubicBezTo>
                  <a:pt x="17665" y="553400"/>
                  <a:pt x="34202" y="564344"/>
                  <a:pt x="44384" y="578599"/>
                </a:cubicBezTo>
                <a:cubicBezTo>
                  <a:pt x="51726" y="588878"/>
                  <a:pt x="57183" y="600539"/>
                  <a:pt x="65404" y="610130"/>
                </a:cubicBezTo>
                <a:cubicBezTo>
                  <a:pt x="174269" y="737139"/>
                  <a:pt x="47440" y="572163"/>
                  <a:pt x="138977" y="694212"/>
                </a:cubicBezTo>
                <a:cubicBezTo>
                  <a:pt x="142480" y="704723"/>
                  <a:pt x="142566" y="717093"/>
                  <a:pt x="149487" y="725744"/>
                </a:cubicBezTo>
                <a:cubicBezTo>
                  <a:pt x="157378" y="735608"/>
                  <a:pt x="171314" y="738677"/>
                  <a:pt x="181018" y="746764"/>
                </a:cubicBezTo>
                <a:cubicBezTo>
                  <a:pt x="192437" y="756280"/>
                  <a:pt x="203033" y="766876"/>
                  <a:pt x="212549" y="778295"/>
                </a:cubicBezTo>
                <a:cubicBezTo>
                  <a:pt x="220636" y="787999"/>
                  <a:pt x="224638" y="800894"/>
                  <a:pt x="233570" y="809826"/>
                </a:cubicBezTo>
                <a:cubicBezTo>
                  <a:pt x="245956" y="822212"/>
                  <a:pt x="263225" y="828971"/>
                  <a:pt x="275611" y="841357"/>
                </a:cubicBezTo>
                <a:cubicBezTo>
                  <a:pt x="284543" y="850289"/>
                  <a:pt x="288411" y="863297"/>
                  <a:pt x="296632" y="872888"/>
                </a:cubicBezTo>
                <a:cubicBezTo>
                  <a:pt x="309530" y="887935"/>
                  <a:pt x="325775" y="899883"/>
                  <a:pt x="338673" y="914930"/>
                </a:cubicBezTo>
                <a:cubicBezTo>
                  <a:pt x="346894" y="924521"/>
                  <a:pt x="350762" y="937529"/>
                  <a:pt x="359694" y="946461"/>
                </a:cubicBezTo>
                <a:cubicBezTo>
                  <a:pt x="368626" y="955393"/>
                  <a:pt x="380946" y="960139"/>
                  <a:pt x="391225" y="967481"/>
                </a:cubicBezTo>
                <a:cubicBezTo>
                  <a:pt x="405480" y="977663"/>
                  <a:pt x="419253" y="988502"/>
                  <a:pt x="433267" y="999012"/>
                </a:cubicBezTo>
                <a:cubicBezTo>
                  <a:pt x="466765" y="1133007"/>
                  <a:pt x="434145" y="1042592"/>
                  <a:pt x="475308" y="1114626"/>
                </a:cubicBezTo>
                <a:cubicBezTo>
                  <a:pt x="483082" y="1128230"/>
                  <a:pt x="487222" y="1143918"/>
                  <a:pt x="496329" y="1156668"/>
                </a:cubicBezTo>
                <a:cubicBezTo>
                  <a:pt x="558113" y="1243166"/>
                  <a:pt x="508188" y="1148854"/>
                  <a:pt x="538370" y="1209219"/>
                </a:cubicBezTo>
                <a:lnTo>
                  <a:pt x="527860" y="1146157"/>
                </a:lnTo>
                <a:close/>
              </a:path>
            </a:pathLst>
          </a:cu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45633" y="1562100"/>
            <a:ext cx="5146393" cy="2552700"/>
          </a:xfrm>
          <a:custGeom>
            <a:avLst/>
            <a:gdLst>
              <a:gd name="connsiteX0" fmla="*/ 636378 w 3579274"/>
              <a:gd name="connsiteY0" fmla="*/ 135402 h 2405636"/>
              <a:gd name="connsiteX1" fmla="*/ 636378 w 3579274"/>
              <a:gd name="connsiteY1" fmla="*/ 135402 h 2405636"/>
              <a:gd name="connsiteX2" fmla="*/ 436681 w 3579274"/>
              <a:gd name="connsiteY2" fmla="*/ 156422 h 2405636"/>
              <a:gd name="connsiteX3" fmla="*/ 373619 w 3579274"/>
              <a:gd name="connsiteY3" fmla="*/ 166933 h 2405636"/>
              <a:gd name="connsiteX4" fmla="*/ 173923 w 3579274"/>
              <a:gd name="connsiteY4" fmla="*/ 187953 h 2405636"/>
              <a:gd name="connsiteX5" fmla="*/ 131881 w 3579274"/>
              <a:gd name="connsiteY5" fmla="*/ 229995 h 2405636"/>
              <a:gd name="connsiteX6" fmla="*/ 100350 w 3579274"/>
              <a:gd name="connsiteY6" fmla="*/ 251015 h 2405636"/>
              <a:gd name="connsiteX7" fmla="*/ 58309 w 3579274"/>
              <a:gd name="connsiteY7" fmla="*/ 293057 h 2405636"/>
              <a:gd name="connsiteX8" fmla="*/ 37288 w 3579274"/>
              <a:gd name="connsiteY8" fmla="*/ 356119 h 2405636"/>
              <a:gd name="connsiteX9" fmla="*/ 16267 w 3579274"/>
              <a:gd name="connsiteY9" fmla="*/ 440202 h 2405636"/>
              <a:gd name="connsiteX10" fmla="*/ 16267 w 3579274"/>
              <a:gd name="connsiteY10" fmla="*/ 618878 h 2405636"/>
              <a:gd name="connsiteX11" fmla="*/ 26778 w 3579274"/>
              <a:gd name="connsiteY11" fmla="*/ 650409 h 2405636"/>
              <a:gd name="connsiteX12" fmla="*/ 47798 w 3579274"/>
              <a:gd name="connsiteY12" fmla="*/ 681940 h 2405636"/>
              <a:gd name="connsiteX13" fmla="*/ 79329 w 3579274"/>
              <a:gd name="connsiteY13" fmla="*/ 776533 h 2405636"/>
              <a:gd name="connsiteX14" fmla="*/ 110860 w 3579274"/>
              <a:gd name="connsiteY14" fmla="*/ 818574 h 2405636"/>
              <a:gd name="connsiteX15" fmla="*/ 131881 w 3579274"/>
              <a:gd name="connsiteY15" fmla="*/ 860615 h 2405636"/>
              <a:gd name="connsiteX16" fmla="*/ 226474 w 3579274"/>
              <a:gd name="connsiteY16" fmla="*/ 965719 h 2405636"/>
              <a:gd name="connsiteX17" fmla="*/ 258005 w 3579274"/>
              <a:gd name="connsiteY17" fmla="*/ 986740 h 2405636"/>
              <a:gd name="connsiteX18" fmla="*/ 268516 w 3579274"/>
              <a:gd name="connsiteY18" fmla="*/ 1018271 h 2405636"/>
              <a:gd name="connsiteX19" fmla="*/ 279026 w 3579274"/>
              <a:gd name="connsiteY19" fmla="*/ 1060312 h 2405636"/>
              <a:gd name="connsiteX20" fmla="*/ 436681 w 3579274"/>
              <a:gd name="connsiteY20" fmla="*/ 1270519 h 2405636"/>
              <a:gd name="connsiteX21" fmla="*/ 573316 w 3579274"/>
              <a:gd name="connsiteY21" fmla="*/ 1386133 h 2405636"/>
              <a:gd name="connsiteX22" fmla="*/ 636378 w 3579274"/>
              <a:gd name="connsiteY22" fmla="*/ 1428174 h 2405636"/>
              <a:gd name="connsiteX23" fmla="*/ 646888 w 3579274"/>
              <a:gd name="connsiteY23" fmla="*/ 1459705 h 2405636"/>
              <a:gd name="connsiteX24" fmla="*/ 678419 w 3579274"/>
              <a:gd name="connsiteY24" fmla="*/ 1480726 h 2405636"/>
              <a:gd name="connsiteX25" fmla="*/ 720460 w 3579274"/>
              <a:gd name="connsiteY25" fmla="*/ 1512257 h 2405636"/>
              <a:gd name="connsiteX26" fmla="*/ 741481 w 3579274"/>
              <a:gd name="connsiteY26" fmla="*/ 1554298 h 2405636"/>
              <a:gd name="connsiteX27" fmla="*/ 773012 w 3579274"/>
              <a:gd name="connsiteY27" fmla="*/ 1617360 h 2405636"/>
              <a:gd name="connsiteX28" fmla="*/ 836074 w 3579274"/>
              <a:gd name="connsiteY28" fmla="*/ 1669912 h 2405636"/>
              <a:gd name="connsiteX29" fmla="*/ 867605 w 3579274"/>
              <a:gd name="connsiteY29" fmla="*/ 1711953 h 2405636"/>
              <a:gd name="connsiteX30" fmla="*/ 920157 w 3579274"/>
              <a:gd name="connsiteY30" fmla="*/ 1753995 h 2405636"/>
              <a:gd name="connsiteX31" fmla="*/ 993729 w 3579274"/>
              <a:gd name="connsiteY31" fmla="*/ 1827567 h 2405636"/>
              <a:gd name="connsiteX32" fmla="*/ 1025260 w 3579274"/>
              <a:gd name="connsiteY32" fmla="*/ 1859098 h 2405636"/>
              <a:gd name="connsiteX33" fmla="*/ 1067302 w 3579274"/>
              <a:gd name="connsiteY33" fmla="*/ 1880119 h 2405636"/>
              <a:gd name="connsiteX34" fmla="*/ 1109343 w 3579274"/>
              <a:gd name="connsiteY34" fmla="*/ 1911650 h 2405636"/>
              <a:gd name="connsiteX35" fmla="*/ 1140874 w 3579274"/>
              <a:gd name="connsiteY35" fmla="*/ 1932671 h 2405636"/>
              <a:gd name="connsiteX36" fmla="*/ 1161895 w 3579274"/>
              <a:gd name="connsiteY36" fmla="*/ 1995733 h 2405636"/>
              <a:gd name="connsiteX37" fmla="*/ 1266998 w 3579274"/>
              <a:gd name="connsiteY37" fmla="*/ 2132367 h 2405636"/>
              <a:gd name="connsiteX38" fmla="*/ 1309040 w 3579274"/>
              <a:gd name="connsiteY38" fmla="*/ 2153388 h 2405636"/>
              <a:gd name="connsiteX39" fmla="*/ 1351081 w 3579274"/>
              <a:gd name="connsiteY39" fmla="*/ 2247981 h 2405636"/>
              <a:gd name="connsiteX40" fmla="*/ 1372102 w 3579274"/>
              <a:gd name="connsiteY40" fmla="*/ 2290022 h 2405636"/>
              <a:gd name="connsiteX41" fmla="*/ 1403633 w 3579274"/>
              <a:gd name="connsiteY41" fmla="*/ 2321553 h 2405636"/>
              <a:gd name="connsiteX42" fmla="*/ 1456185 w 3579274"/>
              <a:gd name="connsiteY42" fmla="*/ 2405636 h 2405636"/>
              <a:gd name="connsiteX43" fmla="*/ 1477205 w 3579274"/>
              <a:gd name="connsiteY43" fmla="*/ 2374105 h 2405636"/>
              <a:gd name="connsiteX44" fmla="*/ 1529757 w 3579274"/>
              <a:gd name="connsiteY44" fmla="*/ 2363595 h 2405636"/>
              <a:gd name="connsiteX45" fmla="*/ 1655881 w 3579274"/>
              <a:gd name="connsiteY45" fmla="*/ 2342574 h 2405636"/>
              <a:gd name="connsiteX46" fmla="*/ 1771495 w 3579274"/>
              <a:gd name="connsiteY46" fmla="*/ 2311043 h 2405636"/>
              <a:gd name="connsiteX47" fmla="*/ 1834557 w 3579274"/>
              <a:gd name="connsiteY47" fmla="*/ 2290022 h 2405636"/>
              <a:gd name="connsiteX48" fmla="*/ 1929150 w 3579274"/>
              <a:gd name="connsiteY48" fmla="*/ 2269002 h 2405636"/>
              <a:gd name="connsiteX49" fmla="*/ 2023743 w 3579274"/>
              <a:gd name="connsiteY49" fmla="*/ 2237471 h 2405636"/>
              <a:gd name="connsiteX50" fmla="*/ 2076295 w 3579274"/>
              <a:gd name="connsiteY50" fmla="*/ 2216450 h 2405636"/>
              <a:gd name="connsiteX51" fmla="*/ 2128847 w 3579274"/>
              <a:gd name="connsiteY51" fmla="*/ 2205940 h 2405636"/>
              <a:gd name="connsiteX52" fmla="*/ 2170888 w 3579274"/>
              <a:gd name="connsiteY52" fmla="*/ 2195429 h 2405636"/>
              <a:gd name="connsiteX53" fmla="*/ 2233950 w 3579274"/>
              <a:gd name="connsiteY53" fmla="*/ 2174409 h 2405636"/>
              <a:gd name="connsiteX54" fmla="*/ 2265481 w 3579274"/>
              <a:gd name="connsiteY54" fmla="*/ 2163898 h 2405636"/>
              <a:gd name="connsiteX55" fmla="*/ 2339054 w 3579274"/>
              <a:gd name="connsiteY55" fmla="*/ 2121857 h 2405636"/>
              <a:gd name="connsiteX56" fmla="*/ 2370585 w 3579274"/>
              <a:gd name="connsiteY56" fmla="*/ 2100836 h 2405636"/>
              <a:gd name="connsiteX57" fmla="*/ 2423136 w 3579274"/>
              <a:gd name="connsiteY57" fmla="*/ 2090326 h 2405636"/>
              <a:gd name="connsiteX58" fmla="*/ 2444157 w 3579274"/>
              <a:gd name="connsiteY58" fmla="*/ 2048284 h 2405636"/>
              <a:gd name="connsiteX59" fmla="*/ 2475688 w 3579274"/>
              <a:gd name="connsiteY59" fmla="*/ 2037774 h 2405636"/>
              <a:gd name="connsiteX60" fmla="*/ 2517729 w 3579274"/>
              <a:gd name="connsiteY60" fmla="*/ 2006243 h 2405636"/>
              <a:gd name="connsiteX61" fmla="*/ 2570281 w 3579274"/>
              <a:gd name="connsiteY61" fmla="*/ 1953691 h 2405636"/>
              <a:gd name="connsiteX62" fmla="*/ 2643854 w 3579274"/>
              <a:gd name="connsiteY62" fmla="*/ 1859098 h 2405636"/>
              <a:gd name="connsiteX63" fmla="*/ 2675385 w 3579274"/>
              <a:gd name="connsiteY63" fmla="*/ 1838078 h 2405636"/>
              <a:gd name="connsiteX64" fmla="*/ 2727936 w 3579274"/>
              <a:gd name="connsiteY64" fmla="*/ 1785526 h 2405636"/>
              <a:gd name="connsiteX65" fmla="*/ 2812019 w 3579274"/>
              <a:gd name="connsiteY65" fmla="*/ 1732974 h 2405636"/>
              <a:gd name="connsiteX66" fmla="*/ 2864571 w 3579274"/>
              <a:gd name="connsiteY66" fmla="*/ 1711953 h 2405636"/>
              <a:gd name="connsiteX67" fmla="*/ 2938143 w 3579274"/>
              <a:gd name="connsiteY67" fmla="*/ 1659402 h 2405636"/>
              <a:gd name="connsiteX68" fmla="*/ 2969674 w 3579274"/>
              <a:gd name="connsiteY68" fmla="*/ 1627871 h 2405636"/>
              <a:gd name="connsiteX69" fmla="*/ 3001205 w 3579274"/>
              <a:gd name="connsiteY69" fmla="*/ 1606850 h 2405636"/>
              <a:gd name="connsiteX70" fmla="*/ 3011716 w 3579274"/>
              <a:gd name="connsiteY70" fmla="*/ 1575319 h 2405636"/>
              <a:gd name="connsiteX71" fmla="*/ 3032736 w 3579274"/>
              <a:gd name="connsiteY71" fmla="*/ 1543788 h 2405636"/>
              <a:gd name="connsiteX72" fmla="*/ 3043247 w 3579274"/>
              <a:gd name="connsiteY72" fmla="*/ 1501747 h 2405636"/>
              <a:gd name="connsiteX73" fmla="*/ 3074778 w 3579274"/>
              <a:gd name="connsiteY73" fmla="*/ 1449195 h 2405636"/>
              <a:gd name="connsiteX74" fmla="*/ 3085288 w 3579274"/>
              <a:gd name="connsiteY74" fmla="*/ 1417664 h 2405636"/>
              <a:gd name="connsiteX75" fmla="*/ 3106309 w 3579274"/>
              <a:gd name="connsiteY75" fmla="*/ 1375622 h 2405636"/>
              <a:gd name="connsiteX76" fmla="*/ 3127329 w 3579274"/>
              <a:gd name="connsiteY76" fmla="*/ 1312560 h 2405636"/>
              <a:gd name="connsiteX77" fmla="*/ 3127329 w 3579274"/>
              <a:gd name="connsiteY77" fmla="*/ 1018271 h 2405636"/>
              <a:gd name="connsiteX78" fmla="*/ 3200902 w 3579274"/>
              <a:gd name="connsiteY78" fmla="*/ 923678 h 2405636"/>
              <a:gd name="connsiteX79" fmla="*/ 3232433 w 3579274"/>
              <a:gd name="connsiteY79" fmla="*/ 881636 h 2405636"/>
              <a:gd name="connsiteX80" fmla="*/ 3295495 w 3579274"/>
              <a:gd name="connsiteY80" fmla="*/ 818574 h 2405636"/>
              <a:gd name="connsiteX81" fmla="*/ 3369067 w 3579274"/>
              <a:gd name="connsiteY81" fmla="*/ 755512 h 2405636"/>
              <a:gd name="connsiteX82" fmla="*/ 3400598 w 3579274"/>
              <a:gd name="connsiteY82" fmla="*/ 723981 h 2405636"/>
              <a:gd name="connsiteX83" fmla="*/ 3474171 w 3579274"/>
              <a:gd name="connsiteY83" fmla="*/ 692450 h 2405636"/>
              <a:gd name="connsiteX84" fmla="*/ 3505702 w 3579274"/>
              <a:gd name="connsiteY84" fmla="*/ 660919 h 2405636"/>
              <a:gd name="connsiteX85" fmla="*/ 3516212 w 3579274"/>
              <a:gd name="connsiteY85" fmla="*/ 629388 h 2405636"/>
              <a:gd name="connsiteX86" fmla="*/ 3537233 w 3579274"/>
              <a:gd name="connsiteY86" fmla="*/ 597857 h 2405636"/>
              <a:gd name="connsiteX87" fmla="*/ 3579274 w 3579274"/>
              <a:gd name="connsiteY87" fmla="*/ 503264 h 2405636"/>
              <a:gd name="connsiteX88" fmla="*/ 3558254 w 3579274"/>
              <a:gd name="connsiteY88" fmla="*/ 356119 h 2405636"/>
              <a:gd name="connsiteX89" fmla="*/ 3537233 w 3579274"/>
              <a:gd name="connsiteY89" fmla="*/ 324588 h 2405636"/>
              <a:gd name="connsiteX90" fmla="*/ 3484681 w 3579274"/>
              <a:gd name="connsiteY90" fmla="*/ 272036 h 2405636"/>
              <a:gd name="connsiteX91" fmla="*/ 3463660 w 3579274"/>
              <a:gd name="connsiteY91" fmla="*/ 240505 h 2405636"/>
              <a:gd name="connsiteX92" fmla="*/ 3432129 w 3579274"/>
              <a:gd name="connsiteY92" fmla="*/ 219484 h 2405636"/>
              <a:gd name="connsiteX93" fmla="*/ 3379578 w 3579274"/>
              <a:gd name="connsiteY93" fmla="*/ 156422 h 2405636"/>
              <a:gd name="connsiteX94" fmla="*/ 3316516 w 3579274"/>
              <a:gd name="connsiteY94" fmla="*/ 114381 h 2405636"/>
              <a:gd name="connsiteX95" fmla="*/ 3253454 w 3579274"/>
              <a:gd name="connsiteY95" fmla="*/ 61829 h 2405636"/>
              <a:gd name="connsiteX96" fmla="*/ 3158860 w 3579274"/>
              <a:gd name="connsiteY96" fmla="*/ 40809 h 2405636"/>
              <a:gd name="connsiteX97" fmla="*/ 3064267 w 3579274"/>
              <a:gd name="connsiteY97" fmla="*/ 30298 h 2405636"/>
              <a:gd name="connsiteX98" fmla="*/ 2727936 w 3579274"/>
              <a:gd name="connsiteY98" fmla="*/ 9278 h 2405636"/>
              <a:gd name="connsiteX99" fmla="*/ 2580792 w 3579274"/>
              <a:gd name="connsiteY99" fmla="*/ 30298 h 2405636"/>
              <a:gd name="connsiteX100" fmla="*/ 2496709 w 3579274"/>
              <a:gd name="connsiteY100" fmla="*/ 40809 h 2405636"/>
              <a:gd name="connsiteX101" fmla="*/ 2444157 w 3579274"/>
              <a:gd name="connsiteY101" fmla="*/ 51319 h 2405636"/>
              <a:gd name="connsiteX102" fmla="*/ 2370585 w 3579274"/>
              <a:gd name="connsiteY102" fmla="*/ 61829 h 2405636"/>
              <a:gd name="connsiteX103" fmla="*/ 2307523 w 3579274"/>
              <a:gd name="connsiteY103" fmla="*/ 72340 h 2405636"/>
              <a:gd name="connsiteX104" fmla="*/ 1760985 w 3579274"/>
              <a:gd name="connsiteY104" fmla="*/ 61829 h 2405636"/>
              <a:gd name="connsiteX105" fmla="*/ 1666392 w 3579274"/>
              <a:gd name="connsiteY105" fmla="*/ 51319 h 2405636"/>
              <a:gd name="connsiteX106" fmla="*/ 1634860 w 3579274"/>
              <a:gd name="connsiteY106" fmla="*/ 40809 h 2405636"/>
              <a:gd name="connsiteX107" fmla="*/ 1571798 w 3579274"/>
              <a:gd name="connsiteY107" fmla="*/ 30298 h 2405636"/>
              <a:gd name="connsiteX108" fmla="*/ 730971 w 3579274"/>
              <a:gd name="connsiteY108" fmla="*/ 40809 h 2405636"/>
              <a:gd name="connsiteX109" fmla="*/ 699440 w 3579274"/>
              <a:gd name="connsiteY109" fmla="*/ 51319 h 2405636"/>
              <a:gd name="connsiteX110" fmla="*/ 636378 w 3579274"/>
              <a:gd name="connsiteY110" fmla="*/ 93360 h 2405636"/>
              <a:gd name="connsiteX111" fmla="*/ 636378 w 3579274"/>
              <a:gd name="connsiteY111" fmla="*/ 135402 h 240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579274" h="2405636">
                <a:moveTo>
                  <a:pt x="636378" y="135402"/>
                </a:moveTo>
                <a:lnTo>
                  <a:pt x="636378" y="135402"/>
                </a:lnTo>
                <a:lnTo>
                  <a:pt x="436681" y="156422"/>
                </a:lnTo>
                <a:cubicBezTo>
                  <a:pt x="415522" y="158961"/>
                  <a:pt x="394778" y="164394"/>
                  <a:pt x="373619" y="166933"/>
                </a:cubicBezTo>
                <a:cubicBezTo>
                  <a:pt x="307163" y="174908"/>
                  <a:pt x="173923" y="187953"/>
                  <a:pt x="173923" y="187953"/>
                </a:cubicBezTo>
                <a:cubicBezTo>
                  <a:pt x="159909" y="201967"/>
                  <a:pt x="146929" y="217097"/>
                  <a:pt x="131881" y="229995"/>
                </a:cubicBezTo>
                <a:cubicBezTo>
                  <a:pt x="122290" y="238216"/>
                  <a:pt x="109941" y="242794"/>
                  <a:pt x="100350" y="251015"/>
                </a:cubicBezTo>
                <a:cubicBezTo>
                  <a:pt x="85303" y="263913"/>
                  <a:pt x="72323" y="279043"/>
                  <a:pt x="58309" y="293057"/>
                </a:cubicBezTo>
                <a:cubicBezTo>
                  <a:pt x="51302" y="314078"/>
                  <a:pt x="41633" y="334391"/>
                  <a:pt x="37288" y="356119"/>
                </a:cubicBezTo>
                <a:cubicBezTo>
                  <a:pt x="24605" y="419535"/>
                  <a:pt x="32427" y="391724"/>
                  <a:pt x="16267" y="440202"/>
                </a:cubicBezTo>
                <a:cubicBezTo>
                  <a:pt x="1504" y="528786"/>
                  <a:pt x="0" y="505009"/>
                  <a:pt x="16267" y="618878"/>
                </a:cubicBezTo>
                <a:cubicBezTo>
                  <a:pt x="17834" y="629846"/>
                  <a:pt x="21823" y="640500"/>
                  <a:pt x="26778" y="650409"/>
                </a:cubicBezTo>
                <a:cubicBezTo>
                  <a:pt x="32427" y="661707"/>
                  <a:pt x="40791" y="671430"/>
                  <a:pt x="47798" y="681940"/>
                </a:cubicBezTo>
                <a:cubicBezTo>
                  <a:pt x="56456" y="716569"/>
                  <a:pt x="61342" y="744155"/>
                  <a:pt x="79329" y="776533"/>
                </a:cubicBezTo>
                <a:cubicBezTo>
                  <a:pt x="87836" y="791846"/>
                  <a:pt x="101576" y="803720"/>
                  <a:pt x="110860" y="818574"/>
                </a:cubicBezTo>
                <a:cubicBezTo>
                  <a:pt x="119164" y="831860"/>
                  <a:pt x="123577" y="847329"/>
                  <a:pt x="131881" y="860615"/>
                </a:cubicBezTo>
                <a:cubicBezTo>
                  <a:pt x="151267" y="891632"/>
                  <a:pt x="201906" y="949340"/>
                  <a:pt x="226474" y="965719"/>
                </a:cubicBezTo>
                <a:lnTo>
                  <a:pt x="258005" y="986740"/>
                </a:lnTo>
                <a:cubicBezTo>
                  <a:pt x="261509" y="997250"/>
                  <a:pt x="265472" y="1007618"/>
                  <a:pt x="268516" y="1018271"/>
                </a:cubicBezTo>
                <a:cubicBezTo>
                  <a:pt x="272484" y="1032160"/>
                  <a:pt x="272566" y="1047392"/>
                  <a:pt x="279026" y="1060312"/>
                </a:cubicBezTo>
                <a:cubicBezTo>
                  <a:pt x="302808" y="1107877"/>
                  <a:pt x="435970" y="1269918"/>
                  <a:pt x="436681" y="1270519"/>
                </a:cubicBezTo>
                <a:cubicBezTo>
                  <a:pt x="482226" y="1309057"/>
                  <a:pt x="523674" y="1353039"/>
                  <a:pt x="573316" y="1386133"/>
                </a:cubicBezTo>
                <a:lnTo>
                  <a:pt x="636378" y="1428174"/>
                </a:lnTo>
                <a:cubicBezTo>
                  <a:pt x="639881" y="1438684"/>
                  <a:pt x="639967" y="1451054"/>
                  <a:pt x="646888" y="1459705"/>
                </a:cubicBezTo>
                <a:cubicBezTo>
                  <a:pt x="654779" y="1469569"/>
                  <a:pt x="668140" y="1473384"/>
                  <a:pt x="678419" y="1480726"/>
                </a:cubicBezTo>
                <a:cubicBezTo>
                  <a:pt x="692673" y="1490908"/>
                  <a:pt x="706446" y="1501747"/>
                  <a:pt x="720460" y="1512257"/>
                </a:cubicBezTo>
                <a:cubicBezTo>
                  <a:pt x="727467" y="1526271"/>
                  <a:pt x="735309" y="1539897"/>
                  <a:pt x="741481" y="1554298"/>
                </a:cubicBezTo>
                <a:cubicBezTo>
                  <a:pt x="758211" y="1593333"/>
                  <a:pt x="743311" y="1581718"/>
                  <a:pt x="773012" y="1617360"/>
                </a:cubicBezTo>
                <a:cubicBezTo>
                  <a:pt x="859094" y="1720660"/>
                  <a:pt x="753407" y="1587245"/>
                  <a:pt x="836074" y="1669912"/>
                </a:cubicBezTo>
                <a:cubicBezTo>
                  <a:pt x="848460" y="1682298"/>
                  <a:pt x="855219" y="1699567"/>
                  <a:pt x="867605" y="1711953"/>
                </a:cubicBezTo>
                <a:cubicBezTo>
                  <a:pt x="883468" y="1727816"/>
                  <a:pt x="903620" y="1738836"/>
                  <a:pt x="920157" y="1753995"/>
                </a:cubicBezTo>
                <a:cubicBezTo>
                  <a:pt x="945723" y="1777431"/>
                  <a:pt x="969205" y="1803043"/>
                  <a:pt x="993729" y="1827567"/>
                </a:cubicBezTo>
                <a:cubicBezTo>
                  <a:pt x="1004239" y="1838077"/>
                  <a:pt x="1011965" y="1852451"/>
                  <a:pt x="1025260" y="1859098"/>
                </a:cubicBezTo>
                <a:cubicBezTo>
                  <a:pt x="1039274" y="1866105"/>
                  <a:pt x="1054015" y="1871815"/>
                  <a:pt x="1067302" y="1880119"/>
                </a:cubicBezTo>
                <a:cubicBezTo>
                  <a:pt x="1082156" y="1889403"/>
                  <a:pt x="1095089" y="1901468"/>
                  <a:pt x="1109343" y="1911650"/>
                </a:cubicBezTo>
                <a:cubicBezTo>
                  <a:pt x="1119622" y="1918992"/>
                  <a:pt x="1130364" y="1925664"/>
                  <a:pt x="1140874" y="1932671"/>
                </a:cubicBezTo>
                <a:cubicBezTo>
                  <a:pt x="1147881" y="1953692"/>
                  <a:pt x="1151986" y="1975914"/>
                  <a:pt x="1161895" y="1995733"/>
                </a:cubicBezTo>
                <a:cubicBezTo>
                  <a:pt x="1179525" y="2030993"/>
                  <a:pt x="1241611" y="2109519"/>
                  <a:pt x="1266998" y="2132367"/>
                </a:cubicBezTo>
                <a:cubicBezTo>
                  <a:pt x="1278644" y="2142848"/>
                  <a:pt x="1295026" y="2146381"/>
                  <a:pt x="1309040" y="2153388"/>
                </a:cubicBezTo>
                <a:cubicBezTo>
                  <a:pt x="1345739" y="2263489"/>
                  <a:pt x="1311108" y="2178029"/>
                  <a:pt x="1351081" y="2247981"/>
                </a:cubicBezTo>
                <a:cubicBezTo>
                  <a:pt x="1358855" y="2261584"/>
                  <a:pt x="1362995" y="2277273"/>
                  <a:pt x="1372102" y="2290022"/>
                </a:cubicBezTo>
                <a:cubicBezTo>
                  <a:pt x="1380742" y="2302117"/>
                  <a:pt x="1393960" y="2310267"/>
                  <a:pt x="1403633" y="2321553"/>
                </a:cubicBezTo>
                <a:cubicBezTo>
                  <a:pt x="1436377" y="2359755"/>
                  <a:pt x="1434653" y="2362573"/>
                  <a:pt x="1456185" y="2405636"/>
                </a:cubicBezTo>
                <a:cubicBezTo>
                  <a:pt x="1463192" y="2395126"/>
                  <a:pt x="1466238" y="2380372"/>
                  <a:pt x="1477205" y="2374105"/>
                </a:cubicBezTo>
                <a:cubicBezTo>
                  <a:pt x="1492715" y="2365242"/>
                  <a:pt x="1512426" y="2367928"/>
                  <a:pt x="1529757" y="2363595"/>
                </a:cubicBezTo>
                <a:cubicBezTo>
                  <a:pt x="1628368" y="2338942"/>
                  <a:pt x="1444374" y="2366074"/>
                  <a:pt x="1655881" y="2342574"/>
                </a:cubicBezTo>
                <a:cubicBezTo>
                  <a:pt x="1846448" y="2279051"/>
                  <a:pt x="1608081" y="2355610"/>
                  <a:pt x="1771495" y="2311043"/>
                </a:cubicBezTo>
                <a:cubicBezTo>
                  <a:pt x="1792872" y="2305213"/>
                  <a:pt x="1813334" y="2296389"/>
                  <a:pt x="1834557" y="2290022"/>
                </a:cubicBezTo>
                <a:cubicBezTo>
                  <a:pt x="1864241" y="2281117"/>
                  <a:pt x="1899148" y="2275002"/>
                  <a:pt x="1929150" y="2269002"/>
                </a:cubicBezTo>
                <a:cubicBezTo>
                  <a:pt x="2016955" y="2225099"/>
                  <a:pt x="1921869" y="2268033"/>
                  <a:pt x="2023743" y="2237471"/>
                </a:cubicBezTo>
                <a:cubicBezTo>
                  <a:pt x="2041814" y="2232050"/>
                  <a:pt x="2058224" y="2221871"/>
                  <a:pt x="2076295" y="2216450"/>
                </a:cubicBezTo>
                <a:cubicBezTo>
                  <a:pt x="2093406" y="2211317"/>
                  <a:pt x="2111408" y="2209815"/>
                  <a:pt x="2128847" y="2205940"/>
                </a:cubicBezTo>
                <a:cubicBezTo>
                  <a:pt x="2142948" y="2202806"/>
                  <a:pt x="2157052" y="2199580"/>
                  <a:pt x="2170888" y="2195429"/>
                </a:cubicBezTo>
                <a:cubicBezTo>
                  <a:pt x="2192111" y="2189062"/>
                  <a:pt x="2212929" y="2181416"/>
                  <a:pt x="2233950" y="2174409"/>
                </a:cubicBezTo>
                <a:lnTo>
                  <a:pt x="2265481" y="2163898"/>
                </a:lnTo>
                <a:cubicBezTo>
                  <a:pt x="2367146" y="2087650"/>
                  <a:pt x="2258801" y="2161983"/>
                  <a:pt x="2339054" y="2121857"/>
                </a:cubicBezTo>
                <a:cubicBezTo>
                  <a:pt x="2350352" y="2116208"/>
                  <a:pt x="2358757" y="2105271"/>
                  <a:pt x="2370585" y="2100836"/>
                </a:cubicBezTo>
                <a:cubicBezTo>
                  <a:pt x="2387311" y="2094564"/>
                  <a:pt x="2405619" y="2093829"/>
                  <a:pt x="2423136" y="2090326"/>
                </a:cubicBezTo>
                <a:cubicBezTo>
                  <a:pt x="2430143" y="2076312"/>
                  <a:pt x="2433078" y="2059363"/>
                  <a:pt x="2444157" y="2048284"/>
                </a:cubicBezTo>
                <a:cubicBezTo>
                  <a:pt x="2451991" y="2040450"/>
                  <a:pt x="2466069" y="2043271"/>
                  <a:pt x="2475688" y="2037774"/>
                </a:cubicBezTo>
                <a:cubicBezTo>
                  <a:pt x="2490897" y="2029083"/>
                  <a:pt x="2505343" y="2018629"/>
                  <a:pt x="2517729" y="2006243"/>
                </a:cubicBezTo>
                <a:cubicBezTo>
                  <a:pt x="2587798" y="1936174"/>
                  <a:pt x="2486198" y="2009747"/>
                  <a:pt x="2570281" y="1953691"/>
                </a:cubicBezTo>
                <a:cubicBezTo>
                  <a:pt x="2599577" y="1909747"/>
                  <a:pt x="2606809" y="1889969"/>
                  <a:pt x="2643854" y="1859098"/>
                </a:cubicBezTo>
                <a:cubicBezTo>
                  <a:pt x="2653558" y="1851011"/>
                  <a:pt x="2665879" y="1846396"/>
                  <a:pt x="2675385" y="1838078"/>
                </a:cubicBezTo>
                <a:cubicBezTo>
                  <a:pt x="2694029" y="1821765"/>
                  <a:pt x="2709293" y="1801839"/>
                  <a:pt x="2727936" y="1785526"/>
                </a:cubicBezTo>
                <a:cubicBezTo>
                  <a:pt x="2739054" y="1775798"/>
                  <a:pt x="2809136" y="1734416"/>
                  <a:pt x="2812019" y="1732974"/>
                </a:cubicBezTo>
                <a:cubicBezTo>
                  <a:pt x="2828894" y="1724537"/>
                  <a:pt x="2847696" y="1720390"/>
                  <a:pt x="2864571" y="1711953"/>
                </a:cubicBezTo>
                <a:cubicBezTo>
                  <a:pt x="2877883" y="1705297"/>
                  <a:pt x="2931474" y="1665118"/>
                  <a:pt x="2938143" y="1659402"/>
                </a:cubicBezTo>
                <a:cubicBezTo>
                  <a:pt x="2949428" y="1649729"/>
                  <a:pt x="2958255" y="1637387"/>
                  <a:pt x="2969674" y="1627871"/>
                </a:cubicBezTo>
                <a:cubicBezTo>
                  <a:pt x="2979378" y="1619784"/>
                  <a:pt x="2990695" y="1613857"/>
                  <a:pt x="3001205" y="1606850"/>
                </a:cubicBezTo>
                <a:cubicBezTo>
                  <a:pt x="3004709" y="1596340"/>
                  <a:pt x="3006761" y="1585228"/>
                  <a:pt x="3011716" y="1575319"/>
                </a:cubicBezTo>
                <a:cubicBezTo>
                  <a:pt x="3017365" y="1564021"/>
                  <a:pt x="3027760" y="1555398"/>
                  <a:pt x="3032736" y="1543788"/>
                </a:cubicBezTo>
                <a:cubicBezTo>
                  <a:pt x="3038426" y="1530511"/>
                  <a:pt x="3037380" y="1514947"/>
                  <a:pt x="3043247" y="1501747"/>
                </a:cubicBezTo>
                <a:cubicBezTo>
                  <a:pt x="3051544" y="1483079"/>
                  <a:pt x="3065642" y="1467467"/>
                  <a:pt x="3074778" y="1449195"/>
                </a:cubicBezTo>
                <a:cubicBezTo>
                  <a:pt x="3079733" y="1439286"/>
                  <a:pt x="3080924" y="1427847"/>
                  <a:pt x="3085288" y="1417664"/>
                </a:cubicBezTo>
                <a:cubicBezTo>
                  <a:pt x="3091460" y="1403263"/>
                  <a:pt x="3100490" y="1390170"/>
                  <a:pt x="3106309" y="1375622"/>
                </a:cubicBezTo>
                <a:cubicBezTo>
                  <a:pt x="3114538" y="1355049"/>
                  <a:pt x="3127329" y="1312560"/>
                  <a:pt x="3127329" y="1312560"/>
                </a:cubicBezTo>
                <a:cubicBezTo>
                  <a:pt x="3120087" y="1167721"/>
                  <a:pt x="3106234" y="1134293"/>
                  <a:pt x="3127329" y="1018271"/>
                </a:cubicBezTo>
                <a:cubicBezTo>
                  <a:pt x="3137407" y="962843"/>
                  <a:pt x="3156394" y="983023"/>
                  <a:pt x="3200902" y="923678"/>
                </a:cubicBezTo>
                <a:cubicBezTo>
                  <a:pt x="3211412" y="909664"/>
                  <a:pt x="3220715" y="894657"/>
                  <a:pt x="3232433" y="881636"/>
                </a:cubicBezTo>
                <a:cubicBezTo>
                  <a:pt x="3252320" y="859540"/>
                  <a:pt x="3276924" y="841788"/>
                  <a:pt x="3295495" y="818574"/>
                </a:cubicBezTo>
                <a:cubicBezTo>
                  <a:pt x="3344457" y="757371"/>
                  <a:pt x="3316254" y="773116"/>
                  <a:pt x="3369067" y="755512"/>
                </a:cubicBezTo>
                <a:cubicBezTo>
                  <a:pt x="3379577" y="745002"/>
                  <a:pt x="3388503" y="732620"/>
                  <a:pt x="3400598" y="723981"/>
                </a:cubicBezTo>
                <a:cubicBezTo>
                  <a:pt x="3423328" y="707746"/>
                  <a:pt x="3448438" y="701027"/>
                  <a:pt x="3474171" y="692450"/>
                </a:cubicBezTo>
                <a:cubicBezTo>
                  <a:pt x="3484681" y="681940"/>
                  <a:pt x="3497457" y="673287"/>
                  <a:pt x="3505702" y="660919"/>
                </a:cubicBezTo>
                <a:cubicBezTo>
                  <a:pt x="3511847" y="651701"/>
                  <a:pt x="3511257" y="639297"/>
                  <a:pt x="3516212" y="629388"/>
                </a:cubicBezTo>
                <a:cubicBezTo>
                  <a:pt x="3521861" y="618090"/>
                  <a:pt x="3530226" y="608367"/>
                  <a:pt x="3537233" y="597857"/>
                </a:cubicBezTo>
                <a:cubicBezTo>
                  <a:pt x="3562249" y="522812"/>
                  <a:pt x="3545963" y="553232"/>
                  <a:pt x="3579274" y="503264"/>
                </a:cubicBezTo>
                <a:cubicBezTo>
                  <a:pt x="3576589" y="473732"/>
                  <a:pt x="3578473" y="396557"/>
                  <a:pt x="3558254" y="356119"/>
                </a:cubicBezTo>
                <a:cubicBezTo>
                  <a:pt x="3552605" y="344821"/>
                  <a:pt x="3544240" y="335098"/>
                  <a:pt x="3537233" y="324588"/>
                </a:cubicBezTo>
                <a:cubicBezTo>
                  <a:pt x="3516117" y="261239"/>
                  <a:pt x="3544624" y="321988"/>
                  <a:pt x="3484681" y="272036"/>
                </a:cubicBezTo>
                <a:cubicBezTo>
                  <a:pt x="3474977" y="263949"/>
                  <a:pt x="3472592" y="249437"/>
                  <a:pt x="3463660" y="240505"/>
                </a:cubicBezTo>
                <a:cubicBezTo>
                  <a:pt x="3454728" y="231573"/>
                  <a:pt x="3442639" y="226491"/>
                  <a:pt x="3432129" y="219484"/>
                </a:cubicBezTo>
                <a:cubicBezTo>
                  <a:pt x="3413444" y="191456"/>
                  <a:pt x="3407592" y="178210"/>
                  <a:pt x="3379578" y="156422"/>
                </a:cubicBezTo>
                <a:cubicBezTo>
                  <a:pt x="3359636" y="140912"/>
                  <a:pt x="3334380" y="132245"/>
                  <a:pt x="3316516" y="114381"/>
                </a:cubicBezTo>
                <a:cubicBezTo>
                  <a:pt x="3293272" y="91137"/>
                  <a:pt x="3282719" y="76461"/>
                  <a:pt x="3253454" y="61829"/>
                </a:cubicBezTo>
                <a:cubicBezTo>
                  <a:pt x="3228725" y="49465"/>
                  <a:pt x="3180877" y="43745"/>
                  <a:pt x="3158860" y="40809"/>
                </a:cubicBezTo>
                <a:cubicBezTo>
                  <a:pt x="3127413" y="36616"/>
                  <a:pt x="3095775" y="34005"/>
                  <a:pt x="3064267" y="30298"/>
                </a:cubicBezTo>
                <a:cubicBezTo>
                  <a:pt x="2880473" y="8675"/>
                  <a:pt x="3056690" y="22976"/>
                  <a:pt x="2727936" y="9278"/>
                </a:cubicBezTo>
                <a:cubicBezTo>
                  <a:pt x="2462119" y="42504"/>
                  <a:pt x="2792876" y="0"/>
                  <a:pt x="2580792" y="30298"/>
                </a:cubicBezTo>
                <a:cubicBezTo>
                  <a:pt x="2552830" y="34293"/>
                  <a:pt x="2524626" y="36514"/>
                  <a:pt x="2496709" y="40809"/>
                </a:cubicBezTo>
                <a:cubicBezTo>
                  <a:pt x="2479053" y="43525"/>
                  <a:pt x="2461778" y="48382"/>
                  <a:pt x="2444157" y="51319"/>
                </a:cubicBezTo>
                <a:cubicBezTo>
                  <a:pt x="2419721" y="55392"/>
                  <a:pt x="2395070" y="58062"/>
                  <a:pt x="2370585" y="61829"/>
                </a:cubicBezTo>
                <a:cubicBezTo>
                  <a:pt x="2349522" y="65069"/>
                  <a:pt x="2328544" y="68836"/>
                  <a:pt x="2307523" y="72340"/>
                </a:cubicBezTo>
                <a:lnTo>
                  <a:pt x="1760985" y="61829"/>
                </a:lnTo>
                <a:cubicBezTo>
                  <a:pt x="1729277" y="60789"/>
                  <a:pt x="1697685" y="56534"/>
                  <a:pt x="1666392" y="51319"/>
                </a:cubicBezTo>
                <a:cubicBezTo>
                  <a:pt x="1655464" y="49498"/>
                  <a:pt x="1645675" y="43212"/>
                  <a:pt x="1634860" y="40809"/>
                </a:cubicBezTo>
                <a:cubicBezTo>
                  <a:pt x="1614057" y="36186"/>
                  <a:pt x="1592819" y="33802"/>
                  <a:pt x="1571798" y="30298"/>
                </a:cubicBezTo>
                <a:lnTo>
                  <a:pt x="730971" y="40809"/>
                </a:lnTo>
                <a:cubicBezTo>
                  <a:pt x="719895" y="41076"/>
                  <a:pt x="709125" y="45939"/>
                  <a:pt x="699440" y="51319"/>
                </a:cubicBezTo>
                <a:cubicBezTo>
                  <a:pt x="677356" y="63588"/>
                  <a:pt x="636378" y="93360"/>
                  <a:pt x="636378" y="93360"/>
                </a:cubicBezTo>
                <a:cubicBezTo>
                  <a:pt x="624759" y="128215"/>
                  <a:pt x="636946" y="124891"/>
                  <a:pt x="636378" y="135402"/>
                </a:cubicBezTo>
                <a:close/>
              </a:path>
            </a:pathLst>
          </a:cu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7" name="Freeform 9"/>
          <p:cNvSpPr>
            <a:spLocks/>
          </p:cNvSpPr>
          <p:nvPr/>
        </p:nvSpPr>
        <p:spPr bwMode="auto">
          <a:xfrm>
            <a:off x="3732212" y="2286000"/>
            <a:ext cx="3047206" cy="1785937"/>
          </a:xfrm>
          <a:custGeom>
            <a:avLst/>
            <a:gdLst>
              <a:gd name="T0" fmla="*/ 400635 w 2463393"/>
              <a:gd name="T1" fmla="*/ 643487 h 1651722"/>
              <a:gd name="T2" fmla="*/ 255422 w 2463393"/>
              <a:gd name="T3" fmla="*/ 897041 h 1651722"/>
              <a:gd name="T4" fmla="*/ 190883 w 2463393"/>
              <a:gd name="T5" fmla="*/ 1213959 h 1651722"/>
              <a:gd name="T6" fmla="*/ 115587 w 2463393"/>
              <a:gd name="T7" fmla="*/ 1594280 h 1651722"/>
              <a:gd name="T8" fmla="*/ 61806 w 2463393"/>
              <a:gd name="T9" fmla="*/ 1974580 h 1651722"/>
              <a:gd name="T10" fmla="*/ 29534 w 2463393"/>
              <a:gd name="T11" fmla="*/ 2228119 h 1651722"/>
              <a:gd name="T12" fmla="*/ 24155 w 2463393"/>
              <a:gd name="T13" fmla="*/ 3559208 h 1651722"/>
              <a:gd name="T14" fmla="*/ 77941 w 2463393"/>
              <a:gd name="T15" fmla="*/ 4002902 h 1651722"/>
              <a:gd name="T16" fmla="*/ 131722 w 2463393"/>
              <a:gd name="T17" fmla="*/ 4446594 h 1651722"/>
              <a:gd name="T18" fmla="*/ 180126 w 2463393"/>
              <a:gd name="T19" fmla="*/ 4826912 h 1651722"/>
              <a:gd name="T20" fmla="*/ 233908 w 2463393"/>
              <a:gd name="T21" fmla="*/ 5587520 h 1651722"/>
              <a:gd name="T22" fmla="*/ 276934 w 2463393"/>
              <a:gd name="T23" fmla="*/ 6157992 h 1651722"/>
              <a:gd name="T24" fmla="*/ 319961 w 2463393"/>
              <a:gd name="T25" fmla="*/ 6855238 h 1651722"/>
              <a:gd name="T26" fmla="*/ 368366 w 2463393"/>
              <a:gd name="T27" fmla="*/ 7552459 h 1651722"/>
              <a:gd name="T28" fmla="*/ 443662 w 2463393"/>
              <a:gd name="T29" fmla="*/ 8566609 h 1651722"/>
              <a:gd name="T30" fmla="*/ 502822 w 2463393"/>
              <a:gd name="T31" fmla="*/ 9263854 h 1651722"/>
              <a:gd name="T32" fmla="*/ 529715 w 2463393"/>
              <a:gd name="T33" fmla="*/ 9707541 h 1651722"/>
              <a:gd name="T34" fmla="*/ 551228 w 2463393"/>
              <a:gd name="T35" fmla="*/ 9961074 h 1651722"/>
              <a:gd name="T36" fmla="*/ 664171 w 2463393"/>
              <a:gd name="T37" fmla="*/ 9517395 h 1651722"/>
              <a:gd name="T38" fmla="*/ 712576 w 2463393"/>
              <a:gd name="T39" fmla="*/ 9263854 h 1651722"/>
              <a:gd name="T40" fmla="*/ 755602 w 2463393"/>
              <a:gd name="T41" fmla="*/ 8946931 h 1651722"/>
              <a:gd name="T42" fmla="*/ 798627 w 2463393"/>
              <a:gd name="T43" fmla="*/ 8503230 h 1651722"/>
              <a:gd name="T44" fmla="*/ 841652 w 2463393"/>
              <a:gd name="T45" fmla="*/ 7996138 h 1651722"/>
              <a:gd name="T46" fmla="*/ 916946 w 2463393"/>
              <a:gd name="T47" fmla="*/ 7742613 h 1651722"/>
              <a:gd name="T48" fmla="*/ 970731 w 2463393"/>
              <a:gd name="T49" fmla="*/ 7615838 h 1651722"/>
              <a:gd name="T50" fmla="*/ 1024512 w 2463393"/>
              <a:gd name="T51" fmla="*/ 7362305 h 1651722"/>
              <a:gd name="T52" fmla="*/ 1089051 w 2463393"/>
              <a:gd name="T53" fmla="*/ 6982001 h 1651722"/>
              <a:gd name="T54" fmla="*/ 1121321 w 2463393"/>
              <a:gd name="T55" fmla="*/ 6728459 h 1651722"/>
              <a:gd name="T56" fmla="*/ 1164347 w 2463393"/>
              <a:gd name="T57" fmla="*/ 6221362 h 1651722"/>
              <a:gd name="T58" fmla="*/ 1201994 w 2463393"/>
              <a:gd name="T59" fmla="*/ 5714304 h 1651722"/>
              <a:gd name="T60" fmla="*/ 1234265 w 2463393"/>
              <a:gd name="T61" fmla="*/ 2861972 h 1651722"/>
              <a:gd name="T62" fmla="*/ 1234265 w 2463393"/>
              <a:gd name="T63" fmla="*/ 516721 h 1651722"/>
              <a:gd name="T64" fmla="*/ 1051406 w 2463393"/>
              <a:gd name="T65" fmla="*/ 73021 h 1651722"/>
              <a:gd name="T66" fmla="*/ 379122 w 2463393"/>
              <a:gd name="T67" fmla="*/ 453327 h 1651722"/>
              <a:gd name="T68" fmla="*/ 362987 w 2463393"/>
              <a:gd name="T69" fmla="*/ 643487 h 165172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63393"/>
              <a:gd name="T106" fmla="*/ 0 h 1651722"/>
              <a:gd name="T107" fmla="*/ 2463393 w 2463393"/>
              <a:gd name="T108" fmla="*/ 1651722 h 165172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63393" h="1651722">
                <a:moveTo>
                  <a:pt x="782931" y="106701"/>
                </a:moveTo>
                <a:lnTo>
                  <a:pt x="782931" y="106701"/>
                </a:lnTo>
                <a:cubicBezTo>
                  <a:pt x="723372" y="113708"/>
                  <a:pt x="663577" y="118933"/>
                  <a:pt x="604255" y="127722"/>
                </a:cubicBezTo>
                <a:cubicBezTo>
                  <a:pt x="568913" y="132958"/>
                  <a:pt x="499152" y="148743"/>
                  <a:pt x="499152" y="148743"/>
                </a:cubicBezTo>
                <a:cubicBezTo>
                  <a:pt x="471124" y="162757"/>
                  <a:pt x="445469" y="183183"/>
                  <a:pt x="415069" y="190784"/>
                </a:cubicBezTo>
                <a:cubicBezTo>
                  <a:pt x="401055" y="194288"/>
                  <a:pt x="386603" y="196358"/>
                  <a:pt x="373028" y="201295"/>
                </a:cubicBezTo>
                <a:cubicBezTo>
                  <a:pt x="236561" y="250920"/>
                  <a:pt x="352202" y="219640"/>
                  <a:pt x="257414" y="243336"/>
                </a:cubicBezTo>
                <a:cubicBezTo>
                  <a:pt x="246904" y="250343"/>
                  <a:pt x="236925" y="258222"/>
                  <a:pt x="225883" y="264357"/>
                </a:cubicBezTo>
                <a:cubicBezTo>
                  <a:pt x="205339" y="275771"/>
                  <a:pt x="182974" y="283796"/>
                  <a:pt x="162821" y="295888"/>
                </a:cubicBezTo>
                <a:cubicBezTo>
                  <a:pt x="147800" y="304901"/>
                  <a:pt x="134079" y="316019"/>
                  <a:pt x="120779" y="327419"/>
                </a:cubicBezTo>
                <a:cubicBezTo>
                  <a:pt x="109493" y="337092"/>
                  <a:pt x="101616" y="350705"/>
                  <a:pt x="89248" y="358950"/>
                </a:cubicBezTo>
                <a:cubicBezTo>
                  <a:pt x="80030" y="365095"/>
                  <a:pt x="68227" y="365957"/>
                  <a:pt x="57717" y="369460"/>
                </a:cubicBezTo>
                <a:cubicBezTo>
                  <a:pt x="406" y="455427"/>
                  <a:pt x="0" y="427714"/>
                  <a:pt x="26186" y="558646"/>
                </a:cubicBezTo>
                <a:cubicBezTo>
                  <a:pt x="28663" y="571033"/>
                  <a:pt x="38275" y="581245"/>
                  <a:pt x="47207" y="590177"/>
                </a:cubicBezTo>
                <a:cubicBezTo>
                  <a:pt x="59593" y="602563"/>
                  <a:pt x="74897" y="611663"/>
                  <a:pt x="89248" y="621708"/>
                </a:cubicBezTo>
                <a:cubicBezTo>
                  <a:pt x="109945" y="636196"/>
                  <a:pt x="137152" y="643539"/>
                  <a:pt x="152310" y="663750"/>
                </a:cubicBezTo>
                <a:cubicBezTo>
                  <a:pt x="162820" y="677764"/>
                  <a:pt x="170541" y="694391"/>
                  <a:pt x="183841" y="705791"/>
                </a:cubicBezTo>
                <a:cubicBezTo>
                  <a:pt x="200372" y="719960"/>
                  <a:pt x="236064" y="730206"/>
                  <a:pt x="257414" y="737322"/>
                </a:cubicBezTo>
                <a:lnTo>
                  <a:pt x="320476" y="779363"/>
                </a:lnTo>
                <a:lnTo>
                  <a:pt x="352007" y="800384"/>
                </a:lnTo>
                <a:cubicBezTo>
                  <a:pt x="392737" y="861478"/>
                  <a:pt x="350606" y="802748"/>
                  <a:pt x="404559" y="863446"/>
                </a:cubicBezTo>
                <a:cubicBezTo>
                  <a:pt x="422738" y="883897"/>
                  <a:pt x="440311" y="904909"/>
                  <a:pt x="457110" y="926508"/>
                </a:cubicBezTo>
                <a:cubicBezTo>
                  <a:pt x="464865" y="936479"/>
                  <a:pt x="469739" y="948598"/>
                  <a:pt x="478131" y="958039"/>
                </a:cubicBezTo>
                <a:cubicBezTo>
                  <a:pt x="497881" y="980258"/>
                  <a:pt x="525898" y="995610"/>
                  <a:pt x="541193" y="1021101"/>
                </a:cubicBezTo>
                <a:cubicBezTo>
                  <a:pt x="545591" y="1028431"/>
                  <a:pt x="582188" y="1091316"/>
                  <a:pt x="593745" y="1105184"/>
                </a:cubicBezTo>
                <a:cubicBezTo>
                  <a:pt x="603261" y="1116603"/>
                  <a:pt x="616358" y="1124824"/>
                  <a:pt x="625276" y="1136715"/>
                </a:cubicBezTo>
                <a:cubicBezTo>
                  <a:pt x="637533" y="1153058"/>
                  <a:pt x="643871" y="1173456"/>
                  <a:pt x="656807" y="1189267"/>
                </a:cubicBezTo>
                <a:cubicBezTo>
                  <a:pt x="675632" y="1212275"/>
                  <a:pt x="704574" y="1226838"/>
                  <a:pt x="719869" y="1252329"/>
                </a:cubicBezTo>
                <a:cubicBezTo>
                  <a:pt x="769245" y="1334623"/>
                  <a:pt x="736953" y="1290433"/>
                  <a:pt x="824973" y="1378453"/>
                </a:cubicBezTo>
                <a:cubicBezTo>
                  <a:pt x="838987" y="1392467"/>
                  <a:pt x="856021" y="1404005"/>
                  <a:pt x="867014" y="1420495"/>
                </a:cubicBezTo>
                <a:cubicBezTo>
                  <a:pt x="892288" y="1458405"/>
                  <a:pt x="907902" y="1486293"/>
                  <a:pt x="951097" y="1515088"/>
                </a:cubicBezTo>
                <a:cubicBezTo>
                  <a:pt x="961607" y="1522095"/>
                  <a:pt x="971330" y="1530459"/>
                  <a:pt x="982628" y="1536108"/>
                </a:cubicBezTo>
                <a:cubicBezTo>
                  <a:pt x="992537" y="1541063"/>
                  <a:pt x="1003649" y="1543115"/>
                  <a:pt x="1014159" y="1546619"/>
                </a:cubicBezTo>
                <a:lnTo>
                  <a:pt x="1035179" y="1609681"/>
                </a:lnTo>
                <a:cubicBezTo>
                  <a:pt x="1038682" y="1620191"/>
                  <a:pt x="1035180" y="1637709"/>
                  <a:pt x="1045690" y="1641212"/>
                </a:cubicBezTo>
                <a:lnTo>
                  <a:pt x="1077221" y="1651722"/>
                </a:lnTo>
                <a:cubicBezTo>
                  <a:pt x="1115759" y="1648219"/>
                  <a:pt x="1154890" y="1648801"/>
                  <a:pt x="1192835" y="1641212"/>
                </a:cubicBezTo>
                <a:cubicBezTo>
                  <a:pt x="1230013" y="1633776"/>
                  <a:pt x="1266116" y="1588758"/>
                  <a:pt x="1297938" y="1578150"/>
                </a:cubicBezTo>
                <a:cubicBezTo>
                  <a:pt x="1377193" y="1551730"/>
                  <a:pt x="1279501" y="1587368"/>
                  <a:pt x="1361000" y="1546619"/>
                </a:cubicBezTo>
                <a:cubicBezTo>
                  <a:pt x="1370909" y="1541664"/>
                  <a:pt x="1382157" y="1539998"/>
                  <a:pt x="1392531" y="1536108"/>
                </a:cubicBezTo>
                <a:cubicBezTo>
                  <a:pt x="1410196" y="1529484"/>
                  <a:pt x="1427566" y="1522095"/>
                  <a:pt x="1445083" y="1515088"/>
                </a:cubicBezTo>
                <a:cubicBezTo>
                  <a:pt x="1455593" y="1504578"/>
                  <a:pt x="1464247" y="1491802"/>
                  <a:pt x="1476614" y="1483557"/>
                </a:cubicBezTo>
                <a:cubicBezTo>
                  <a:pt x="1485832" y="1477411"/>
                  <a:pt x="1500311" y="1480880"/>
                  <a:pt x="1508145" y="1473046"/>
                </a:cubicBezTo>
                <a:cubicBezTo>
                  <a:pt x="1614825" y="1366366"/>
                  <a:pt x="1451623" y="1482701"/>
                  <a:pt x="1560697" y="1409984"/>
                </a:cubicBezTo>
                <a:cubicBezTo>
                  <a:pt x="1599233" y="1352178"/>
                  <a:pt x="1560698" y="1401224"/>
                  <a:pt x="1613248" y="1357432"/>
                </a:cubicBezTo>
                <a:cubicBezTo>
                  <a:pt x="1624667" y="1347916"/>
                  <a:pt x="1630906" y="1331237"/>
                  <a:pt x="1644779" y="1325901"/>
                </a:cubicBezTo>
                <a:cubicBezTo>
                  <a:pt x="1678126" y="1313075"/>
                  <a:pt x="1749883" y="1304881"/>
                  <a:pt x="1749883" y="1304881"/>
                </a:cubicBezTo>
                <a:cubicBezTo>
                  <a:pt x="1763897" y="1297874"/>
                  <a:pt x="1776917" y="1288362"/>
                  <a:pt x="1791924" y="1283860"/>
                </a:cubicBezTo>
                <a:cubicBezTo>
                  <a:pt x="1812336" y="1277736"/>
                  <a:pt x="1834089" y="1277529"/>
                  <a:pt x="1854986" y="1273350"/>
                </a:cubicBezTo>
                <a:cubicBezTo>
                  <a:pt x="1869151" y="1270517"/>
                  <a:pt x="1883014" y="1266343"/>
                  <a:pt x="1897028" y="1262839"/>
                </a:cubicBezTo>
                <a:cubicBezTo>
                  <a:pt x="1907538" y="1255832"/>
                  <a:pt x="1917261" y="1247468"/>
                  <a:pt x="1928559" y="1241819"/>
                </a:cubicBezTo>
                <a:cubicBezTo>
                  <a:pt x="1943642" y="1234278"/>
                  <a:pt x="1988654" y="1224167"/>
                  <a:pt x="2002131" y="1220798"/>
                </a:cubicBezTo>
                <a:cubicBezTo>
                  <a:pt x="2012641" y="1213791"/>
                  <a:pt x="2022694" y="1206044"/>
                  <a:pt x="2033662" y="1199777"/>
                </a:cubicBezTo>
                <a:cubicBezTo>
                  <a:pt x="2068022" y="1180143"/>
                  <a:pt x="2090726" y="1172748"/>
                  <a:pt x="2128255" y="1157736"/>
                </a:cubicBezTo>
                <a:cubicBezTo>
                  <a:pt x="2138765" y="1147226"/>
                  <a:pt x="2147418" y="1134450"/>
                  <a:pt x="2159786" y="1126205"/>
                </a:cubicBezTo>
                <a:cubicBezTo>
                  <a:pt x="2169004" y="1120060"/>
                  <a:pt x="2181134" y="1120059"/>
                  <a:pt x="2191317" y="1115695"/>
                </a:cubicBezTo>
                <a:cubicBezTo>
                  <a:pt x="2205718" y="1109523"/>
                  <a:pt x="2219345" y="1101681"/>
                  <a:pt x="2233359" y="1094674"/>
                </a:cubicBezTo>
                <a:cubicBezTo>
                  <a:pt x="2253459" y="1034371"/>
                  <a:pt x="2229474" y="1090659"/>
                  <a:pt x="2275400" y="1031612"/>
                </a:cubicBezTo>
                <a:cubicBezTo>
                  <a:pt x="2290910" y="1011670"/>
                  <a:pt x="2296420" y="982564"/>
                  <a:pt x="2317441" y="968550"/>
                </a:cubicBezTo>
                <a:cubicBezTo>
                  <a:pt x="2327952" y="961543"/>
                  <a:pt x="2339532" y="955921"/>
                  <a:pt x="2348973" y="947529"/>
                </a:cubicBezTo>
                <a:cubicBezTo>
                  <a:pt x="2371192" y="927779"/>
                  <a:pt x="2412035" y="884467"/>
                  <a:pt x="2412035" y="884467"/>
                </a:cubicBezTo>
                <a:cubicBezTo>
                  <a:pt x="2463393" y="730388"/>
                  <a:pt x="2412035" y="896464"/>
                  <a:pt x="2412035" y="474563"/>
                </a:cubicBezTo>
                <a:cubicBezTo>
                  <a:pt x="2412035" y="439354"/>
                  <a:pt x="2419042" y="404494"/>
                  <a:pt x="2422545" y="369460"/>
                </a:cubicBezTo>
                <a:cubicBezTo>
                  <a:pt x="2419042" y="274867"/>
                  <a:pt x="2420605" y="179950"/>
                  <a:pt x="2412035" y="85681"/>
                </a:cubicBezTo>
                <a:cubicBezTo>
                  <a:pt x="2410029" y="63614"/>
                  <a:pt x="2412717" y="27087"/>
                  <a:pt x="2391014" y="22619"/>
                </a:cubicBezTo>
                <a:cubicBezTo>
                  <a:pt x="2281153" y="0"/>
                  <a:pt x="2166793" y="15612"/>
                  <a:pt x="2054683" y="12108"/>
                </a:cubicBezTo>
                <a:lnTo>
                  <a:pt x="835483" y="33129"/>
                </a:lnTo>
                <a:cubicBezTo>
                  <a:pt x="774999" y="36257"/>
                  <a:pt x="782556" y="54337"/>
                  <a:pt x="740890" y="75170"/>
                </a:cubicBezTo>
                <a:cubicBezTo>
                  <a:pt x="730981" y="80125"/>
                  <a:pt x="717193" y="77847"/>
                  <a:pt x="709359" y="85681"/>
                </a:cubicBezTo>
                <a:lnTo>
                  <a:pt x="709359" y="106701"/>
                </a:lnTo>
                <a:lnTo>
                  <a:pt x="782931" y="106701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951412" y="2994025"/>
            <a:ext cx="1684428" cy="815975"/>
          </a:xfrm>
          <a:custGeom>
            <a:avLst/>
            <a:gdLst>
              <a:gd name="connsiteX0" fmla="*/ 847322 w 1264561"/>
              <a:gd name="connsiteY0" fmla="*/ 87888 h 816052"/>
              <a:gd name="connsiteX1" fmla="*/ 847322 w 1264561"/>
              <a:gd name="connsiteY1" fmla="*/ 87888 h 816052"/>
              <a:gd name="connsiteX2" fmla="*/ 395377 w 1264561"/>
              <a:gd name="connsiteY2" fmla="*/ 98398 h 816052"/>
              <a:gd name="connsiteX3" fmla="*/ 332315 w 1264561"/>
              <a:gd name="connsiteY3" fmla="*/ 140440 h 816052"/>
              <a:gd name="connsiteX4" fmla="*/ 269253 w 1264561"/>
              <a:gd name="connsiteY4" fmla="*/ 235033 h 816052"/>
              <a:gd name="connsiteX5" fmla="*/ 248232 w 1264561"/>
              <a:gd name="connsiteY5" fmla="*/ 266564 h 816052"/>
              <a:gd name="connsiteX6" fmla="*/ 216701 w 1264561"/>
              <a:gd name="connsiteY6" fmla="*/ 277074 h 816052"/>
              <a:gd name="connsiteX7" fmla="*/ 153639 w 1264561"/>
              <a:gd name="connsiteY7" fmla="*/ 308605 h 816052"/>
              <a:gd name="connsiteX8" fmla="*/ 90577 w 1264561"/>
              <a:gd name="connsiteY8" fmla="*/ 340136 h 816052"/>
              <a:gd name="connsiteX9" fmla="*/ 59046 w 1264561"/>
              <a:gd name="connsiteY9" fmla="*/ 361157 h 816052"/>
              <a:gd name="connsiteX10" fmla="*/ 48535 w 1264561"/>
              <a:gd name="connsiteY10" fmla="*/ 592385 h 816052"/>
              <a:gd name="connsiteX11" fmla="*/ 59046 w 1264561"/>
              <a:gd name="connsiteY11" fmla="*/ 634426 h 816052"/>
              <a:gd name="connsiteX12" fmla="*/ 153639 w 1264561"/>
              <a:gd name="connsiteY12" fmla="*/ 665957 h 816052"/>
              <a:gd name="connsiteX13" fmla="*/ 216701 w 1264561"/>
              <a:gd name="connsiteY13" fmla="*/ 686978 h 816052"/>
              <a:gd name="connsiteX14" fmla="*/ 237722 w 1264561"/>
              <a:gd name="connsiteY14" fmla="*/ 718509 h 816052"/>
              <a:gd name="connsiteX15" fmla="*/ 269253 w 1264561"/>
              <a:gd name="connsiteY15" fmla="*/ 750040 h 816052"/>
              <a:gd name="connsiteX16" fmla="*/ 311294 w 1264561"/>
              <a:gd name="connsiteY16" fmla="*/ 792081 h 816052"/>
              <a:gd name="connsiteX17" fmla="*/ 500480 w 1264561"/>
              <a:gd name="connsiteY17" fmla="*/ 771061 h 816052"/>
              <a:gd name="connsiteX18" fmla="*/ 532011 w 1264561"/>
              <a:gd name="connsiteY18" fmla="*/ 750040 h 816052"/>
              <a:gd name="connsiteX19" fmla="*/ 553032 w 1264561"/>
              <a:gd name="connsiteY19" fmla="*/ 718509 h 816052"/>
              <a:gd name="connsiteX20" fmla="*/ 563542 w 1264561"/>
              <a:gd name="connsiteY20" fmla="*/ 665957 h 816052"/>
              <a:gd name="connsiteX21" fmla="*/ 595073 w 1264561"/>
              <a:gd name="connsiteY21" fmla="*/ 655447 h 816052"/>
              <a:gd name="connsiteX22" fmla="*/ 668646 w 1264561"/>
              <a:gd name="connsiteY22" fmla="*/ 644936 h 816052"/>
              <a:gd name="connsiteX23" fmla="*/ 763239 w 1264561"/>
              <a:gd name="connsiteY23" fmla="*/ 613405 h 816052"/>
              <a:gd name="connsiteX24" fmla="*/ 794770 w 1264561"/>
              <a:gd name="connsiteY24" fmla="*/ 602895 h 816052"/>
              <a:gd name="connsiteX25" fmla="*/ 805280 w 1264561"/>
              <a:gd name="connsiteY25" fmla="*/ 560854 h 816052"/>
              <a:gd name="connsiteX26" fmla="*/ 878853 w 1264561"/>
              <a:gd name="connsiteY26" fmla="*/ 529323 h 816052"/>
              <a:gd name="connsiteX27" fmla="*/ 931404 w 1264561"/>
              <a:gd name="connsiteY27" fmla="*/ 508302 h 816052"/>
              <a:gd name="connsiteX28" fmla="*/ 1004977 w 1264561"/>
              <a:gd name="connsiteY28" fmla="*/ 476771 h 816052"/>
              <a:gd name="connsiteX29" fmla="*/ 1078549 w 1264561"/>
              <a:gd name="connsiteY29" fmla="*/ 466261 h 816052"/>
              <a:gd name="connsiteX30" fmla="*/ 1110080 w 1264561"/>
              <a:gd name="connsiteY30" fmla="*/ 455750 h 816052"/>
              <a:gd name="connsiteX31" fmla="*/ 1152122 w 1264561"/>
              <a:gd name="connsiteY31" fmla="*/ 424219 h 816052"/>
              <a:gd name="connsiteX32" fmla="*/ 1215184 w 1264561"/>
              <a:gd name="connsiteY32" fmla="*/ 371667 h 816052"/>
              <a:gd name="connsiteX33" fmla="*/ 1236204 w 1264561"/>
              <a:gd name="connsiteY33" fmla="*/ 171971 h 816052"/>
              <a:gd name="connsiteX34" fmla="*/ 1183653 w 1264561"/>
              <a:gd name="connsiteY34" fmla="*/ 98398 h 816052"/>
              <a:gd name="connsiteX35" fmla="*/ 847322 w 1264561"/>
              <a:gd name="connsiteY35" fmla="*/ 87888 h 8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64561" h="816052">
                <a:moveTo>
                  <a:pt x="847322" y="87888"/>
                </a:moveTo>
                <a:lnTo>
                  <a:pt x="847322" y="87888"/>
                </a:lnTo>
                <a:lnTo>
                  <a:pt x="395377" y="98398"/>
                </a:lnTo>
                <a:cubicBezTo>
                  <a:pt x="370244" y="100963"/>
                  <a:pt x="332315" y="140440"/>
                  <a:pt x="332315" y="140440"/>
                </a:cubicBezTo>
                <a:lnTo>
                  <a:pt x="269253" y="235033"/>
                </a:lnTo>
                <a:cubicBezTo>
                  <a:pt x="262246" y="245543"/>
                  <a:pt x="260216" y="262570"/>
                  <a:pt x="248232" y="266564"/>
                </a:cubicBezTo>
                <a:lnTo>
                  <a:pt x="216701" y="277074"/>
                </a:lnTo>
                <a:cubicBezTo>
                  <a:pt x="126337" y="337318"/>
                  <a:pt x="240668" y="265090"/>
                  <a:pt x="153639" y="308605"/>
                </a:cubicBezTo>
                <a:cubicBezTo>
                  <a:pt x="72141" y="349354"/>
                  <a:pt x="169831" y="313719"/>
                  <a:pt x="90577" y="340136"/>
                </a:cubicBezTo>
                <a:cubicBezTo>
                  <a:pt x="80067" y="347143"/>
                  <a:pt x="67978" y="352225"/>
                  <a:pt x="59046" y="361157"/>
                </a:cubicBezTo>
                <a:cubicBezTo>
                  <a:pt x="0" y="420203"/>
                  <a:pt x="42897" y="527552"/>
                  <a:pt x="48535" y="592385"/>
                </a:cubicBezTo>
                <a:cubicBezTo>
                  <a:pt x="49786" y="606776"/>
                  <a:pt x="51033" y="622407"/>
                  <a:pt x="59046" y="634426"/>
                </a:cubicBezTo>
                <a:cubicBezTo>
                  <a:pt x="78452" y="663535"/>
                  <a:pt x="128486" y="659669"/>
                  <a:pt x="153639" y="665957"/>
                </a:cubicBezTo>
                <a:cubicBezTo>
                  <a:pt x="175135" y="671331"/>
                  <a:pt x="216701" y="686978"/>
                  <a:pt x="216701" y="686978"/>
                </a:cubicBezTo>
                <a:cubicBezTo>
                  <a:pt x="223708" y="697488"/>
                  <a:pt x="229635" y="708805"/>
                  <a:pt x="237722" y="718509"/>
                </a:cubicBezTo>
                <a:cubicBezTo>
                  <a:pt x="247238" y="729928"/>
                  <a:pt x="261008" y="737672"/>
                  <a:pt x="269253" y="750040"/>
                </a:cubicBezTo>
                <a:cubicBezTo>
                  <a:pt x="301284" y="798087"/>
                  <a:pt x="251235" y="772062"/>
                  <a:pt x="311294" y="792081"/>
                </a:cubicBezTo>
                <a:cubicBezTo>
                  <a:pt x="414085" y="757818"/>
                  <a:pt x="230537" y="816052"/>
                  <a:pt x="500480" y="771061"/>
                </a:cubicBezTo>
                <a:cubicBezTo>
                  <a:pt x="512940" y="768984"/>
                  <a:pt x="521501" y="757047"/>
                  <a:pt x="532011" y="750040"/>
                </a:cubicBezTo>
                <a:cubicBezTo>
                  <a:pt x="539018" y="739530"/>
                  <a:pt x="548597" y="730337"/>
                  <a:pt x="553032" y="718509"/>
                </a:cubicBezTo>
                <a:cubicBezTo>
                  <a:pt x="559305" y="701782"/>
                  <a:pt x="553633" y="680821"/>
                  <a:pt x="563542" y="665957"/>
                </a:cubicBezTo>
                <a:cubicBezTo>
                  <a:pt x="569687" y="656739"/>
                  <a:pt x="584209" y="657620"/>
                  <a:pt x="595073" y="655447"/>
                </a:cubicBezTo>
                <a:cubicBezTo>
                  <a:pt x="619365" y="650589"/>
                  <a:pt x="644122" y="648440"/>
                  <a:pt x="668646" y="644936"/>
                </a:cubicBezTo>
                <a:lnTo>
                  <a:pt x="763239" y="613405"/>
                </a:lnTo>
                <a:lnTo>
                  <a:pt x="794770" y="602895"/>
                </a:lnTo>
                <a:cubicBezTo>
                  <a:pt x="798273" y="588881"/>
                  <a:pt x="797267" y="572873"/>
                  <a:pt x="805280" y="560854"/>
                </a:cubicBezTo>
                <a:cubicBezTo>
                  <a:pt x="821115" y="537101"/>
                  <a:pt x="856250" y="536857"/>
                  <a:pt x="878853" y="529323"/>
                </a:cubicBezTo>
                <a:cubicBezTo>
                  <a:pt x="896751" y="523357"/>
                  <a:pt x="914164" y="515964"/>
                  <a:pt x="931404" y="508302"/>
                </a:cubicBezTo>
                <a:cubicBezTo>
                  <a:pt x="959374" y="495871"/>
                  <a:pt x="975539" y="482658"/>
                  <a:pt x="1004977" y="476771"/>
                </a:cubicBezTo>
                <a:cubicBezTo>
                  <a:pt x="1029269" y="471913"/>
                  <a:pt x="1054025" y="469764"/>
                  <a:pt x="1078549" y="466261"/>
                </a:cubicBezTo>
                <a:cubicBezTo>
                  <a:pt x="1089059" y="462757"/>
                  <a:pt x="1100461" y="461247"/>
                  <a:pt x="1110080" y="455750"/>
                </a:cubicBezTo>
                <a:cubicBezTo>
                  <a:pt x="1125289" y="447059"/>
                  <a:pt x="1137867" y="434401"/>
                  <a:pt x="1152122" y="424219"/>
                </a:cubicBezTo>
                <a:cubicBezTo>
                  <a:pt x="1203335" y="387638"/>
                  <a:pt x="1166114" y="420737"/>
                  <a:pt x="1215184" y="371667"/>
                </a:cubicBezTo>
                <a:cubicBezTo>
                  <a:pt x="1240096" y="296929"/>
                  <a:pt x="1242029" y="300115"/>
                  <a:pt x="1236204" y="171971"/>
                </a:cubicBezTo>
                <a:cubicBezTo>
                  <a:pt x="1232320" y="86511"/>
                  <a:pt x="1225885" y="121860"/>
                  <a:pt x="1183653" y="98398"/>
                </a:cubicBezTo>
                <a:cubicBezTo>
                  <a:pt x="1006537" y="0"/>
                  <a:pt x="1264561" y="56357"/>
                  <a:pt x="847322" y="87888"/>
                </a:cubicBezTo>
                <a:close/>
              </a:path>
            </a:pathLst>
          </a:cu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44" name="TextBox 12"/>
          <p:cNvSpPr txBox="1">
            <a:spLocks noChangeArrowheads="1"/>
          </p:cNvSpPr>
          <p:nvPr/>
        </p:nvSpPr>
        <p:spPr bwMode="auto">
          <a:xfrm>
            <a:off x="406294" y="4391561"/>
            <a:ext cx="4570809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0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Block Group(s) with 20% Poverty</a:t>
            </a:r>
          </a:p>
          <a:p>
            <a:pPr algn="l">
              <a:defRPr/>
            </a:pPr>
            <a:r>
              <a:rPr lang="en-US" sz="2000" b="1" i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 Area</a:t>
            </a:r>
          </a:p>
          <a:p>
            <a:pPr algn="l">
              <a:defRPr/>
            </a:pPr>
            <a:r>
              <a:rPr lang="en-US" sz="20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 Area</a:t>
            </a:r>
          </a:p>
          <a:p>
            <a:pPr algn="l">
              <a:defRPr/>
            </a:pPr>
            <a:r>
              <a:rPr lang="en-US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CDBG Target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442" y="3505201"/>
            <a:ext cx="16569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Threshold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268748" y="6019801"/>
            <a:ext cx="47568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0" dirty="0">
                <a:solidFill>
                  <a:schemeClr val="tx1"/>
                </a:solidFill>
              </a:rPr>
              <a:t>Note: Please show source of poverty data on the map legend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41" y="457200"/>
            <a:ext cx="8836898" cy="762000"/>
          </a:xfrm>
        </p:spPr>
        <p:txBody>
          <a:bodyPr/>
          <a:lstStyle/>
          <a:p>
            <a:r>
              <a:rPr lang="en-US" dirty="0" smtClean="0"/>
              <a:t>CDBG Revitalization Strategies</a:t>
            </a:r>
          </a:p>
        </p:txBody>
      </p:sp>
      <p:sp>
        <p:nvSpPr>
          <p:cNvPr id="9219" name="Freeform 9"/>
          <p:cNvSpPr>
            <a:spLocks/>
          </p:cNvSpPr>
          <p:nvPr/>
        </p:nvSpPr>
        <p:spPr bwMode="auto">
          <a:xfrm>
            <a:off x="7008575" y="1828800"/>
            <a:ext cx="3047206" cy="1785938"/>
          </a:xfrm>
          <a:custGeom>
            <a:avLst/>
            <a:gdLst>
              <a:gd name="T0" fmla="*/ 400635 w 2463393"/>
              <a:gd name="T1" fmla="*/ 643497 h 1651722"/>
              <a:gd name="T2" fmla="*/ 255422 w 2463393"/>
              <a:gd name="T3" fmla="*/ 897045 h 1651722"/>
              <a:gd name="T4" fmla="*/ 190883 w 2463393"/>
              <a:gd name="T5" fmla="*/ 1213974 h 1651722"/>
              <a:gd name="T6" fmla="*/ 115587 w 2463393"/>
              <a:gd name="T7" fmla="*/ 1594287 h 1651722"/>
              <a:gd name="T8" fmla="*/ 61806 w 2463393"/>
              <a:gd name="T9" fmla="*/ 1974595 h 1651722"/>
              <a:gd name="T10" fmla="*/ 29534 w 2463393"/>
              <a:gd name="T11" fmla="*/ 2228136 h 1651722"/>
              <a:gd name="T12" fmla="*/ 24155 w 2463393"/>
              <a:gd name="T13" fmla="*/ 3559236 h 1651722"/>
              <a:gd name="T14" fmla="*/ 77941 w 2463393"/>
              <a:gd name="T15" fmla="*/ 4002937 h 1651722"/>
              <a:gd name="T16" fmla="*/ 131722 w 2463393"/>
              <a:gd name="T17" fmla="*/ 4446622 h 1651722"/>
              <a:gd name="T18" fmla="*/ 180126 w 2463393"/>
              <a:gd name="T19" fmla="*/ 4826941 h 1651722"/>
              <a:gd name="T20" fmla="*/ 233908 w 2463393"/>
              <a:gd name="T21" fmla="*/ 5587562 h 1651722"/>
              <a:gd name="T22" fmla="*/ 276934 w 2463393"/>
              <a:gd name="T23" fmla="*/ 6158030 h 1651722"/>
              <a:gd name="T24" fmla="*/ 319961 w 2463393"/>
              <a:gd name="T25" fmla="*/ 6855285 h 1651722"/>
              <a:gd name="T26" fmla="*/ 368366 w 2463393"/>
              <a:gd name="T27" fmla="*/ 7552506 h 1651722"/>
              <a:gd name="T28" fmla="*/ 443662 w 2463393"/>
              <a:gd name="T29" fmla="*/ 8566674 h 1651722"/>
              <a:gd name="T30" fmla="*/ 502822 w 2463393"/>
              <a:gd name="T31" fmla="*/ 9263919 h 1651722"/>
              <a:gd name="T32" fmla="*/ 529715 w 2463393"/>
              <a:gd name="T33" fmla="*/ 9707624 h 1651722"/>
              <a:gd name="T34" fmla="*/ 551228 w 2463393"/>
              <a:gd name="T35" fmla="*/ 9961158 h 1651722"/>
              <a:gd name="T36" fmla="*/ 664171 w 2463393"/>
              <a:gd name="T37" fmla="*/ 9517470 h 1651722"/>
              <a:gd name="T38" fmla="*/ 712576 w 2463393"/>
              <a:gd name="T39" fmla="*/ 9263919 h 1651722"/>
              <a:gd name="T40" fmla="*/ 755602 w 2463393"/>
              <a:gd name="T41" fmla="*/ 8946992 h 1651722"/>
              <a:gd name="T42" fmla="*/ 798627 w 2463393"/>
              <a:gd name="T43" fmla="*/ 8503282 h 1651722"/>
              <a:gd name="T44" fmla="*/ 841652 w 2463393"/>
              <a:gd name="T45" fmla="*/ 7996207 h 1651722"/>
              <a:gd name="T46" fmla="*/ 916946 w 2463393"/>
              <a:gd name="T47" fmla="*/ 7742687 h 1651722"/>
              <a:gd name="T48" fmla="*/ 970731 w 2463393"/>
              <a:gd name="T49" fmla="*/ 7615894 h 1651722"/>
              <a:gd name="T50" fmla="*/ 1024512 w 2463393"/>
              <a:gd name="T51" fmla="*/ 7362365 h 1651722"/>
              <a:gd name="T52" fmla="*/ 1089051 w 2463393"/>
              <a:gd name="T53" fmla="*/ 6982056 h 1651722"/>
              <a:gd name="T54" fmla="*/ 1121321 w 2463393"/>
              <a:gd name="T55" fmla="*/ 6728519 h 1651722"/>
              <a:gd name="T56" fmla="*/ 1164347 w 2463393"/>
              <a:gd name="T57" fmla="*/ 6221417 h 1651722"/>
              <a:gd name="T58" fmla="*/ 1201994 w 2463393"/>
              <a:gd name="T59" fmla="*/ 5714342 h 1651722"/>
              <a:gd name="T60" fmla="*/ 1234265 w 2463393"/>
              <a:gd name="T61" fmla="*/ 2861993 h 1651722"/>
              <a:gd name="T62" fmla="*/ 1234265 w 2463393"/>
              <a:gd name="T63" fmla="*/ 516726 h 1651722"/>
              <a:gd name="T64" fmla="*/ 1051406 w 2463393"/>
              <a:gd name="T65" fmla="*/ 73021 h 1651722"/>
              <a:gd name="T66" fmla="*/ 379122 w 2463393"/>
              <a:gd name="T67" fmla="*/ 453328 h 1651722"/>
              <a:gd name="T68" fmla="*/ 362987 w 2463393"/>
              <a:gd name="T69" fmla="*/ 643497 h 165172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63393"/>
              <a:gd name="T106" fmla="*/ 0 h 1651722"/>
              <a:gd name="T107" fmla="*/ 2463393 w 2463393"/>
              <a:gd name="T108" fmla="*/ 1651722 h 165172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63393" h="1651722">
                <a:moveTo>
                  <a:pt x="782931" y="106701"/>
                </a:moveTo>
                <a:lnTo>
                  <a:pt x="782931" y="106701"/>
                </a:lnTo>
                <a:cubicBezTo>
                  <a:pt x="723372" y="113708"/>
                  <a:pt x="663577" y="118933"/>
                  <a:pt x="604255" y="127722"/>
                </a:cubicBezTo>
                <a:cubicBezTo>
                  <a:pt x="568913" y="132958"/>
                  <a:pt x="499152" y="148743"/>
                  <a:pt x="499152" y="148743"/>
                </a:cubicBezTo>
                <a:cubicBezTo>
                  <a:pt x="471124" y="162757"/>
                  <a:pt x="445469" y="183183"/>
                  <a:pt x="415069" y="190784"/>
                </a:cubicBezTo>
                <a:cubicBezTo>
                  <a:pt x="401055" y="194288"/>
                  <a:pt x="386603" y="196358"/>
                  <a:pt x="373028" y="201295"/>
                </a:cubicBezTo>
                <a:cubicBezTo>
                  <a:pt x="236561" y="250920"/>
                  <a:pt x="352202" y="219640"/>
                  <a:pt x="257414" y="243336"/>
                </a:cubicBezTo>
                <a:cubicBezTo>
                  <a:pt x="246904" y="250343"/>
                  <a:pt x="236925" y="258222"/>
                  <a:pt x="225883" y="264357"/>
                </a:cubicBezTo>
                <a:cubicBezTo>
                  <a:pt x="205339" y="275771"/>
                  <a:pt x="182974" y="283796"/>
                  <a:pt x="162821" y="295888"/>
                </a:cubicBezTo>
                <a:cubicBezTo>
                  <a:pt x="147800" y="304901"/>
                  <a:pt x="134079" y="316019"/>
                  <a:pt x="120779" y="327419"/>
                </a:cubicBezTo>
                <a:cubicBezTo>
                  <a:pt x="109493" y="337092"/>
                  <a:pt x="101616" y="350705"/>
                  <a:pt x="89248" y="358950"/>
                </a:cubicBezTo>
                <a:cubicBezTo>
                  <a:pt x="80030" y="365095"/>
                  <a:pt x="68227" y="365957"/>
                  <a:pt x="57717" y="369460"/>
                </a:cubicBezTo>
                <a:cubicBezTo>
                  <a:pt x="406" y="455427"/>
                  <a:pt x="0" y="427714"/>
                  <a:pt x="26186" y="558646"/>
                </a:cubicBezTo>
                <a:cubicBezTo>
                  <a:pt x="28663" y="571033"/>
                  <a:pt x="38275" y="581245"/>
                  <a:pt x="47207" y="590177"/>
                </a:cubicBezTo>
                <a:cubicBezTo>
                  <a:pt x="59593" y="602563"/>
                  <a:pt x="74897" y="611663"/>
                  <a:pt x="89248" y="621708"/>
                </a:cubicBezTo>
                <a:cubicBezTo>
                  <a:pt x="109945" y="636196"/>
                  <a:pt x="137152" y="643539"/>
                  <a:pt x="152310" y="663750"/>
                </a:cubicBezTo>
                <a:cubicBezTo>
                  <a:pt x="162820" y="677764"/>
                  <a:pt x="170541" y="694391"/>
                  <a:pt x="183841" y="705791"/>
                </a:cubicBezTo>
                <a:cubicBezTo>
                  <a:pt x="200372" y="719960"/>
                  <a:pt x="236064" y="730206"/>
                  <a:pt x="257414" y="737322"/>
                </a:cubicBezTo>
                <a:lnTo>
                  <a:pt x="320476" y="779363"/>
                </a:lnTo>
                <a:lnTo>
                  <a:pt x="352007" y="800384"/>
                </a:lnTo>
                <a:cubicBezTo>
                  <a:pt x="392737" y="861478"/>
                  <a:pt x="350606" y="802748"/>
                  <a:pt x="404559" y="863446"/>
                </a:cubicBezTo>
                <a:cubicBezTo>
                  <a:pt x="422738" y="883897"/>
                  <a:pt x="440311" y="904909"/>
                  <a:pt x="457110" y="926508"/>
                </a:cubicBezTo>
                <a:cubicBezTo>
                  <a:pt x="464865" y="936479"/>
                  <a:pt x="469739" y="948598"/>
                  <a:pt x="478131" y="958039"/>
                </a:cubicBezTo>
                <a:cubicBezTo>
                  <a:pt x="497881" y="980258"/>
                  <a:pt x="525898" y="995610"/>
                  <a:pt x="541193" y="1021101"/>
                </a:cubicBezTo>
                <a:cubicBezTo>
                  <a:pt x="545591" y="1028431"/>
                  <a:pt x="582188" y="1091316"/>
                  <a:pt x="593745" y="1105184"/>
                </a:cubicBezTo>
                <a:cubicBezTo>
                  <a:pt x="603261" y="1116603"/>
                  <a:pt x="616358" y="1124824"/>
                  <a:pt x="625276" y="1136715"/>
                </a:cubicBezTo>
                <a:cubicBezTo>
                  <a:pt x="637533" y="1153058"/>
                  <a:pt x="643871" y="1173456"/>
                  <a:pt x="656807" y="1189267"/>
                </a:cubicBezTo>
                <a:cubicBezTo>
                  <a:pt x="675632" y="1212275"/>
                  <a:pt x="704574" y="1226838"/>
                  <a:pt x="719869" y="1252329"/>
                </a:cubicBezTo>
                <a:cubicBezTo>
                  <a:pt x="769245" y="1334623"/>
                  <a:pt x="736953" y="1290433"/>
                  <a:pt x="824973" y="1378453"/>
                </a:cubicBezTo>
                <a:cubicBezTo>
                  <a:pt x="838987" y="1392467"/>
                  <a:pt x="856021" y="1404005"/>
                  <a:pt x="867014" y="1420495"/>
                </a:cubicBezTo>
                <a:cubicBezTo>
                  <a:pt x="892288" y="1458405"/>
                  <a:pt x="907902" y="1486293"/>
                  <a:pt x="951097" y="1515088"/>
                </a:cubicBezTo>
                <a:cubicBezTo>
                  <a:pt x="961607" y="1522095"/>
                  <a:pt x="971330" y="1530459"/>
                  <a:pt x="982628" y="1536108"/>
                </a:cubicBezTo>
                <a:cubicBezTo>
                  <a:pt x="992537" y="1541063"/>
                  <a:pt x="1003649" y="1543115"/>
                  <a:pt x="1014159" y="1546619"/>
                </a:cubicBezTo>
                <a:lnTo>
                  <a:pt x="1035179" y="1609681"/>
                </a:lnTo>
                <a:cubicBezTo>
                  <a:pt x="1038682" y="1620191"/>
                  <a:pt x="1035180" y="1637709"/>
                  <a:pt x="1045690" y="1641212"/>
                </a:cubicBezTo>
                <a:lnTo>
                  <a:pt x="1077221" y="1651722"/>
                </a:lnTo>
                <a:cubicBezTo>
                  <a:pt x="1115759" y="1648219"/>
                  <a:pt x="1154890" y="1648801"/>
                  <a:pt x="1192835" y="1641212"/>
                </a:cubicBezTo>
                <a:cubicBezTo>
                  <a:pt x="1230013" y="1633776"/>
                  <a:pt x="1266116" y="1588758"/>
                  <a:pt x="1297938" y="1578150"/>
                </a:cubicBezTo>
                <a:cubicBezTo>
                  <a:pt x="1377193" y="1551730"/>
                  <a:pt x="1279501" y="1587368"/>
                  <a:pt x="1361000" y="1546619"/>
                </a:cubicBezTo>
                <a:cubicBezTo>
                  <a:pt x="1370909" y="1541664"/>
                  <a:pt x="1382157" y="1539998"/>
                  <a:pt x="1392531" y="1536108"/>
                </a:cubicBezTo>
                <a:cubicBezTo>
                  <a:pt x="1410196" y="1529484"/>
                  <a:pt x="1427566" y="1522095"/>
                  <a:pt x="1445083" y="1515088"/>
                </a:cubicBezTo>
                <a:cubicBezTo>
                  <a:pt x="1455593" y="1504578"/>
                  <a:pt x="1464247" y="1491802"/>
                  <a:pt x="1476614" y="1483557"/>
                </a:cubicBezTo>
                <a:cubicBezTo>
                  <a:pt x="1485832" y="1477411"/>
                  <a:pt x="1500311" y="1480880"/>
                  <a:pt x="1508145" y="1473046"/>
                </a:cubicBezTo>
                <a:cubicBezTo>
                  <a:pt x="1614825" y="1366366"/>
                  <a:pt x="1451623" y="1482701"/>
                  <a:pt x="1560697" y="1409984"/>
                </a:cubicBezTo>
                <a:cubicBezTo>
                  <a:pt x="1599233" y="1352178"/>
                  <a:pt x="1560698" y="1401224"/>
                  <a:pt x="1613248" y="1357432"/>
                </a:cubicBezTo>
                <a:cubicBezTo>
                  <a:pt x="1624667" y="1347916"/>
                  <a:pt x="1630906" y="1331237"/>
                  <a:pt x="1644779" y="1325901"/>
                </a:cubicBezTo>
                <a:cubicBezTo>
                  <a:pt x="1678126" y="1313075"/>
                  <a:pt x="1749883" y="1304881"/>
                  <a:pt x="1749883" y="1304881"/>
                </a:cubicBezTo>
                <a:cubicBezTo>
                  <a:pt x="1763897" y="1297874"/>
                  <a:pt x="1776917" y="1288362"/>
                  <a:pt x="1791924" y="1283860"/>
                </a:cubicBezTo>
                <a:cubicBezTo>
                  <a:pt x="1812336" y="1277736"/>
                  <a:pt x="1834089" y="1277529"/>
                  <a:pt x="1854986" y="1273350"/>
                </a:cubicBezTo>
                <a:cubicBezTo>
                  <a:pt x="1869151" y="1270517"/>
                  <a:pt x="1883014" y="1266343"/>
                  <a:pt x="1897028" y="1262839"/>
                </a:cubicBezTo>
                <a:cubicBezTo>
                  <a:pt x="1907538" y="1255832"/>
                  <a:pt x="1917261" y="1247468"/>
                  <a:pt x="1928559" y="1241819"/>
                </a:cubicBezTo>
                <a:cubicBezTo>
                  <a:pt x="1943642" y="1234278"/>
                  <a:pt x="1988654" y="1224167"/>
                  <a:pt x="2002131" y="1220798"/>
                </a:cubicBezTo>
                <a:cubicBezTo>
                  <a:pt x="2012641" y="1213791"/>
                  <a:pt x="2022694" y="1206044"/>
                  <a:pt x="2033662" y="1199777"/>
                </a:cubicBezTo>
                <a:cubicBezTo>
                  <a:pt x="2068022" y="1180143"/>
                  <a:pt x="2090726" y="1172748"/>
                  <a:pt x="2128255" y="1157736"/>
                </a:cubicBezTo>
                <a:cubicBezTo>
                  <a:pt x="2138765" y="1147226"/>
                  <a:pt x="2147418" y="1134450"/>
                  <a:pt x="2159786" y="1126205"/>
                </a:cubicBezTo>
                <a:cubicBezTo>
                  <a:pt x="2169004" y="1120060"/>
                  <a:pt x="2181134" y="1120059"/>
                  <a:pt x="2191317" y="1115695"/>
                </a:cubicBezTo>
                <a:cubicBezTo>
                  <a:pt x="2205718" y="1109523"/>
                  <a:pt x="2219345" y="1101681"/>
                  <a:pt x="2233359" y="1094674"/>
                </a:cubicBezTo>
                <a:cubicBezTo>
                  <a:pt x="2253459" y="1034371"/>
                  <a:pt x="2229474" y="1090659"/>
                  <a:pt x="2275400" y="1031612"/>
                </a:cubicBezTo>
                <a:cubicBezTo>
                  <a:pt x="2290910" y="1011670"/>
                  <a:pt x="2296420" y="982564"/>
                  <a:pt x="2317441" y="968550"/>
                </a:cubicBezTo>
                <a:cubicBezTo>
                  <a:pt x="2327952" y="961543"/>
                  <a:pt x="2339532" y="955921"/>
                  <a:pt x="2348973" y="947529"/>
                </a:cubicBezTo>
                <a:cubicBezTo>
                  <a:pt x="2371192" y="927779"/>
                  <a:pt x="2412035" y="884467"/>
                  <a:pt x="2412035" y="884467"/>
                </a:cubicBezTo>
                <a:cubicBezTo>
                  <a:pt x="2463393" y="730388"/>
                  <a:pt x="2412035" y="896464"/>
                  <a:pt x="2412035" y="474563"/>
                </a:cubicBezTo>
                <a:cubicBezTo>
                  <a:pt x="2412035" y="439354"/>
                  <a:pt x="2419042" y="404494"/>
                  <a:pt x="2422545" y="369460"/>
                </a:cubicBezTo>
                <a:cubicBezTo>
                  <a:pt x="2419042" y="274867"/>
                  <a:pt x="2420605" y="179950"/>
                  <a:pt x="2412035" y="85681"/>
                </a:cubicBezTo>
                <a:cubicBezTo>
                  <a:pt x="2410029" y="63614"/>
                  <a:pt x="2412717" y="27087"/>
                  <a:pt x="2391014" y="22619"/>
                </a:cubicBezTo>
                <a:cubicBezTo>
                  <a:pt x="2281153" y="0"/>
                  <a:pt x="2166793" y="15612"/>
                  <a:pt x="2054683" y="12108"/>
                </a:cubicBezTo>
                <a:lnTo>
                  <a:pt x="835483" y="33129"/>
                </a:lnTo>
                <a:cubicBezTo>
                  <a:pt x="774999" y="36257"/>
                  <a:pt x="782556" y="54337"/>
                  <a:pt x="740890" y="75170"/>
                </a:cubicBezTo>
                <a:cubicBezTo>
                  <a:pt x="730981" y="80125"/>
                  <a:pt x="717193" y="77847"/>
                  <a:pt x="709359" y="85681"/>
                </a:cubicBezTo>
                <a:lnTo>
                  <a:pt x="709359" y="106701"/>
                </a:lnTo>
                <a:lnTo>
                  <a:pt x="782931" y="106701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Box 12"/>
          <p:cNvSpPr txBox="1">
            <a:spLocks noChangeArrowheads="1"/>
          </p:cNvSpPr>
          <p:nvPr/>
        </p:nvSpPr>
        <p:spPr bwMode="auto">
          <a:xfrm>
            <a:off x="812589" y="2339975"/>
            <a:ext cx="4570809" cy="40005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0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442" y="1600200"/>
            <a:ext cx="16569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Threshold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810897"/>
              </p:ext>
            </p:extLst>
          </p:nvPr>
        </p:nvGraphicFramePr>
        <p:xfrm>
          <a:off x="912812" y="3913258"/>
          <a:ext cx="9676051" cy="2657416"/>
        </p:xfrm>
        <a:graphic>
          <a:graphicData uri="http://schemas.openxmlformats.org/drawingml/2006/table">
            <a:tbl>
              <a:tblPr/>
              <a:tblGrid>
                <a:gridCol w="2833124"/>
                <a:gridCol w="5726848"/>
                <a:gridCol w="1116079"/>
              </a:tblGrid>
              <a:tr h="25368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68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*Taxable value of property--Sample spreadsheet. 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Tax Parcel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Street Address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Tax Value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etc.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tax value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MUST be included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63" name="TextBox 10"/>
          <p:cNvSpPr txBox="1">
            <a:spLocks noChangeArrowheads="1"/>
          </p:cNvSpPr>
          <p:nvPr/>
        </p:nvSpPr>
        <p:spPr bwMode="auto">
          <a:xfrm>
            <a:off x="609441" y="3054273"/>
            <a:ext cx="525643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Property values for the RAS area are to be tracked each year.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CDBG Revitalization Strategies- </a:t>
            </a:r>
            <a:r>
              <a:rPr lang="en-US" dirty="0">
                <a:solidFill>
                  <a:srgbClr val="FF0000"/>
                </a:solidFill>
              </a:rPr>
              <a:t>NEW FOR 2018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64685"/>
              </p:ext>
            </p:extLst>
          </p:nvPr>
        </p:nvGraphicFramePr>
        <p:xfrm>
          <a:off x="912812" y="3913258"/>
          <a:ext cx="9676051" cy="2668719"/>
        </p:xfrm>
        <a:graphic>
          <a:graphicData uri="http://schemas.openxmlformats.org/drawingml/2006/table">
            <a:tbl>
              <a:tblPr/>
              <a:tblGrid>
                <a:gridCol w="2833124"/>
                <a:gridCol w="5726848"/>
                <a:gridCol w="1116079"/>
              </a:tblGrid>
              <a:tr h="25368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68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*Taxable value of property--Sample spreadsheet. 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1416" marR="91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Tax Parcel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Street Address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Tax Value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etc.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tax value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MUST be included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Tax valuation Spreadsheet MUST also be submitted electronically to: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cdbg.biz@dca.ga.gov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1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162" y="381000"/>
            <a:ext cx="8836898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More reasons to develop 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URA plan…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7868" y="2590800"/>
            <a:ext cx="11072944" cy="3124200"/>
          </a:xfrm>
        </p:spPr>
        <p:txBody>
          <a:bodyPr/>
          <a:lstStyle/>
          <a:p>
            <a:pPr lvl="1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Expanding access to job tax credits through Opportunity Zone designation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Provide bonus points for Low Income Housing Tax Credit applications</a:t>
            </a:r>
          </a:p>
          <a:p>
            <a:pPr lvl="1">
              <a:buFont typeface="Arial" charset="0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CDBG Revitalization Strategies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idx="1"/>
          </p:nvPr>
        </p:nvSpPr>
        <p:spPr>
          <a:xfrm>
            <a:off x="203147" y="1981200"/>
            <a:ext cx="7415265" cy="3886200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  <a:defRPr/>
            </a:pPr>
            <a:r>
              <a:rPr lang="en-US" sz="1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Economic Development tools</a:t>
            </a:r>
            <a:r>
              <a:rPr lang="en-US" sz="1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5 points</a:t>
            </a:r>
          </a:p>
          <a:p>
            <a:pPr marL="742950" lvl="3" indent="0">
              <a:buSzPct val="75000"/>
              <a:defRPr/>
            </a:pPr>
            <a:endParaRPr lang="en-US" sz="7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3" indent="0">
              <a:buSzPct val="75000"/>
              <a:defRPr/>
            </a:pPr>
            <a:r>
              <a:rPr lang="en-US" sz="11200" dirty="0" smtClean="0">
                <a:solidFill>
                  <a:schemeClr val="bg2">
                    <a:lumMod val="50000"/>
                  </a:schemeClr>
                </a:solidFill>
              </a:rPr>
              <a:t> Tax Allocation District (O.C.G.A. 36-44)</a:t>
            </a:r>
          </a:p>
          <a:p>
            <a:pPr marL="742950" lvl="3" indent="0">
              <a:buSzPct val="75000"/>
              <a:defRPr/>
            </a:pPr>
            <a:r>
              <a:rPr lang="en-US" sz="11200" dirty="0" smtClean="0">
                <a:solidFill>
                  <a:schemeClr val="bg2">
                    <a:lumMod val="50000"/>
                  </a:schemeClr>
                </a:solidFill>
              </a:rPr>
              <a:t> Community Improvement District</a:t>
            </a:r>
          </a:p>
          <a:p>
            <a:pPr marL="742950" lvl="3" indent="0">
              <a:buSzPct val="75000"/>
              <a:defRPr/>
            </a:pPr>
            <a:r>
              <a:rPr lang="en-US" sz="11200" dirty="0" smtClean="0">
                <a:solidFill>
                  <a:schemeClr val="bg2">
                    <a:lumMod val="50000"/>
                  </a:schemeClr>
                </a:solidFill>
              </a:rPr>
              <a:t> Business Improvement District</a:t>
            </a:r>
          </a:p>
          <a:p>
            <a:pPr marL="742950" lvl="3" indent="0">
              <a:defRPr/>
            </a:pPr>
            <a:r>
              <a:rPr lang="en-US" sz="11200" dirty="0" smtClean="0">
                <a:solidFill>
                  <a:schemeClr val="bg2">
                    <a:lumMod val="50000"/>
                  </a:schemeClr>
                </a:solidFill>
              </a:rPr>
              <a:t> Enterprise Zone (O.C.G.A. 36-88)</a:t>
            </a:r>
          </a:p>
          <a:p>
            <a:pPr marL="742950" lvl="3" indent="0">
              <a:defRPr/>
            </a:pPr>
            <a:r>
              <a:rPr lang="en-US" sz="11200" dirty="0" smtClean="0">
                <a:solidFill>
                  <a:schemeClr val="bg2">
                    <a:lumMod val="50000"/>
                  </a:schemeClr>
                </a:solidFill>
              </a:rPr>
              <a:t> Opportunity Zone</a:t>
            </a:r>
          </a:p>
          <a:p>
            <a:pPr marL="742950" lvl="3" indent="0">
              <a:buSzPct val="75000"/>
              <a:defRPr/>
            </a:pPr>
            <a:r>
              <a:rPr lang="en-US" sz="11200" dirty="0" smtClean="0">
                <a:solidFill>
                  <a:schemeClr val="bg2">
                    <a:lumMod val="50000"/>
                  </a:schemeClr>
                </a:solidFill>
              </a:rPr>
              <a:t> Other locally designated, geographically </a:t>
            </a:r>
            <a:br>
              <a:rPr lang="en-US" sz="11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1200" dirty="0" smtClean="0">
                <a:solidFill>
                  <a:schemeClr val="bg2">
                    <a:lumMod val="50000"/>
                  </a:schemeClr>
                </a:solidFill>
              </a:rPr>
              <a:t>		targeted strategies</a:t>
            </a:r>
          </a:p>
          <a:p>
            <a:pPr>
              <a:defRPr/>
            </a:pPr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50353" y="4419601"/>
            <a:ext cx="609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l"/>
            <a:endParaRPr lang="en-US" sz="1800" b="1" i="0">
              <a:solidFill>
                <a:schemeClr val="tx1"/>
              </a:solidFill>
            </a:endParaRPr>
          </a:p>
        </p:txBody>
      </p:sp>
      <p:pic>
        <p:nvPicPr>
          <p:cNvPr id="18437" name="Picture 5" descr="C:\Documents and Settings\maryalice.applegate\Local Settings\Temporary Internet Files\Content.IE5\W28HLMF9\MC9000711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212" y="2209800"/>
            <a:ext cx="36947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CDBG Revitalization Strategies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06294" y="1676400"/>
            <a:ext cx="8735325" cy="76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Investment partnerships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up to 5 points</a:t>
            </a:r>
            <a:endParaRPr lang="en-US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09441" y="2667000"/>
            <a:ext cx="1036050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Application must demonstrate Investment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into the area by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revitalization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residential improvement, social service funding programs or job creation / retention programs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Investment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partnerships may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Private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developers 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Public programs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chartered by the State of Georgia, 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Georgia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Housing and Finance Authority, the 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U.S. Department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Treasury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5765" y="477847"/>
            <a:ext cx="8834597" cy="2056864"/>
          </a:xfrm>
        </p:spPr>
        <p:txBody>
          <a:bodyPr>
            <a:normAutofit fontScale="90000"/>
          </a:bodyPr>
          <a:lstStyle/>
          <a:p>
            <a:r>
              <a:rPr lang="en-US" sz="4899" u="sng" dirty="0"/>
              <a:t>R</a:t>
            </a:r>
            <a:r>
              <a:rPr lang="en-US" sz="4899" dirty="0"/>
              <a:t>evitalization </a:t>
            </a:r>
            <a:r>
              <a:rPr lang="en-US" sz="4899" u="sng" dirty="0"/>
              <a:t>A</a:t>
            </a:r>
            <a:r>
              <a:rPr lang="en-US" sz="4899" dirty="0"/>
              <a:t>rea </a:t>
            </a:r>
            <a:r>
              <a:rPr lang="en-US" sz="4899" u="sng" dirty="0"/>
              <a:t>S</a:t>
            </a:r>
            <a:r>
              <a:rPr lang="en-US" sz="4899" dirty="0"/>
              <a:t>trategies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DCA designation that rewards efforts demonstrating: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469659" y="2667198"/>
            <a:ext cx="7006749" cy="37328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 smtClean="0"/>
              <a:t>Long-term vision for the area</a:t>
            </a:r>
          </a:p>
          <a:p>
            <a:pPr>
              <a:lnSpc>
                <a:spcPct val="90000"/>
              </a:lnSpc>
            </a:pPr>
            <a:r>
              <a:rPr lang="en-US" b="0" dirty="0" smtClean="0"/>
              <a:t>Well-defined area that included comprehensive activities</a:t>
            </a:r>
          </a:p>
          <a:p>
            <a:pPr>
              <a:lnSpc>
                <a:spcPct val="90000"/>
              </a:lnSpc>
            </a:pPr>
            <a:r>
              <a:rPr lang="en-US" b="0" dirty="0" smtClean="0"/>
              <a:t>Grassroots involvement from area residents</a:t>
            </a:r>
          </a:p>
          <a:p>
            <a:pPr>
              <a:lnSpc>
                <a:spcPct val="90000"/>
              </a:lnSpc>
            </a:pPr>
            <a:r>
              <a:rPr lang="en-US" b="0" dirty="0" smtClean="0"/>
              <a:t>Commitment from other funding partners</a:t>
            </a:r>
          </a:p>
          <a:p>
            <a:pPr>
              <a:lnSpc>
                <a:spcPct val="90000"/>
              </a:lnSpc>
            </a:pPr>
            <a:r>
              <a:rPr lang="en-US" b="0" dirty="0" smtClean="0"/>
              <a:t>Documented commitment from funders and stakeholders</a:t>
            </a:r>
          </a:p>
          <a:p>
            <a:pPr>
              <a:lnSpc>
                <a:spcPct val="90000"/>
              </a:lnSpc>
            </a:pPr>
            <a:endParaRPr lang="en-US" b="0" dirty="0" smtClean="0"/>
          </a:p>
        </p:txBody>
      </p:sp>
      <p:pic>
        <p:nvPicPr>
          <p:cNvPr id="4100" name="Picture 5" descr="C:\Documents and Settings\maryalice.applegate\Local Settings\Temporary Internet Files\Content.IE5\1BFE5XUR\MC9002372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76" y="2822871"/>
            <a:ext cx="3675356" cy="365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312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CDBG Revitalization Strategies</a:t>
            </a:r>
            <a:endParaRPr lang="en-US" dirty="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06294" y="1676400"/>
            <a:ext cx="8735325" cy="76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Investment partnerships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up to 5 points</a:t>
            </a:r>
            <a:endParaRPr lang="en-US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08012" y="2590800"/>
            <a:ext cx="1036050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SBA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USDA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Federal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Home Loan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Bank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TVA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HUD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DOL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Habitat for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Humanity, 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Fuller Center for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Housing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Other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non-profit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416630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CDBG Revitalization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1813" y="2414507"/>
            <a:ext cx="11153208" cy="3833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Application must demonstrate that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initiatives will be created and/or undertaken within the eligible area by private for-profit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and/or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not-for-profit community stakeholders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ocal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lending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institutions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ommunity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Neighborhood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housing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organizations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3212" y="1638300"/>
            <a:ext cx="8735325" cy="762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lnSpc>
                <a:spcPct val="114000"/>
              </a:lnSpc>
              <a:spcBef>
                <a:spcPts val="7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  <a:defRPr kumimoji="0" sz="2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Collaboration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up to 5 points</a:t>
            </a:r>
            <a:endParaRPr lang="en-US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81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CDBG Revitalization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2185" y="2819400"/>
            <a:ext cx="10868369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Community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development organizations or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groups that will carry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out some aspect of the Revitalization Area Strategy. 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GICH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Housing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or other task forces, 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City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code enforcement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efforts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3212" y="1638300"/>
            <a:ext cx="8735325" cy="762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lnSpc>
                <a:spcPct val="114000"/>
              </a:lnSpc>
              <a:spcBef>
                <a:spcPts val="7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  <a:defRPr kumimoji="0" sz="2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Collaboration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up to 5 points</a:t>
            </a:r>
            <a:endParaRPr lang="en-US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082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Examples of Collaboration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14162" y="1676400"/>
            <a:ext cx="10258928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Credit counseling, Homebuyers Classes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Housing Expo, Senior Expo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Cleanup campaigns, junk appliance roundup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Formation of Neighborhood Associations and Neighborhood Watch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Church outreach: Food Pantry, Boys and Girls Club, After-school programs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Summer youth mission group builds handicap ramps and trim shrubbery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“Hands-On” projects: paint elderly houses, help build park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441" y="533400"/>
            <a:ext cx="8836898" cy="762000"/>
          </a:xfrm>
        </p:spPr>
        <p:txBody>
          <a:bodyPr/>
          <a:lstStyle/>
          <a:p>
            <a:r>
              <a:rPr lang="en-US" dirty="0" smtClean="0"/>
              <a:t>Specific Documentation</a:t>
            </a:r>
          </a:p>
        </p:txBody>
      </p:sp>
      <p:sp>
        <p:nvSpPr>
          <p:cNvPr id="28675" name="Content Placeholder 7"/>
          <p:cNvSpPr>
            <a:spLocks noGrp="1"/>
          </p:cNvSpPr>
          <p:nvPr>
            <p:ph idx="1"/>
          </p:nvPr>
        </p:nvSpPr>
        <p:spPr>
          <a:xfrm>
            <a:off x="711015" y="1981200"/>
            <a:ext cx="10969943" cy="4267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Points for Collaboration / Investment Partnerships are based on the documentation submitted (in addition to narrative):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Before and after photos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Newspaper clippings, newsletters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Letters from partners, with specific details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Minutes from council meetings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Code enforcement logs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Agreements, deeds, etc.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Grant award letters, etc.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441" y="533400"/>
            <a:ext cx="8836898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RAS Application submission:</a:t>
            </a:r>
          </a:p>
        </p:txBody>
      </p:sp>
      <p:sp>
        <p:nvSpPr>
          <p:cNvPr id="28675" name="Content Placeholder 7"/>
          <p:cNvSpPr>
            <a:spLocks noGrp="1"/>
          </p:cNvSpPr>
          <p:nvPr>
            <p:ph idx="1"/>
          </p:nvPr>
        </p:nvSpPr>
        <p:spPr>
          <a:xfrm>
            <a:off x="1598612" y="2133600"/>
            <a:ext cx="6629400" cy="4267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FontTx/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Applications can be submitted anytime up until the CDBG application due date each year………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Deadline April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2, 2018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8296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1752600"/>
            <a:ext cx="10744200" cy="762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hlinkClick r:id="rId2"/>
              </a:rPr>
              <a:t>http://www.dca.ga.gov/communities/CDBG/programs/CDBGrevitApproval.asp</a:t>
            </a: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endParaRPr lang="en-US" sz="310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79412" y="2819400"/>
            <a:ext cx="10055781" cy="2971800"/>
          </a:xfrm>
        </p:spPr>
        <p:txBody>
          <a:bodyPr/>
          <a:lstStyle/>
          <a:p>
            <a:pPr lvl="1">
              <a:lnSpc>
                <a:spcPct val="80000"/>
              </a:lnSpc>
              <a:buFont typeface="Arial" charset="0"/>
              <a:buNone/>
            </a:pPr>
            <a:endParaRPr lang="en-US" sz="1900" dirty="0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Please refer to RAS Manual and </a:t>
            </a:r>
            <a:b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RAS Form 1 for Application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See RAS Form 2 for Annual Progress Report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5429" y="281049"/>
            <a:ext cx="10744200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</a:rPr>
              <a:t>For more info:</a:t>
            </a: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endParaRPr lang="en-US" sz="3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For more info:</a:t>
            </a:r>
            <a:br>
              <a:rPr lang="en-US" sz="2800" smtClean="0">
                <a:solidFill>
                  <a:schemeClr val="tx1"/>
                </a:solidFill>
              </a:rPr>
            </a:b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914162" y="1981200"/>
            <a:ext cx="10055781" cy="4038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Revitalization Area Strategies, contact: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Glenn Misner(404) 679-3138</a:t>
            </a: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2"/>
              </a:rPr>
              <a:t>glenn.misner@dca.ga.gov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Urban Redevelopment Plans, contact: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Kelly Lane (404) 227-3619 </a:t>
            </a: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/>
              <a:t>    </a:t>
            </a:r>
            <a:r>
              <a:rPr lang="en-US" sz="2400" dirty="0" smtClean="0">
                <a:hlinkClick r:id="rId3"/>
              </a:rPr>
              <a:t>kelly.lane@dca.ga.gov</a:t>
            </a:r>
            <a:endParaRPr lang="en-US" sz="2400" dirty="0" smtClean="0"/>
          </a:p>
          <a:p>
            <a:pPr>
              <a:lnSpc>
                <a:spcPct val="80000"/>
              </a:lnSpc>
              <a:defRPr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9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endParaRPr lang="en-US" sz="1900" dirty="0" smtClean="0"/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endParaRPr lang="en-US" sz="21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12" y="1920537"/>
            <a:ext cx="8153400" cy="2201191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Questions?</a:t>
            </a:r>
            <a:endParaRPr lang="en-US" sz="9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5413" y="6492876"/>
            <a:ext cx="542108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20737" r="4437" b="17036"/>
          <a:stretch/>
        </p:blipFill>
        <p:spPr>
          <a:xfrm>
            <a:off x="2400782" y="3749040"/>
            <a:ext cx="71323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7688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412" y="327869"/>
            <a:ext cx="6629400" cy="7620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“A masterplan with teeth</a:t>
            </a:r>
            <a:r>
              <a:rPr lang="en-US" altLang="en-US" sz="2800" dirty="0" smtClean="0"/>
              <a:t>” – M. </a:t>
            </a:r>
            <a:r>
              <a:rPr lang="en-US" altLang="en-US" sz="2800" dirty="0" err="1" smtClean="0"/>
              <a:t>Reimann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60412" y="1828799"/>
            <a:ext cx="9448800" cy="4419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Summary of Georgia’s Urban Redevelopment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Act  (O.C.G.A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36-61-1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b="1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Gives cities and counties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broad powers to redevelop blighted or threatened areas of the community.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Allows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communities to use eminent domain to buy and assemble property for revitalization and resale.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Does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not require a referendum.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required Urban Redevelopment Plan (URP) is fairly easy and inexpensive to prepare and amend.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be implemented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 Downtown Development Authority (DDA) or a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Redevelopment Authority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appointed by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local government.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012" y="65932"/>
            <a:ext cx="48593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Urban Redevelopment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2084329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412" y="327869"/>
            <a:ext cx="6629400" cy="7620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“A masterplan with teeth”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676400"/>
            <a:ext cx="10668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Summary of Georgia’s Urban Redevelopment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Act (O.C.G.A 36-61-1) Cont.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Encourages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involvement of private enterprise/public private partnerships to redevelop neglected areas of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community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Permits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use of tax exempt bonds for redevelopment purposes. These may be secured by loans and grants.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Lets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public know what is being planned for the redevelopment area.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Guides investments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infrastructure to support redevelopment.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Allows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City or County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to negotiate variances 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waive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many requirements of its existing zoning and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development requirements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order to achieve the optimum economic and aesthetic results in the redevelopment area.</a:t>
            </a:r>
            <a:endParaRPr lang="en-US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012" y="65932"/>
            <a:ext cx="48593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Urban Redevelopment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3894052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412" y="327869"/>
            <a:ext cx="6629400" cy="7620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“A masterplan with teeth”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132012" y="1981200"/>
            <a:ext cx="8077200" cy="381000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en-US" sz="2700" dirty="0">
                <a:solidFill>
                  <a:schemeClr val="bg2">
                    <a:lumMod val="50000"/>
                  </a:schemeClr>
                </a:solidFill>
              </a:rPr>
              <a:t>Allows for limited condemnation (where necessary) of property for the implementation of the plan</a:t>
            </a:r>
          </a:p>
          <a:p>
            <a:pPr lvl="1"/>
            <a:r>
              <a:rPr lang="en-US" altLang="en-US" sz="2700" dirty="0">
                <a:solidFill>
                  <a:schemeClr val="bg2">
                    <a:lumMod val="50000"/>
                  </a:schemeClr>
                </a:solidFill>
              </a:rPr>
              <a:t>Check with </a:t>
            </a:r>
            <a:r>
              <a:rPr lang="en-US" altLang="en-US" sz="2700" dirty="0" smtClean="0">
                <a:solidFill>
                  <a:schemeClr val="bg2">
                    <a:lumMod val="50000"/>
                  </a:schemeClr>
                </a:solidFill>
              </a:rPr>
              <a:t>the local government attorney </a:t>
            </a:r>
            <a:r>
              <a:rPr lang="en-US" altLang="en-US" sz="2700" dirty="0">
                <a:solidFill>
                  <a:schemeClr val="bg2">
                    <a:lumMod val="50000"/>
                  </a:schemeClr>
                </a:solidFill>
              </a:rPr>
              <a:t>for procedures—note changes to eminent domain law that took effect in 2006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2012" y="65932"/>
            <a:ext cx="48593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Urban Redevelopment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3039112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412" y="414647"/>
            <a:ext cx="6629400" cy="7620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“A masterplan with teeth”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293812" y="1429369"/>
            <a:ext cx="8915400" cy="4800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</a:rPr>
              <a:t>Allows the imposition of conditions more specific than existing land use regulations. Conditions run with the property and control development above other land use regulations. Design standards may be included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</a:rPr>
              <a:t>Can waive or modify ordinance provisions that stand in the way of revitalization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</a:rPr>
              <a:t>Shows public what will replace blight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</a:rPr>
              <a:t>UR entity may issue tax exempt bonds  to be repaid with profits from redevelopment project. May be secured by mortgages on property within the district.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0736" y="161925"/>
            <a:ext cx="48593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Urban Redevelopment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2671347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2588" y="381000"/>
            <a:ext cx="8836898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Urban Redevelopment Plans</a:t>
            </a:r>
            <a:br>
              <a:rPr lang="en-US" sz="3600" dirty="0" smtClean="0"/>
            </a:br>
            <a:r>
              <a:rPr lang="en-US" sz="3600" dirty="0" smtClean="0"/>
              <a:t>O.C.G.A. 36-61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162" y="1828800"/>
            <a:ext cx="10895250" cy="48006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3200" b="0" dirty="0" smtClean="0">
                <a:solidFill>
                  <a:schemeClr val="bg2">
                    <a:lumMod val="50000"/>
                  </a:schemeClr>
                </a:solidFill>
              </a:rPr>
              <a:t>Urban Redevelopment Plan Checklist--</a:t>
            </a:r>
            <a:endParaRPr lang="en-US" sz="17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  <a:t>A Statement that the URP is consistent with the local government comprehensive plan</a:t>
            </a:r>
          </a:p>
          <a:p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  <a:t>Clearly defined boundaries</a:t>
            </a:r>
          </a:p>
          <a:p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  <a:t>Explanation of negative conditions in the area</a:t>
            </a:r>
          </a:p>
          <a:p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  <a:t>Defines the city or county land use objectives for the area</a:t>
            </a:r>
          </a:p>
          <a:p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  <a:t>Outlines possible exceptions to development regulations </a:t>
            </a:r>
          </a:p>
          <a:p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  <a:t>Description of land parcels to be acquired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6702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162" y="304800"/>
            <a:ext cx="8836898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Urban Redevelopment Plans</a:t>
            </a:r>
            <a:br>
              <a:rPr lang="en-US" sz="3600" dirty="0" smtClean="0"/>
            </a:br>
            <a:r>
              <a:rPr lang="en-US" sz="3600" dirty="0" smtClean="0"/>
              <a:t>O.C.G.A. 36-61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162" y="1752600"/>
            <a:ext cx="10055781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3200" b="0" dirty="0" smtClean="0">
                <a:solidFill>
                  <a:schemeClr val="bg2">
                    <a:lumMod val="50000"/>
                  </a:schemeClr>
                </a:solidFill>
              </a:rPr>
              <a:t>URP Checklist, cont’d.</a:t>
            </a:r>
            <a:endParaRPr lang="en-US" sz="35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Structures to be demolished or rehabilitated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Strategy for relocating any displaced residents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Any covenants / restrictions to be placed on properties in the redevelopment area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Public infrastructure to be provided (transportation, water, sewer, sidewalks, lighting, streetscapes, public recreational space, parking, etc.) to support redevelopment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Strategy for leveraging private resources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workable strategy for implementing the plan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8820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162" y="609600"/>
            <a:ext cx="8836898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RAS Rewards: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721" y="1752600"/>
            <a:ext cx="7008574" cy="4038600"/>
          </a:xfrm>
        </p:spPr>
        <p:txBody>
          <a:bodyPr/>
          <a:lstStyle/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Can apply for CDBG every year, provided that current CDBG project meets timeliness criteria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Provides up to 20 bonus points on CDBG Annual Competition applications that are proposed within the RAS area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Designation is effective for 3 years, then can re-apply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4" name="Picture 6" descr="C:\Documents and Settings\maryalice.applegate\Local Settings\Temporary Internet Files\Content.IE5\SF89O304\MC9002372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9589" y="1981200"/>
            <a:ext cx="385979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117309" y="5791200"/>
            <a:ext cx="99542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Note: DCA will only allow geographic amendments to RAS boundaries every three years upon application for renewal status</a:t>
            </a:r>
            <a:endParaRPr lang="en-US" sz="2400" b="1" i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CA powerpoint master.rev.8-14">
  <a:themeElements>
    <a:clrScheme name="Custom 1">
      <a:dk1>
        <a:sysClr val="windowText" lastClr="000000"/>
      </a:dk1>
      <a:lt1>
        <a:sysClr val="window" lastClr="FFFFFF"/>
      </a:lt1>
      <a:dk2>
        <a:srgbClr val="8A7967"/>
      </a:dk2>
      <a:lt2>
        <a:srgbClr val="EBDDC3"/>
      </a:lt2>
      <a:accent1>
        <a:srgbClr val="92D05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9711E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CA powerpoint master.rev.8-14">
  <a:themeElements>
    <a:clrScheme name="Custom 1">
      <a:dk1>
        <a:sysClr val="windowText" lastClr="000000"/>
      </a:dk1>
      <a:lt1>
        <a:sysClr val="window" lastClr="FFFFFF"/>
      </a:lt1>
      <a:dk2>
        <a:srgbClr val="8A7967"/>
      </a:dk2>
      <a:lt2>
        <a:srgbClr val="EBDDC3"/>
      </a:lt2>
      <a:accent1>
        <a:srgbClr val="92D05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9711E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3093B2C3A844DB619A17F83DED762" ma:contentTypeVersion="2" ma:contentTypeDescription="Create a new document." ma:contentTypeScope="" ma:versionID="2e22b14f98bb8940dd6b7532e8de59f7">
  <xsd:schema xmlns:xsd="http://www.w3.org/2001/XMLSchema" xmlns:xs="http://www.w3.org/2001/XMLSchema" xmlns:p="http://schemas.microsoft.com/office/2006/metadata/properties" xmlns:ns2="2f7efe9a-5f39-4440-908e-a0e074ed76da" targetNamespace="http://schemas.microsoft.com/office/2006/metadata/properties" ma:root="true" ma:fieldsID="f728a83c837cd9a41596d80aebc2912a" ns2:_="">
    <xsd:import namespace="2f7efe9a-5f39-4440-908e-a0e074ed7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efe9a-5f39-4440-908e-a0e074ed7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FBF9DA-E355-48EE-BBEF-B200A38841CA}"/>
</file>

<file path=customXml/itemProps2.xml><?xml version="1.0" encoding="utf-8"?>
<ds:datastoreItem xmlns:ds="http://schemas.openxmlformats.org/officeDocument/2006/customXml" ds:itemID="{BB63BCE5-02AC-471F-B466-EDA6574502DD}">
  <ds:schemaRefs>
    <ds:schemaRef ds:uri="431100d4-4470-42c1-96bc-46686c1829a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8CBD8F-1904-4D3D-A0B4-15168C6EFF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1275</Words>
  <Application>Microsoft Office PowerPoint</Application>
  <PresentationFormat>Custom</PresentationFormat>
  <Paragraphs>228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Constantia</vt:lpstr>
      <vt:lpstr>Times New Roman</vt:lpstr>
      <vt:lpstr>Tw Cen MT</vt:lpstr>
      <vt:lpstr>Wingdings</vt:lpstr>
      <vt:lpstr>Wingdings 2</vt:lpstr>
      <vt:lpstr>DCA powerpoint master.rev.8-14</vt:lpstr>
      <vt:lpstr>1_DCA powerpoint master.rev.8-14</vt:lpstr>
      <vt:lpstr>Urban Redevelopment and Revitalization Area Strategy</vt:lpstr>
      <vt:lpstr>Revitalization Area Strategies   DCA designation that rewards efforts demonstrating:</vt:lpstr>
      <vt:lpstr>   “A masterplan with teeth” – M. Reimann </vt:lpstr>
      <vt:lpstr>   “A masterplan with teeth” </vt:lpstr>
      <vt:lpstr>   “A masterplan with teeth” </vt:lpstr>
      <vt:lpstr>   “A masterplan with teeth” </vt:lpstr>
      <vt:lpstr>Urban Redevelopment Plans O.C.G.A. 36-61 </vt:lpstr>
      <vt:lpstr>Urban Redevelopment Plans O.C.G.A. 36-61 </vt:lpstr>
      <vt:lpstr>RAS Rewards:</vt:lpstr>
      <vt:lpstr>CDBG Revitalization Strategies </vt:lpstr>
      <vt:lpstr>CDBG Revitalization Strategies</vt:lpstr>
      <vt:lpstr>CDBG Revitalization Strategies- NEW FOR 2018</vt:lpstr>
      <vt:lpstr>CDBG Revitalization Strategies- NEW FOR 2018</vt:lpstr>
      <vt:lpstr>CDBG Revitalization Strategies</vt:lpstr>
      <vt:lpstr>CDBG Revitalization Strategies</vt:lpstr>
      <vt:lpstr>CDBG Revitalization Strategies- NEW FOR 2018</vt:lpstr>
      <vt:lpstr>More reasons to develop  the URA plan…</vt:lpstr>
      <vt:lpstr>CDBG Revitalization Strategies</vt:lpstr>
      <vt:lpstr>CDBG Revitalization Strategies</vt:lpstr>
      <vt:lpstr>CDBG Revitalization Strategies</vt:lpstr>
      <vt:lpstr>CDBG Revitalization Strategies</vt:lpstr>
      <vt:lpstr>CDBG Revitalization Strategies</vt:lpstr>
      <vt:lpstr>Other Examples of Collaboration</vt:lpstr>
      <vt:lpstr>Specific Documentation</vt:lpstr>
      <vt:lpstr>RAS Application submission:</vt:lpstr>
      <vt:lpstr>  http://www.dca.ga.gov/communities/CDBG/programs/CDBGrevitApproval.asp </vt:lpstr>
      <vt:lpstr>For more info: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2013-10-02T09:06:46Z</dcterms:created>
  <dcterms:modified xsi:type="dcterms:W3CDTF">2017-12-04T21:43:22Z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  <property fmtid="{D5CDD505-2E9C-101B-9397-08002B2CF9AE}" pid="3" name="ContentTypeId">
    <vt:lpwstr>0x010100FD43093B2C3A844DB619A17F83DED762</vt:lpwstr>
  </property>
</Properties>
</file>