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2" r:id="rId5"/>
    <p:sldMasterId id="2147483829" r:id="rId6"/>
    <p:sldMasterId id="2147483964" r:id="rId7"/>
    <p:sldMasterId id="2147483976" r:id="rId8"/>
    <p:sldMasterId id="2147483984" r:id="rId9"/>
  </p:sldMasterIdLst>
  <p:notesMasterIdLst>
    <p:notesMasterId r:id="rId58"/>
  </p:notesMasterIdLst>
  <p:handoutMasterIdLst>
    <p:handoutMasterId r:id="rId59"/>
  </p:handoutMasterIdLst>
  <p:sldIdLst>
    <p:sldId id="256" r:id="rId10"/>
    <p:sldId id="295" r:id="rId11"/>
    <p:sldId id="257" r:id="rId12"/>
    <p:sldId id="298" r:id="rId13"/>
    <p:sldId id="297" r:id="rId14"/>
    <p:sldId id="296" r:id="rId15"/>
    <p:sldId id="299" r:id="rId16"/>
    <p:sldId id="300" r:id="rId17"/>
    <p:sldId id="301" r:id="rId18"/>
    <p:sldId id="302" r:id="rId19"/>
    <p:sldId id="303" r:id="rId20"/>
    <p:sldId id="304" r:id="rId21"/>
    <p:sldId id="305" r:id="rId22"/>
    <p:sldId id="306" r:id="rId23"/>
    <p:sldId id="309" r:id="rId24"/>
    <p:sldId id="307" r:id="rId25"/>
    <p:sldId id="308" r:id="rId26"/>
    <p:sldId id="342" r:id="rId27"/>
    <p:sldId id="344" r:id="rId28"/>
    <p:sldId id="343" r:id="rId29"/>
    <p:sldId id="310" r:id="rId30"/>
    <p:sldId id="311" r:id="rId31"/>
    <p:sldId id="312" r:id="rId32"/>
    <p:sldId id="313" r:id="rId33"/>
    <p:sldId id="314" r:id="rId34"/>
    <p:sldId id="315" r:id="rId35"/>
    <p:sldId id="345" r:id="rId36"/>
    <p:sldId id="316" r:id="rId37"/>
    <p:sldId id="317" r:id="rId38"/>
    <p:sldId id="318" r:id="rId39"/>
    <p:sldId id="323" r:id="rId40"/>
    <p:sldId id="324" r:id="rId41"/>
    <p:sldId id="325" r:id="rId42"/>
    <p:sldId id="326" r:id="rId43"/>
    <p:sldId id="328" r:id="rId44"/>
    <p:sldId id="330" r:id="rId45"/>
    <p:sldId id="338" r:id="rId46"/>
    <p:sldId id="339" r:id="rId47"/>
    <p:sldId id="340" r:id="rId48"/>
    <p:sldId id="341" r:id="rId49"/>
    <p:sldId id="335" r:id="rId50"/>
    <p:sldId id="332" r:id="rId51"/>
    <p:sldId id="333" r:id="rId52"/>
    <p:sldId id="334" r:id="rId53"/>
    <p:sldId id="336" r:id="rId54"/>
    <p:sldId id="337" r:id="rId55"/>
    <p:sldId id="261" r:id="rId56"/>
    <p:sldId id="274" r:id="rId57"/>
  </p:sldIdLst>
  <p:sldSz cx="9144000" cy="6858000" type="screen4x3"/>
  <p:notesSz cx="6881813" cy="92964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i="1" kern="1200">
        <a:solidFill>
          <a:schemeClr val="bg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i="1" kern="1200">
        <a:solidFill>
          <a:schemeClr val="bg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i="1" kern="1200">
        <a:solidFill>
          <a:schemeClr val="bg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i="1" kern="1200">
        <a:solidFill>
          <a:schemeClr val="bg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i="1"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i="1"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i="1"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i="1"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i="1" kern="1200">
        <a:solidFill>
          <a:schemeClr val="bg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rock.smith" initials="b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EDE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4" d="100"/>
          <a:sy n="114" d="100"/>
        </p:scale>
        <p:origin x="152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3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61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commentAuthors" Target="commentAuthors.xml"/><Relationship Id="rId65" Type="http://schemas.microsoft.com/office/2015/10/relationships/revisionInfo" Target="revisionInfo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4.xml"/><Relationship Id="rId51" Type="http://schemas.openxmlformats.org/officeDocument/2006/relationships/slide" Target="slides/slide42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1911" cy="464184"/>
          </a:xfrm>
          <a:prstGeom prst="rect">
            <a:avLst/>
          </a:prstGeom>
        </p:spPr>
        <p:txBody>
          <a:bodyPr vert="horz" lIns="93031" tIns="46516" rIns="93031" bIns="46516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8342" y="0"/>
            <a:ext cx="2981911" cy="464184"/>
          </a:xfrm>
          <a:prstGeom prst="rect">
            <a:avLst/>
          </a:prstGeom>
        </p:spPr>
        <p:txBody>
          <a:bodyPr vert="horz" lIns="93031" tIns="46516" rIns="93031" bIns="46516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129D3671-4973-4B8A-AC98-444295F9E422}" type="datetimeFigureOut">
              <a:rPr lang="en-US"/>
              <a:pPr>
                <a:defRPr/>
              </a:pPr>
              <a:t>12/1/2017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0627"/>
            <a:ext cx="2981911" cy="464184"/>
          </a:xfrm>
          <a:prstGeom prst="rect">
            <a:avLst/>
          </a:prstGeom>
        </p:spPr>
        <p:txBody>
          <a:bodyPr vert="horz" lIns="93031" tIns="46516" rIns="93031" bIns="46516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8342" y="8830627"/>
            <a:ext cx="2981911" cy="464184"/>
          </a:xfrm>
          <a:prstGeom prst="rect">
            <a:avLst/>
          </a:prstGeom>
        </p:spPr>
        <p:txBody>
          <a:bodyPr vert="horz" lIns="93031" tIns="46516" rIns="93031" bIns="46516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8E9BE500-ABCA-47EB-A499-E4026A9F712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6995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1911" cy="464184"/>
          </a:xfrm>
          <a:prstGeom prst="rect">
            <a:avLst/>
          </a:prstGeom>
        </p:spPr>
        <p:txBody>
          <a:bodyPr vert="horz" lIns="93031" tIns="46516" rIns="93031" bIns="46516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342" y="0"/>
            <a:ext cx="2981911" cy="464184"/>
          </a:xfrm>
          <a:prstGeom prst="rect">
            <a:avLst/>
          </a:prstGeom>
        </p:spPr>
        <p:txBody>
          <a:bodyPr vert="horz" lIns="93031" tIns="46516" rIns="93031" bIns="46516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94AA3888-D713-453D-95C4-DABD12D57DBF}" type="datetimeFigureOut">
              <a:rPr lang="en-US"/>
              <a:pPr>
                <a:defRPr/>
              </a:pPr>
              <a:t>12/1/2017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8500"/>
            <a:ext cx="4646613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031" tIns="46516" rIns="93031" bIns="46516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494" y="4416108"/>
            <a:ext cx="5504826" cy="4182427"/>
          </a:xfrm>
          <a:prstGeom prst="rect">
            <a:avLst/>
          </a:prstGeom>
        </p:spPr>
        <p:txBody>
          <a:bodyPr vert="horz" lIns="93031" tIns="46516" rIns="93031" bIns="46516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0627"/>
            <a:ext cx="2981911" cy="464184"/>
          </a:xfrm>
          <a:prstGeom prst="rect">
            <a:avLst/>
          </a:prstGeom>
        </p:spPr>
        <p:txBody>
          <a:bodyPr vert="horz" lIns="93031" tIns="46516" rIns="93031" bIns="46516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342" y="8830627"/>
            <a:ext cx="2981911" cy="464184"/>
          </a:xfrm>
          <a:prstGeom prst="rect">
            <a:avLst/>
          </a:prstGeom>
        </p:spPr>
        <p:txBody>
          <a:bodyPr vert="horz" lIns="93031" tIns="46516" rIns="93031" bIns="46516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1C2BDD6B-623D-4EBB-B784-926CBA76E69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0896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Opening Slide PMS 1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572000" y="2209800"/>
            <a:ext cx="3581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US" i="0">
              <a:solidFill>
                <a:schemeClr val="tx1"/>
              </a:solidFill>
            </a:endParaRPr>
          </a:p>
        </p:txBody>
      </p:sp>
      <p:pic>
        <p:nvPicPr>
          <p:cNvPr id="6" name="Picture 6" descr="DCApeachLogo2v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550" y="101600"/>
            <a:ext cx="1041400" cy="10652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3167063" y="6129338"/>
            <a:ext cx="5605462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i="0" dirty="0"/>
              <a:t>2013 CDBG Applicants’ Workshop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14400" y="2054225"/>
            <a:ext cx="7315200" cy="765175"/>
          </a:xfrm>
        </p:spPr>
        <p:txBody>
          <a:bodyPr/>
          <a:lstStyle>
            <a:lvl1pPr>
              <a:spcBef>
                <a:spcPct val="50000"/>
              </a:spcBef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914400" y="2971800"/>
            <a:ext cx="6629400" cy="762000"/>
          </a:xfrm>
        </p:spPr>
        <p:txBody>
          <a:bodyPr/>
          <a:lstStyle>
            <a:lvl1pPr marL="0" indent="0">
              <a:buFontTx/>
              <a:buNone/>
              <a:defRPr sz="2900">
                <a:solidFill>
                  <a:schemeClr val="bg1"/>
                </a:solidFill>
              </a:defRPr>
            </a:lvl1pPr>
          </a:lstStyle>
          <a:p>
            <a:r>
              <a:rPr lang="en-US"/>
              <a:t>Place Your Sub-Title If Needed Here</a:t>
            </a: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December 12-14, 2012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43650" y="914400"/>
            <a:ext cx="1885950" cy="5029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914400"/>
            <a:ext cx="5505450" cy="5029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December 12-14, 2012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December 12-14, 2012</a:t>
            </a: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December 12-14, 2012</a:t>
            </a: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33900" y="18288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December 12-14, 2012</a:t>
            </a: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December 12-14, 2012</a:t>
            </a: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December 12-14, 2012</a:t>
            </a: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December 12-14, 2012</a:t>
            </a: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December 12-14, 2012</a:t>
            </a:r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December 12-14, 2012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December 12-14, 2012</a:t>
            </a:r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December 12-14, 2012</a:t>
            </a: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43650" y="914400"/>
            <a:ext cx="1885950" cy="5029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914400"/>
            <a:ext cx="5505450" cy="5029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December 12-14, 2012</a:t>
            </a: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Opening Slide PMS 1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572000" y="2209800"/>
            <a:ext cx="3581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US" i="0">
              <a:solidFill>
                <a:schemeClr val="tx1"/>
              </a:solidFill>
            </a:endParaRPr>
          </a:p>
        </p:txBody>
      </p:sp>
      <p:pic>
        <p:nvPicPr>
          <p:cNvPr id="6" name="Picture 6" descr="DCApeachLogo2v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550" y="101600"/>
            <a:ext cx="1041400" cy="10652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3167063" y="6129338"/>
            <a:ext cx="5605462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i="0" dirty="0"/>
              <a:t>2014 CDBG Applicants' Workshop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14400" y="2054225"/>
            <a:ext cx="7315200" cy="765175"/>
          </a:xfrm>
        </p:spPr>
        <p:txBody>
          <a:bodyPr/>
          <a:lstStyle>
            <a:lvl1pPr>
              <a:spcBef>
                <a:spcPct val="50000"/>
              </a:spcBef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914400" y="2971800"/>
            <a:ext cx="6629400" cy="762000"/>
          </a:xfrm>
        </p:spPr>
        <p:txBody>
          <a:bodyPr/>
          <a:lstStyle>
            <a:lvl1pPr marL="0" indent="0">
              <a:buFontTx/>
              <a:buNone/>
              <a:defRPr sz="2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December 12-14, 2012</a:t>
            </a: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December 12-14, 2012</a:t>
            </a:r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33900" y="18288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December 12-14, 2012</a:t>
            </a:r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December 12-14, 2012</a:t>
            </a:r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December 12-14, 2012</a:t>
            </a:r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December 12-14, 2012</a:t>
            </a:r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December 12-14, 2012</a:t>
            </a: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December 12-14, 2012</a:t>
            </a: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December 12-14, 2012</a:t>
            </a:r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December 12-14, 2012</a:t>
            </a:r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43650" y="914400"/>
            <a:ext cx="1885950" cy="5029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914400"/>
            <a:ext cx="5505450" cy="5029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December 12-14, 2012</a:t>
            </a:r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i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865" y="6044184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500" i="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i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 hasCustomPrompt="1"/>
          </p:nvPr>
        </p:nvSpPr>
        <p:spPr>
          <a:xfrm>
            <a:off x="1370766" y="1676400"/>
            <a:ext cx="6477000" cy="1828800"/>
          </a:xfrm>
        </p:spPr>
        <p:txBody>
          <a:bodyPr anchor="ctr"/>
          <a:lstStyle>
            <a:lvl1pPr algn="ctr">
              <a:defRPr cap="none" baseline="0"/>
            </a:lvl1pPr>
          </a:lstStyle>
          <a:p>
            <a:r>
              <a:rPr kumimoji="0" lang="en-US" dirty="0"/>
              <a:t>Click To Add Title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 hasCustomPrompt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51" baseline="0">
                <a:solidFill>
                  <a:schemeClr val="tx1"/>
                </a:solidFill>
              </a:defRPr>
            </a:lvl1pPr>
            <a:lvl2pPr marL="342991" indent="0" algn="ctr">
              <a:buNone/>
            </a:lvl2pPr>
            <a:lvl3pPr marL="685983" indent="0" algn="ctr">
              <a:buNone/>
            </a:lvl3pPr>
            <a:lvl4pPr marL="1028974" indent="0" algn="ctr">
              <a:buNone/>
            </a:lvl4pPr>
            <a:lvl5pPr marL="1371966" indent="0" algn="ctr">
              <a:buNone/>
            </a:lvl5pPr>
            <a:lvl6pPr marL="1714957" indent="0" algn="ctr">
              <a:buNone/>
            </a:lvl6pPr>
            <a:lvl7pPr marL="2057949" indent="0" algn="ctr">
              <a:buNone/>
            </a:lvl7pPr>
            <a:lvl8pPr marL="2400940" indent="0" algn="ctr">
              <a:buNone/>
            </a:lvl8pPr>
            <a:lvl9pPr marL="2743932" indent="0" algn="ctr">
              <a:buNone/>
            </a:lvl9pPr>
          </a:lstStyle>
          <a:p>
            <a:r>
              <a:rPr kumimoji="0" lang="en-US" dirty="0"/>
              <a:t>Click to add speaker name &amp; title</a:t>
            </a:r>
          </a:p>
        </p:txBody>
      </p:sp>
      <p:pic>
        <p:nvPicPr>
          <p:cNvPr id="12" name="Picture 10" descr="C:\Users\jessica.reynolds\Desktop\DCApeachLogo1verBlackR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62666" y="3810000"/>
            <a:ext cx="1146028" cy="1752600"/>
          </a:xfrm>
          <a:prstGeom prst="rect">
            <a:avLst/>
          </a:prstGeom>
          <a:noFill/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6865" y="6043614"/>
            <a:ext cx="2249424" cy="714375"/>
          </a:xfrm>
        </p:spPr>
        <p:txBody>
          <a:bodyPr anchor="ctr">
            <a:normAutofit/>
          </a:bodyPr>
          <a:lstStyle>
            <a:lvl1pPr>
              <a:defRPr sz="15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date</a:t>
            </a:r>
          </a:p>
        </p:txBody>
      </p:sp>
    </p:spTree>
    <p:extLst>
      <p:ext uri="{BB962C8B-B14F-4D97-AF65-F5344CB8AC3E}">
        <p14:creationId xmlns:p14="http://schemas.microsoft.com/office/powerpoint/2010/main" val="5575335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BB9F7-FE8F-4CB7-B90F-B7A115B006F6}" type="datetimeFigureOut">
              <a:rPr lang="en-US" smtClean="0">
                <a:solidFill>
                  <a:srgbClr val="8A7967"/>
                </a:solidFill>
              </a:rPr>
              <a:pPr/>
              <a:t>12/1/2017</a:t>
            </a:fld>
            <a:endParaRPr lang="en-US" dirty="0">
              <a:solidFill>
                <a:srgbClr val="8A796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8A796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C2E8EBC-E876-4F75-A8E2-294E580032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>
            <a:lvl1pPr marL="240094" indent="-240094">
              <a:lnSpc>
                <a:spcPct val="114000"/>
              </a:lnSpc>
              <a:spcBef>
                <a:spcPts val="525"/>
              </a:spcBef>
              <a:buSzPct val="70000"/>
              <a:buFont typeface="Wingdings" panose="05000000000000000000" pitchFamily="2" charset="2"/>
              <a:buChar char=""/>
              <a:defRPr/>
            </a:lvl1pPr>
            <a:lvl2pPr marL="480188" indent="-205795">
              <a:buFont typeface="Wingdings" panose="05000000000000000000" pitchFamily="2" charset="2"/>
              <a:buChar char="q"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724735598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1" y="2743200"/>
            <a:ext cx="7123113" cy="1673225"/>
          </a:xfrm>
        </p:spPr>
        <p:txBody>
          <a:bodyPr anchor="t"/>
          <a:lstStyle>
            <a:lvl1pPr marL="0" indent="0">
              <a:buNone/>
              <a:defRPr sz="2101">
                <a:solidFill>
                  <a:schemeClr val="tx2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i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i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i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3301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fld id="{6BBE7942-5B1B-4E74-B3CD-25BF9B0ABE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5006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>
            <a:lvl1pPr marL="240094" indent="-240094">
              <a:buSzPct val="70000"/>
              <a:buFont typeface="Wingdings" panose="05000000000000000000" pitchFamily="2" charset="2"/>
              <a:buChar char=""/>
              <a:defRPr/>
            </a:lvl1pPr>
            <a:lvl2pPr marL="480188" indent="-205795">
              <a:buFont typeface="Wingdings" panose="05000000000000000000" pitchFamily="2" charset="2"/>
              <a:buChar char="q"/>
              <a:defRPr/>
            </a:lvl2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2" y="1589567"/>
            <a:ext cx="3886200" cy="4572000"/>
          </a:xfrm>
        </p:spPr>
        <p:txBody>
          <a:bodyPr/>
          <a:lstStyle>
            <a:lvl1pPr marL="240094" indent="-240094">
              <a:buSzPct val="70000"/>
              <a:buFont typeface="Wingdings" panose="05000000000000000000" pitchFamily="2" charset="2"/>
              <a:buChar char=""/>
              <a:defRPr/>
            </a:lvl1pPr>
            <a:lvl2pPr marL="469231" indent="-195315">
              <a:buFont typeface="Wingdings" panose="05000000000000000000" pitchFamily="2" charset="2"/>
              <a:buChar char="q"/>
              <a:defRPr/>
            </a:lvl2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F12952B5-7A2F-4CC8-B7CE-9234E21C2837}" type="datetime1">
              <a:rPr lang="en-US" smtClean="0">
                <a:solidFill>
                  <a:srgbClr val="8A7967"/>
                </a:solidFill>
              </a:rPr>
              <a:pPr/>
              <a:t>12/1/2017</a:t>
            </a:fld>
            <a:endParaRPr lang="en-US" dirty="0">
              <a:solidFill>
                <a:srgbClr val="8A7967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 dirty="0">
              <a:solidFill>
                <a:srgbClr val="8A79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585009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1A9C7-C274-4F50-89C9-83BDB06EDB81}" type="datetime1">
              <a:rPr lang="en-US" smtClean="0">
                <a:solidFill>
                  <a:srgbClr val="8A7967"/>
                </a:solidFill>
              </a:rPr>
              <a:pPr/>
              <a:t>12/1/2017</a:t>
            </a:fld>
            <a:endParaRPr lang="en-US" dirty="0">
              <a:solidFill>
                <a:srgbClr val="8A796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8A796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BBE7942-5B1B-4E74-B3CD-25BF9B0ABE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009844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7DBB-F8DB-48F4-997A-49FAD7ECC765}" type="datetime1">
              <a:rPr lang="en-US" smtClean="0">
                <a:solidFill>
                  <a:srgbClr val="8A7967"/>
                </a:solidFill>
              </a:rPr>
              <a:pPr/>
              <a:t>12/1/2017</a:t>
            </a:fld>
            <a:endParaRPr lang="en-US" dirty="0">
              <a:solidFill>
                <a:srgbClr val="8A796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8A796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BBE7942-5B1B-4E74-B3CD-25BF9B0ABE25}" type="slidenum">
              <a:rPr lang="en-US" smtClean="0">
                <a:solidFill>
                  <a:srgbClr val="8A7967"/>
                </a:solidFill>
              </a:rPr>
              <a:pPr/>
              <a:t>‹#›</a:t>
            </a:fld>
            <a:endParaRPr lang="en-US" dirty="0">
              <a:solidFill>
                <a:srgbClr val="8A7967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432" y="2114553"/>
            <a:ext cx="5737857" cy="230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862196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8077200" cy="869950"/>
          </a:xfrm>
        </p:spPr>
        <p:txBody>
          <a:bodyPr anchor="ctr"/>
          <a:lstStyle>
            <a:lvl1pPr algn="l">
              <a:buNone/>
              <a:defRPr sz="3301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3884F-698C-4153-AB67-9A0F214F106F}" type="datetimeFigureOut">
              <a:rPr lang="en-US" smtClean="0">
                <a:solidFill>
                  <a:srgbClr val="8A7967"/>
                </a:solidFill>
              </a:rPr>
              <a:pPr/>
              <a:t>12/1/2017</a:t>
            </a:fld>
            <a:endParaRPr lang="en-US" dirty="0">
              <a:solidFill>
                <a:srgbClr val="8A796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8A796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B7FEA86-1680-48AE-B31F-3E3431F3A32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750"/>
              </a:spcAft>
              <a:buNone/>
              <a:defRPr sz="135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>
            <a:lvl1pPr marL="240094" indent="-240094">
              <a:buSzPct val="70000"/>
              <a:buFont typeface="Wingdings" panose="05000000000000000000" pitchFamily="2" charset="2"/>
              <a:buChar char=""/>
              <a:defRPr/>
            </a:lvl1pPr>
            <a:lvl2pPr marL="480188" indent="-205795">
              <a:buFont typeface="Wingdings" panose="05000000000000000000" pitchFamily="2" charset="2"/>
              <a:buChar char="q"/>
              <a:defRPr/>
            </a:lvl2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200394404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33900" y="18288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December 12-14, 2012</a:t>
            </a:r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75" y="5162550"/>
            <a:ext cx="2828925" cy="7810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i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865" y="6044184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000" i="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i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 hasCustomPrompt="1"/>
          </p:nvPr>
        </p:nvSpPr>
        <p:spPr>
          <a:xfrm>
            <a:off x="1370766" y="1676400"/>
            <a:ext cx="6477000" cy="1828800"/>
          </a:xfrm>
        </p:spPr>
        <p:txBody>
          <a:bodyPr anchor="ctr"/>
          <a:lstStyle>
            <a:lvl1pPr algn="ctr">
              <a:defRPr cap="none" baseline="0"/>
            </a:lvl1pPr>
          </a:lstStyle>
          <a:p>
            <a:r>
              <a:rPr kumimoji="0" lang="en-US" dirty="0"/>
              <a:t>Click To Add Title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 hasCustomPrompt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 baseline="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dirty="0"/>
              <a:t>Click to add speaker name &amp;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6865" y="6043614"/>
            <a:ext cx="2249424" cy="714375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date</a:t>
            </a:r>
          </a:p>
        </p:txBody>
      </p:sp>
    </p:spTree>
    <p:extLst>
      <p:ext uri="{BB962C8B-B14F-4D97-AF65-F5344CB8AC3E}">
        <p14:creationId xmlns:p14="http://schemas.microsoft.com/office/powerpoint/2010/main" val="41005307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extLst mod="1">
    <p:ext uri="{DCECCB84-F9BA-43D5-87BE-67443E8EF086}">
      <p15:sldGuideLst xmlns:p15="http://schemas.microsoft.com/office/powerpoint/2012/main">
        <p15:guide id="1" orient="horz" pos="3744">
          <p15:clr>
            <a:srgbClr val="FBAE40"/>
          </p15:clr>
        </p15:guide>
        <p15:guide id="2" pos="5509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BB9F7-FE8F-4CB7-B90F-B7A115B006F6}" type="datetimeFigureOut">
              <a:rPr lang="en-US" smtClean="0">
                <a:solidFill>
                  <a:srgbClr val="8A7967"/>
                </a:solidFill>
              </a:rPr>
              <a:pPr/>
              <a:t>12/1/2017</a:t>
            </a:fld>
            <a:endParaRPr lang="en-US" dirty="0">
              <a:solidFill>
                <a:srgbClr val="8A796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8A7967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>
            <a:lvl1pPr marL="320040" indent="-320040">
              <a:lnSpc>
                <a:spcPct val="114000"/>
              </a:lnSpc>
              <a:spcBef>
                <a:spcPts val="700"/>
              </a:spcBef>
              <a:buSzPct val="70000"/>
              <a:buFont typeface="Wingdings" panose="05000000000000000000" pitchFamily="2" charset="2"/>
              <a:buChar char=""/>
              <a:defRPr/>
            </a:lvl1pPr>
            <a:lvl2pPr marL="640080" indent="-274320">
              <a:buFont typeface="Wingdings" panose="05000000000000000000" pitchFamily="2" charset="2"/>
              <a:buChar char="q"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760784430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1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i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i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i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350945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>
            <a:lvl1pPr marL="320040" indent="-320040">
              <a:buSzPct val="70000"/>
              <a:buFont typeface="Wingdings" panose="05000000000000000000" pitchFamily="2" charset="2"/>
              <a:buChar char=""/>
              <a:defRPr/>
            </a:lvl1pPr>
            <a:lvl2pPr marL="640080" indent="-274320">
              <a:buFont typeface="Wingdings" panose="05000000000000000000" pitchFamily="2" charset="2"/>
              <a:buChar char="q"/>
              <a:defRPr/>
            </a:lvl2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2" y="1589567"/>
            <a:ext cx="3886200" cy="4572000"/>
          </a:xfrm>
        </p:spPr>
        <p:txBody>
          <a:bodyPr/>
          <a:lstStyle>
            <a:lvl1pPr marL="320040" indent="-320040">
              <a:buSzPct val="70000"/>
              <a:buFont typeface="Wingdings" panose="05000000000000000000" pitchFamily="2" charset="2"/>
              <a:buChar char=""/>
              <a:defRPr/>
            </a:lvl1pPr>
            <a:lvl2pPr marL="625475" indent="-260350">
              <a:buFont typeface="Wingdings" panose="05000000000000000000" pitchFamily="2" charset="2"/>
              <a:buChar char="q"/>
              <a:defRPr/>
            </a:lvl2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F12952B5-7A2F-4CC8-B7CE-9234E21C2837}" type="datetime1">
              <a:rPr lang="en-US" smtClean="0">
                <a:solidFill>
                  <a:srgbClr val="8A7967"/>
                </a:solidFill>
              </a:rPr>
              <a:pPr/>
              <a:t>12/1/2017</a:t>
            </a:fld>
            <a:endParaRPr lang="en-US" dirty="0">
              <a:solidFill>
                <a:srgbClr val="8A7967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 dirty="0">
              <a:solidFill>
                <a:srgbClr val="8A79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963270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1A9C7-C274-4F50-89C9-83BDB06EDB81}" type="datetime1">
              <a:rPr lang="en-US" smtClean="0">
                <a:solidFill>
                  <a:srgbClr val="8A7967"/>
                </a:solidFill>
              </a:rPr>
              <a:pPr/>
              <a:t>12/1/2017</a:t>
            </a:fld>
            <a:endParaRPr lang="en-US" dirty="0">
              <a:solidFill>
                <a:srgbClr val="8A796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8A79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883958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7DBB-F8DB-48F4-997A-49FAD7ECC765}" type="datetime1">
              <a:rPr lang="en-US" smtClean="0">
                <a:solidFill>
                  <a:srgbClr val="8A7967"/>
                </a:solidFill>
              </a:rPr>
              <a:pPr/>
              <a:t>12/1/2017</a:t>
            </a:fld>
            <a:endParaRPr lang="en-US" dirty="0">
              <a:solidFill>
                <a:srgbClr val="8A796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8A796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6BBE7942-5B1B-4E74-B3CD-25BF9B0ABE25}" type="slidenum">
              <a:rPr lang="en-US" i="0" smtClean="0">
                <a:solidFill>
                  <a:srgbClr val="8A7967"/>
                </a:solidFill>
                <a:latin typeface="Tw Cen MT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i="0" dirty="0">
              <a:solidFill>
                <a:srgbClr val="8A7967"/>
              </a:solidFill>
              <a:latin typeface="Tw Cen MT"/>
            </a:endParaRPr>
          </a:p>
        </p:txBody>
      </p:sp>
      <p:pic>
        <p:nvPicPr>
          <p:cNvPr id="8" name="Picture 7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905000"/>
            <a:ext cx="7645400" cy="19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567952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3884F-698C-4153-AB67-9A0F214F106F}" type="datetimeFigureOut">
              <a:rPr lang="en-US" smtClean="0">
                <a:solidFill>
                  <a:srgbClr val="8A7967"/>
                </a:solidFill>
              </a:rPr>
              <a:pPr/>
              <a:t>12/1/2017</a:t>
            </a:fld>
            <a:endParaRPr lang="en-US" dirty="0">
              <a:solidFill>
                <a:srgbClr val="8A796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8A796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3B7FEA86-1680-48AE-B31F-3E3431F3A323}" type="slidenum">
              <a:rPr lang="en-US" i="0" smtClean="0">
                <a:latin typeface="Tw Cen MT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i="0" dirty="0">
              <a:latin typeface="Tw Cen M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>
            <a:lvl1pPr marL="320040" indent="-320040">
              <a:buSzPct val="70000"/>
              <a:buFont typeface="Wingdings" panose="05000000000000000000" pitchFamily="2" charset="2"/>
              <a:buChar char=""/>
              <a:defRPr/>
            </a:lvl1pPr>
            <a:lvl2pPr marL="640080" indent="-274320">
              <a:buFont typeface="Wingdings" panose="05000000000000000000" pitchFamily="2" charset="2"/>
              <a:buChar char="q"/>
              <a:defRPr/>
            </a:lvl2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709133918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December 12-14, 2012</a:t>
            </a: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December 12-14, 2012</a:t>
            </a: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December 12-14, 2012</a:t>
            </a: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December 12-14, 2012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December 12-14, 2012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ackground Slide PMS 376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914400"/>
            <a:ext cx="6629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Heading for slide goes here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543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First row of your information goes here</a:t>
            </a:r>
          </a:p>
          <a:p>
            <a:pPr lvl="1"/>
            <a:r>
              <a:rPr lang="en-US"/>
              <a:t>Second row is located here</a:t>
            </a:r>
          </a:p>
          <a:p>
            <a:pPr lvl="2"/>
            <a:r>
              <a:rPr lang="en-US"/>
              <a:t>Third row here</a:t>
            </a: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4037013" y="6513513"/>
            <a:ext cx="652462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en-US" altLang="en-US" sz="800" i="0">
                <a:solidFill>
                  <a:schemeClr val="bg2"/>
                </a:solidFill>
                <a:latin typeface="Myriad Roman" pitchFamily="34" charset="0"/>
              </a:rPr>
              <a:t>Page </a:t>
            </a:r>
            <a:fld id="{F2A34542-E79C-4DC9-8AB5-1529952B8FD3}" type="slidenum">
              <a:rPr lang="en-US" altLang="en-US" sz="800" i="0">
                <a:solidFill>
                  <a:schemeClr val="bg2"/>
                </a:solidFill>
                <a:latin typeface="Myriad Roman" pitchFamily="34" charset="0"/>
              </a:rPr>
              <a:pPr eaLnBrk="0" hangingPunct="0">
                <a:defRPr/>
              </a:pPr>
              <a:t>‹#›</a:t>
            </a:fld>
            <a:endParaRPr lang="en-US" altLang="en-US" sz="800" i="0">
              <a:solidFill>
                <a:schemeClr val="bg2"/>
              </a:solidFill>
              <a:latin typeface="Myriad Roman" pitchFamily="34" charset="0"/>
            </a:endParaRPr>
          </a:p>
        </p:txBody>
      </p:sp>
      <p:pic>
        <p:nvPicPr>
          <p:cNvPr id="1030" name="Picture 6" descr="DCApeachLogo2ver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691438" y="725488"/>
            <a:ext cx="1041400" cy="10652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727075" y="6516688"/>
            <a:ext cx="2265363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/>
          <a:lstStyle/>
          <a:p>
            <a:pPr algn="l" eaLnBrk="0" hangingPunct="0">
              <a:defRPr/>
            </a:pPr>
            <a:r>
              <a:rPr lang="en-US" altLang="en-US" sz="800" dirty="0">
                <a:solidFill>
                  <a:schemeClr val="bg2"/>
                </a:solidFill>
                <a:latin typeface="Myriad Roman" pitchFamily="34" charset="0"/>
              </a:rPr>
              <a:t>2013 CDBG Applicants’ Workshop</a:t>
            </a:r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289550" y="6516688"/>
            <a:ext cx="3436938" cy="228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800" i="0">
                <a:solidFill>
                  <a:schemeClr val="bg2"/>
                </a:solidFill>
                <a:latin typeface="Myriad Roman" pitchFamily="34" charset="0"/>
              </a:defRPr>
            </a:lvl1pPr>
          </a:lstStyle>
          <a:p>
            <a:pPr>
              <a:defRPr/>
            </a:pPr>
            <a:r>
              <a:rPr lang="en-US"/>
              <a:t>December 12-14, 2012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381000" y="457200"/>
            <a:ext cx="18415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457200" y="381000"/>
            <a:ext cx="5943600" cy="554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3000" b="1" i="0" dirty="0">
                <a:solidFill>
                  <a:srgbClr val="7D7061"/>
                </a:solidFill>
              </a:rPr>
              <a:t>Community Finance Division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p:transition/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7D706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7D706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7D706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7D706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7D706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7D706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7D706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7D706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7D706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56600"/>
        </a:buClr>
        <a:buChar char="•"/>
        <a:defRPr sz="2600" b="1">
          <a:solidFill>
            <a:srgbClr val="7D706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56600"/>
        </a:buClr>
        <a:buFont typeface="Arial" charset="0"/>
        <a:buChar char="▪"/>
        <a:defRPr sz="2500">
          <a:solidFill>
            <a:srgbClr val="7D706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56600"/>
        </a:buClr>
        <a:buChar char="•"/>
        <a:defRPr sz="2200">
          <a:solidFill>
            <a:srgbClr val="7D706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700">
          <a:solidFill>
            <a:srgbClr val="A19795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700">
          <a:solidFill>
            <a:srgbClr val="A19795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700">
          <a:solidFill>
            <a:srgbClr val="A19795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700">
          <a:solidFill>
            <a:srgbClr val="A19795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700">
          <a:solidFill>
            <a:srgbClr val="A19795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700">
          <a:solidFill>
            <a:srgbClr val="A19795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ackground Slide PMS 376"/>
          <p:cNvPicPr>
            <a:picLocks noChangeAspect="1" noChangeArrowheads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914400"/>
            <a:ext cx="6629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Heading for slide goes here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543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First row of your information goes here</a:t>
            </a:r>
          </a:p>
          <a:p>
            <a:pPr lvl="1"/>
            <a:r>
              <a:rPr lang="en-US"/>
              <a:t>Second row is located here</a:t>
            </a:r>
          </a:p>
          <a:p>
            <a:pPr lvl="2"/>
            <a:r>
              <a:rPr lang="en-US"/>
              <a:t>Third row here</a:t>
            </a: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4037013" y="6513513"/>
            <a:ext cx="652462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en-US" altLang="en-US" sz="800" i="0">
                <a:solidFill>
                  <a:schemeClr val="bg2"/>
                </a:solidFill>
                <a:latin typeface="Myriad Roman" pitchFamily="34" charset="0"/>
              </a:rPr>
              <a:t>Page </a:t>
            </a:r>
            <a:fld id="{BB1E6D1E-B560-4F6E-946B-8DFE100D75C6}" type="slidenum">
              <a:rPr lang="en-US" altLang="en-US" sz="800" i="0">
                <a:solidFill>
                  <a:schemeClr val="bg2"/>
                </a:solidFill>
                <a:latin typeface="Myriad Roman" pitchFamily="34" charset="0"/>
              </a:rPr>
              <a:pPr eaLnBrk="0" hangingPunct="0">
                <a:defRPr/>
              </a:pPr>
              <a:t>‹#›</a:t>
            </a:fld>
            <a:endParaRPr lang="en-US" altLang="en-US" sz="800" i="0">
              <a:solidFill>
                <a:schemeClr val="bg2"/>
              </a:solidFill>
              <a:latin typeface="Myriad Roman" pitchFamily="34" charset="0"/>
            </a:endParaRPr>
          </a:p>
        </p:txBody>
      </p:sp>
      <p:pic>
        <p:nvPicPr>
          <p:cNvPr id="2054" name="Picture 6" descr="DCApeachLogo2ver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691438" y="725488"/>
            <a:ext cx="1041400" cy="10652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727075" y="6516688"/>
            <a:ext cx="2265363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/>
          <a:lstStyle/>
          <a:p>
            <a:pPr algn="l" eaLnBrk="0" hangingPunct="0">
              <a:defRPr/>
            </a:pPr>
            <a:r>
              <a:rPr lang="en-US" altLang="en-US" sz="800" dirty="0">
                <a:solidFill>
                  <a:schemeClr val="bg2"/>
                </a:solidFill>
                <a:latin typeface="Myriad Roman" pitchFamily="34" charset="0"/>
              </a:rPr>
              <a:t>2013 CDBG Applicants’ Workshop</a:t>
            </a:r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289550" y="6516688"/>
            <a:ext cx="3436938" cy="228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800" i="0">
                <a:solidFill>
                  <a:schemeClr val="bg2"/>
                </a:solidFill>
                <a:latin typeface="Myriad Roman" pitchFamily="34" charset="0"/>
              </a:defRPr>
            </a:lvl1pPr>
          </a:lstStyle>
          <a:p>
            <a:pPr>
              <a:defRPr/>
            </a:pPr>
            <a:r>
              <a:rPr lang="en-US"/>
              <a:t>December 12-14, 2012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381000" y="457200"/>
            <a:ext cx="18415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457200" y="381000"/>
            <a:ext cx="5943600" cy="554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3000" b="1" i="0" dirty="0">
                <a:solidFill>
                  <a:srgbClr val="7D7061"/>
                </a:solidFill>
              </a:rPr>
              <a:t>Community Finance Division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</p:sldLayoutIdLst>
  <p:transition/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7D706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7D706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7D706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7D706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7D706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7D706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7D706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7D706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7D706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56600"/>
        </a:buClr>
        <a:buChar char="•"/>
        <a:defRPr sz="2600" b="1">
          <a:solidFill>
            <a:srgbClr val="7D706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56600"/>
        </a:buClr>
        <a:buFont typeface="Arial" charset="0"/>
        <a:buChar char="▪"/>
        <a:defRPr sz="2500">
          <a:solidFill>
            <a:srgbClr val="7D706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56600"/>
        </a:buClr>
        <a:buChar char="•"/>
        <a:defRPr sz="2200">
          <a:solidFill>
            <a:srgbClr val="7D706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700">
          <a:solidFill>
            <a:srgbClr val="A19795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700">
          <a:solidFill>
            <a:srgbClr val="A19795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700">
          <a:solidFill>
            <a:srgbClr val="A19795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700">
          <a:solidFill>
            <a:srgbClr val="A19795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700">
          <a:solidFill>
            <a:srgbClr val="A19795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700">
          <a:solidFill>
            <a:srgbClr val="A19795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ackground Slide PMS 37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914400"/>
            <a:ext cx="6629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Heading for slide goes here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543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First row of your information goes here</a:t>
            </a:r>
          </a:p>
          <a:p>
            <a:pPr lvl="1"/>
            <a:r>
              <a:rPr lang="en-US"/>
              <a:t>Second row is located here</a:t>
            </a:r>
          </a:p>
          <a:p>
            <a:pPr lvl="2"/>
            <a:r>
              <a:rPr lang="en-US"/>
              <a:t>Third row here</a:t>
            </a: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4037013" y="6513513"/>
            <a:ext cx="652462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en-US" altLang="en-US" sz="800" i="0">
                <a:solidFill>
                  <a:schemeClr val="bg2"/>
                </a:solidFill>
                <a:latin typeface="Myriad Roman" pitchFamily="34" charset="0"/>
              </a:rPr>
              <a:t>Page </a:t>
            </a:r>
            <a:fld id="{2AA3E1EC-C6E1-4532-88F3-E33BE78C5434}" type="slidenum">
              <a:rPr lang="en-US" altLang="en-US" sz="800" i="0">
                <a:solidFill>
                  <a:schemeClr val="bg2"/>
                </a:solidFill>
                <a:latin typeface="Myriad Roman" pitchFamily="34" charset="0"/>
              </a:rPr>
              <a:pPr eaLnBrk="0" hangingPunct="0">
                <a:defRPr/>
              </a:pPr>
              <a:t>‹#›</a:t>
            </a:fld>
            <a:endParaRPr lang="en-US" altLang="en-US" sz="800" i="0">
              <a:solidFill>
                <a:schemeClr val="bg2"/>
              </a:solidFill>
              <a:latin typeface="Myriad Roman" pitchFamily="34" charset="0"/>
            </a:endParaRPr>
          </a:p>
        </p:txBody>
      </p:sp>
      <p:pic>
        <p:nvPicPr>
          <p:cNvPr id="1030" name="Picture 6" descr="DCApeachLogo2ver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691438" y="725488"/>
            <a:ext cx="1041400" cy="10652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727075" y="6516688"/>
            <a:ext cx="2265363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/>
          <a:lstStyle/>
          <a:p>
            <a:pPr algn="l" eaLnBrk="0" hangingPunct="0">
              <a:defRPr/>
            </a:pPr>
            <a:r>
              <a:rPr lang="en-US" altLang="en-US" sz="800" dirty="0">
                <a:solidFill>
                  <a:schemeClr val="bg2"/>
                </a:solidFill>
                <a:latin typeface="Myriad Roman" pitchFamily="34" charset="0"/>
              </a:rPr>
              <a:t>2014 CDBG Applicants' Workshop</a:t>
            </a:r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289550" y="6516688"/>
            <a:ext cx="3436938" cy="228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800" i="0" dirty="0" smtClean="0">
                <a:solidFill>
                  <a:schemeClr val="bg2"/>
                </a:solidFill>
                <a:latin typeface="Myriad Roman" pitchFamily="34" charset="0"/>
              </a:defRPr>
            </a:lvl1pPr>
          </a:lstStyle>
          <a:p>
            <a:pPr>
              <a:defRPr/>
            </a:pPr>
            <a:r>
              <a:rPr lang="en-US"/>
              <a:t>December 12-14, 2012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1000" y="457200"/>
            <a:ext cx="18415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57200" y="381000"/>
            <a:ext cx="5943600" cy="554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3000" b="1" i="0" dirty="0">
                <a:solidFill>
                  <a:srgbClr val="7D7061"/>
                </a:solidFill>
              </a:rPr>
              <a:t>Community Finance Division</a:t>
            </a:r>
          </a:p>
        </p:txBody>
      </p:sp>
      <p:pic>
        <p:nvPicPr>
          <p:cNvPr id="12" name="Picture 2" descr="Background Slide PMS 376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 userDrawn="1"/>
        </p:nvSpPr>
        <p:spPr>
          <a:xfrm>
            <a:off x="381000" y="457200"/>
            <a:ext cx="18415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457200" y="381000"/>
            <a:ext cx="5943600" cy="554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3000" b="1" i="0" dirty="0">
                <a:solidFill>
                  <a:srgbClr val="7D7061"/>
                </a:solidFill>
              </a:rPr>
              <a:t>Community Finance Division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</p:sldLayoutIdLst>
  <p:transition/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7D706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7D706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7D706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7D706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7D706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7D706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7D706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7D706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7D706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56600"/>
        </a:buClr>
        <a:buChar char="•"/>
        <a:defRPr sz="2600" b="1">
          <a:solidFill>
            <a:srgbClr val="7D706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56600"/>
        </a:buClr>
        <a:buFont typeface="Arial" charset="0"/>
        <a:buChar char="▪"/>
        <a:defRPr sz="2500">
          <a:solidFill>
            <a:srgbClr val="7D706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56600"/>
        </a:buClr>
        <a:buChar char="•"/>
        <a:defRPr sz="2200">
          <a:solidFill>
            <a:srgbClr val="7D706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700">
          <a:solidFill>
            <a:srgbClr val="A19795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700">
          <a:solidFill>
            <a:srgbClr val="A19795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700">
          <a:solidFill>
            <a:srgbClr val="A19795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700">
          <a:solidFill>
            <a:srgbClr val="A19795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700">
          <a:solidFill>
            <a:srgbClr val="A19795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700">
          <a:solidFill>
            <a:srgbClr val="A19795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050">
                <a:solidFill>
                  <a:schemeClr val="tx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101A9C7-C274-4F50-89C9-83BDB06EDB81}" type="datetime1">
              <a:rPr lang="en-US" i="0" smtClean="0">
                <a:solidFill>
                  <a:srgbClr val="8A7967"/>
                </a:solidFill>
                <a:latin typeface="Tw Cen MT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12/1/2017</a:t>
            </a:fld>
            <a:endParaRPr lang="en-US" i="0" dirty="0">
              <a:solidFill>
                <a:srgbClr val="8A7967"/>
              </a:solidFill>
              <a:latin typeface="Tw Cen M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8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050">
                <a:solidFill>
                  <a:schemeClr val="tx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i="0" dirty="0">
              <a:solidFill>
                <a:srgbClr val="8A7967"/>
              </a:solidFill>
              <a:latin typeface="Tw Cen MT"/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i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i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i="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050" b="1">
                <a:solidFill>
                  <a:srgbClr val="FF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BBE7942-5B1B-4E74-B3CD-25BF9B0ABE25}" type="slidenum">
              <a:rPr lang="en-US" i="0" smtClean="0">
                <a:latin typeface="Tw Cen MT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i="0" dirty="0">
              <a:latin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4138806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9" r:id="rId3"/>
    <p:sldLayoutId id="2147483980" r:id="rId4"/>
    <p:sldLayoutId id="2147483981" r:id="rId5"/>
    <p:sldLayoutId id="2147483982" r:id="rId6"/>
    <p:sldLayoutId id="2147483983" r:id="rId7"/>
  </p:sldLayoutIdLst>
  <p:transition spd="med">
    <p:fade/>
  </p:transition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3301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40094" indent="-240094" algn="l" rtl="0" eaLnBrk="1" latinLnBrk="0" hangingPunct="1">
        <a:spcBef>
          <a:spcPts val="525"/>
        </a:spcBef>
        <a:buClr>
          <a:schemeClr val="accent2"/>
        </a:buClr>
        <a:buSzPct val="60000"/>
        <a:buFont typeface="Wingdings"/>
        <a:buChar char=""/>
        <a:defRPr kumimoji="0" sz="2176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480188" indent="-205795" algn="l" rtl="0" eaLnBrk="1" latinLnBrk="0" hangingPunct="1">
        <a:spcBef>
          <a:spcPts val="413"/>
        </a:spcBef>
        <a:buClr>
          <a:schemeClr val="accent1"/>
        </a:buClr>
        <a:buSzPct val="70000"/>
        <a:buFont typeface="Wingdings 2"/>
        <a:buChar char=""/>
        <a:defRPr kumimoji="0" sz="1951" kern="1200">
          <a:solidFill>
            <a:schemeClr val="tx2"/>
          </a:solidFill>
          <a:latin typeface="+mn-lt"/>
          <a:ea typeface="+mn-ea"/>
          <a:cs typeface="+mn-cs"/>
        </a:defRPr>
      </a:lvl2pPr>
      <a:lvl3pPr marL="685983" indent="-171496" algn="l" rtl="0" eaLnBrk="1" latinLnBrk="0" hangingPunct="1">
        <a:spcBef>
          <a:spcPts val="375"/>
        </a:spcBef>
        <a:buClr>
          <a:schemeClr val="accent2"/>
        </a:buClr>
        <a:buSzPct val="75000"/>
        <a:buFont typeface="Wingdings"/>
        <a:buChar char=""/>
        <a:defRPr kumimoji="0" sz="1725" kern="1200">
          <a:solidFill>
            <a:schemeClr val="tx2"/>
          </a:solidFill>
          <a:latin typeface="+mn-lt"/>
          <a:ea typeface="+mn-ea"/>
          <a:cs typeface="+mn-cs"/>
        </a:defRPr>
      </a:lvl3pPr>
      <a:lvl4pPr marL="1028974" indent="-171496" algn="l" rtl="0" eaLnBrk="1" latinLnBrk="0" hangingPunct="1">
        <a:spcBef>
          <a:spcPts val="300"/>
        </a:spcBef>
        <a:buClr>
          <a:schemeClr val="accent3"/>
        </a:buClr>
        <a:buSzPct val="75000"/>
        <a:buFont typeface="Wingdings"/>
        <a:buChar char=""/>
        <a:defRPr kumimoji="0" sz="15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966" indent="-171496" algn="l" rtl="0" eaLnBrk="1" latinLnBrk="0" hangingPunct="1">
        <a:spcBef>
          <a:spcPts val="300"/>
        </a:spcBef>
        <a:buClr>
          <a:schemeClr val="accent4"/>
        </a:buClr>
        <a:buSzPct val="65000"/>
        <a:buFont typeface="Wingdings"/>
        <a:buChar char=""/>
        <a:defRPr kumimoji="0" sz="1500" kern="1200">
          <a:solidFill>
            <a:schemeClr val="tx2"/>
          </a:solidFill>
          <a:latin typeface="+mn-lt"/>
          <a:ea typeface="+mn-ea"/>
          <a:cs typeface="+mn-cs"/>
        </a:defRPr>
      </a:lvl5pPr>
      <a:lvl6pPr marL="1577761" indent="-171496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83555" indent="-171496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989350" indent="-171496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95145" indent="-171496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101A9C7-C274-4F50-89C9-83BDB06EDB81}" type="datetime1">
              <a:rPr lang="en-US" i="0" smtClean="0">
                <a:solidFill>
                  <a:srgbClr val="8A7967"/>
                </a:solidFill>
                <a:latin typeface="Tw Cen MT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12/1/2017</a:t>
            </a:fld>
            <a:endParaRPr lang="en-US" i="0" dirty="0">
              <a:solidFill>
                <a:srgbClr val="8A7967"/>
              </a:solidFill>
              <a:latin typeface="Tw Cen M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8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i="0" dirty="0">
              <a:solidFill>
                <a:srgbClr val="8A7967"/>
              </a:solidFill>
              <a:latin typeface="Tw Cen MT"/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i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i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i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861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</p:sldLayoutIdLst>
  <p:transition spd="med">
    <p:fade/>
  </p:transition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lang="en-US" sz="2900" kern="1200" baseline="0" dirty="0" smtClean="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3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3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3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3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3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mailto:gabriel.morris@dca.ga.gov" TargetMode="External"/><Relationship Id="rId2" Type="http://schemas.openxmlformats.org/officeDocument/2006/relationships/hyperlink" Target="mailto:cindy.Alligood@dca.ga.gov" TargetMode="External"/><Relationship Id="rId1" Type="http://schemas.openxmlformats.org/officeDocument/2006/relationships/slideLayout" Target="../slideLayouts/slideLayout34.xml"/><Relationship Id="rId4" Type="http://schemas.openxmlformats.org/officeDocument/2006/relationships/hyperlink" Target="mailto:dana.Mykytyn@dca.ga.gov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dirty="0" smtClean="0"/>
              <a:t>Review Process Discussion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2018 CDBG Applicants’ Workshop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December 5-6, 2017</a:t>
            </a:r>
          </a:p>
        </p:txBody>
      </p:sp>
      <p:pic>
        <p:nvPicPr>
          <p:cNvPr id="4" name="Picture 3" descr="equalHousHandiComb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4486421"/>
            <a:ext cx="2133600" cy="130477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Water &amp; Sewer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50" y="1930822"/>
            <a:ext cx="7606700" cy="4278768"/>
          </a:xfrm>
        </p:spPr>
      </p:pic>
    </p:spTree>
    <p:extLst>
      <p:ext uri="{BB962C8B-B14F-4D97-AF65-F5344CB8AC3E}">
        <p14:creationId xmlns:p14="http://schemas.microsoft.com/office/powerpoint/2010/main" val="23822159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Water &amp; Sewer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609" y="1832712"/>
            <a:ext cx="2517181" cy="4474989"/>
          </a:xfrm>
        </p:spPr>
      </p:pic>
    </p:spTree>
    <p:extLst>
      <p:ext uri="{BB962C8B-B14F-4D97-AF65-F5344CB8AC3E}">
        <p14:creationId xmlns:p14="http://schemas.microsoft.com/office/powerpoint/2010/main" val="1960816645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Water &amp; Sewer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523" y="1832712"/>
            <a:ext cx="6109354" cy="4474989"/>
          </a:xfrm>
        </p:spPr>
      </p:pic>
    </p:spTree>
    <p:extLst>
      <p:ext uri="{BB962C8B-B14F-4D97-AF65-F5344CB8AC3E}">
        <p14:creationId xmlns:p14="http://schemas.microsoft.com/office/powerpoint/2010/main" val="119281871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Water &amp; Sewer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523" y="2299134"/>
            <a:ext cx="6109354" cy="3542145"/>
          </a:xfrm>
        </p:spPr>
      </p:pic>
    </p:spTree>
    <p:extLst>
      <p:ext uri="{BB962C8B-B14F-4D97-AF65-F5344CB8AC3E}">
        <p14:creationId xmlns:p14="http://schemas.microsoft.com/office/powerpoint/2010/main" val="951978653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Water &amp; Sewer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09800" y="2819401"/>
            <a:ext cx="4876801" cy="2743200"/>
          </a:xfrm>
        </p:spPr>
      </p:pic>
    </p:spTree>
    <p:extLst>
      <p:ext uri="{BB962C8B-B14F-4D97-AF65-F5344CB8AC3E}">
        <p14:creationId xmlns:p14="http://schemas.microsoft.com/office/powerpoint/2010/main" val="2138926155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C5A2B-8C0E-4F4C-8517-F0A9CAC4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Street &amp; Drainage Applications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659678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Street &amp; Drainage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736" y="1752600"/>
            <a:ext cx="5895728" cy="4419600"/>
          </a:xfrm>
        </p:spPr>
      </p:pic>
    </p:spTree>
    <p:extLst>
      <p:ext uri="{BB962C8B-B14F-4D97-AF65-F5344CB8AC3E}">
        <p14:creationId xmlns:p14="http://schemas.microsoft.com/office/powerpoint/2010/main" val="1415619721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Street &amp; Drainage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736" y="1752600"/>
            <a:ext cx="5895728" cy="4419600"/>
          </a:xfrm>
        </p:spPr>
      </p:pic>
    </p:spTree>
    <p:extLst>
      <p:ext uri="{BB962C8B-B14F-4D97-AF65-F5344CB8AC3E}">
        <p14:creationId xmlns:p14="http://schemas.microsoft.com/office/powerpoint/2010/main" val="2966963637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8A7967"/>
                </a:solidFill>
              </a:rPr>
              <a:t>Street &amp; Drainage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275" y="1600200"/>
            <a:ext cx="5994400" cy="4495800"/>
          </a:xfrm>
        </p:spPr>
      </p:pic>
    </p:spTree>
    <p:extLst>
      <p:ext uri="{BB962C8B-B14F-4D97-AF65-F5344CB8AC3E}">
        <p14:creationId xmlns:p14="http://schemas.microsoft.com/office/powerpoint/2010/main" val="2628228614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275" y="1600200"/>
            <a:ext cx="5994400" cy="4495800"/>
          </a:xfrm>
        </p:spPr>
      </p:pic>
    </p:spTree>
    <p:extLst>
      <p:ext uri="{BB962C8B-B14F-4D97-AF65-F5344CB8AC3E}">
        <p14:creationId xmlns:p14="http://schemas.microsoft.com/office/powerpoint/2010/main" val="3562036778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C5A2B-8C0E-4F4C-8517-F0A9CAC4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&amp; Sewer Applications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073074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275" y="1600200"/>
            <a:ext cx="5994400" cy="4495800"/>
          </a:xfrm>
        </p:spPr>
      </p:pic>
    </p:spTree>
    <p:extLst>
      <p:ext uri="{BB962C8B-B14F-4D97-AF65-F5344CB8AC3E}">
        <p14:creationId xmlns:p14="http://schemas.microsoft.com/office/powerpoint/2010/main" val="1649464162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Street &amp; Drainage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951482"/>
            <a:ext cx="6400800" cy="4021836"/>
          </a:xfrm>
        </p:spPr>
      </p:pic>
    </p:spTree>
    <p:extLst>
      <p:ext uri="{BB962C8B-B14F-4D97-AF65-F5344CB8AC3E}">
        <p14:creationId xmlns:p14="http://schemas.microsoft.com/office/powerpoint/2010/main" val="2214152470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Street &amp; Drainage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951482"/>
            <a:ext cx="6400800" cy="4021836"/>
          </a:xfrm>
        </p:spPr>
      </p:pic>
    </p:spTree>
    <p:extLst>
      <p:ext uri="{BB962C8B-B14F-4D97-AF65-F5344CB8AC3E}">
        <p14:creationId xmlns:p14="http://schemas.microsoft.com/office/powerpoint/2010/main" val="1633281035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Street &amp; Drainage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930146"/>
            <a:ext cx="6400800" cy="4064508"/>
          </a:xfrm>
        </p:spPr>
      </p:pic>
    </p:spTree>
    <p:extLst>
      <p:ext uri="{BB962C8B-B14F-4D97-AF65-F5344CB8AC3E}">
        <p14:creationId xmlns:p14="http://schemas.microsoft.com/office/powerpoint/2010/main" val="4249081009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Street &amp; Drainage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948" y="1752600"/>
            <a:ext cx="5891304" cy="4419600"/>
          </a:xfrm>
        </p:spPr>
      </p:pic>
    </p:spTree>
    <p:extLst>
      <p:ext uri="{BB962C8B-B14F-4D97-AF65-F5344CB8AC3E}">
        <p14:creationId xmlns:p14="http://schemas.microsoft.com/office/powerpoint/2010/main" val="2131638600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Street &amp; Drainage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935137"/>
            <a:ext cx="6400800" cy="4054526"/>
          </a:xfrm>
        </p:spPr>
      </p:pic>
    </p:spTree>
    <p:extLst>
      <p:ext uri="{BB962C8B-B14F-4D97-AF65-F5344CB8AC3E}">
        <p14:creationId xmlns:p14="http://schemas.microsoft.com/office/powerpoint/2010/main" val="3203628838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Street &amp; Drainage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200" y="1752600"/>
            <a:ext cx="5892800" cy="4419600"/>
          </a:xfrm>
        </p:spPr>
      </p:pic>
    </p:spTree>
    <p:extLst>
      <p:ext uri="{BB962C8B-B14F-4D97-AF65-F5344CB8AC3E}">
        <p14:creationId xmlns:p14="http://schemas.microsoft.com/office/powerpoint/2010/main" val="3626183627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C5A2B-8C0E-4F4C-8517-F0A9CAC4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Building Applications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901829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Buildings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162175"/>
            <a:ext cx="6400800" cy="3600450"/>
          </a:xfrm>
        </p:spPr>
      </p:pic>
    </p:spTree>
    <p:extLst>
      <p:ext uri="{BB962C8B-B14F-4D97-AF65-F5344CB8AC3E}">
        <p14:creationId xmlns:p14="http://schemas.microsoft.com/office/powerpoint/2010/main" val="1819041231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Buildings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927479"/>
            <a:ext cx="6400800" cy="4069842"/>
          </a:xfrm>
        </p:spPr>
      </p:pic>
    </p:spTree>
    <p:extLst>
      <p:ext uri="{BB962C8B-B14F-4D97-AF65-F5344CB8AC3E}">
        <p14:creationId xmlns:p14="http://schemas.microsoft.com/office/powerpoint/2010/main" val="274528375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Water &amp; Sewer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1828800"/>
            <a:ext cx="7619999" cy="4482813"/>
          </a:xfrm>
        </p:spPr>
      </p:pic>
    </p:spTree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Buildings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0" y="1752600"/>
            <a:ext cx="3314700" cy="4419600"/>
          </a:xfrm>
        </p:spPr>
      </p:pic>
    </p:spTree>
    <p:extLst>
      <p:ext uri="{BB962C8B-B14F-4D97-AF65-F5344CB8AC3E}">
        <p14:creationId xmlns:p14="http://schemas.microsoft.com/office/powerpoint/2010/main" val="2920896819"/>
      </p:ext>
    </p:extLst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C5A2B-8C0E-4F4C-8517-F0A9CAC4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Neighborhood Revitalization &amp; Multi-Activity Applications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560709"/>
      </p:ext>
    </p:extLst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Neighborhood Revitalization &amp; Multi-Activity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1" y="1828800"/>
            <a:ext cx="6096000" cy="4572000"/>
          </a:xfrm>
        </p:spPr>
      </p:pic>
    </p:spTree>
    <p:extLst>
      <p:ext uri="{BB962C8B-B14F-4D97-AF65-F5344CB8AC3E}">
        <p14:creationId xmlns:p14="http://schemas.microsoft.com/office/powerpoint/2010/main" val="4277619678"/>
      </p:ext>
    </p:extLst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Neighborhood Revitalization &amp; Multi-Activity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1" y="1828800"/>
            <a:ext cx="6096000" cy="4572000"/>
          </a:xfrm>
        </p:spPr>
      </p:pic>
    </p:spTree>
    <p:extLst>
      <p:ext uri="{BB962C8B-B14F-4D97-AF65-F5344CB8AC3E}">
        <p14:creationId xmlns:p14="http://schemas.microsoft.com/office/powerpoint/2010/main" val="608054301"/>
      </p:ext>
    </p:extLst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Neighborhood Revitalization &amp; Multi-Activity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1" y="1828800"/>
            <a:ext cx="6096000" cy="4572000"/>
          </a:xfrm>
        </p:spPr>
      </p:pic>
    </p:spTree>
    <p:extLst>
      <p:ext uri="{BB962C8B-B14F-4D97-AF65-F5344CB8AC3E}">
        <p14:creationId xmlns:p14="http://schemas.microsoft.com/office/powerpoint/2010/main" val="1221347888"/>
      </p:ext>
    </p:extLst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Neighborhood Revitalization &amp; Multi-Activity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1" y="1828800"/>
            <a:ext cx="6096000" cy="4572000"/>
          </a:xfrm>
        </p:spPr>
      </p:pic>
    </p:spTree>
    <p:extLst>
      <p:ext uri="{BB962C8B-B14F-4D97-AF65-F5344CB8AC3E}">
        <p14:creationId xmlns:p14="http://schemas.microsoft.com/office/powerpoint/2010/main" val="1025783695"/>
      </p:ext>
    </p:extLst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Neighborhood Revitalization &amp; Multi-Activity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1" y="1828800"/>
            <a:ext cx="6096000" cy="4572000"/>
          </a:xfrm>
        </p:spPr>
      </p:pic>
    </p:spTree>
    <p:extLst>
      <p:ext uri="{BB962C8B-B14F-4D97-AF65-F5344CB8AC3E}">
        <p14:creationId xmlns:p14="http://schemas.microsoft.com/office/powerpoint/2010/main" val="2759145564"/>
      </p:ext>
    </p:extLst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Neighborhood Revitalization &amp; Multi-Activity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0176" t="18889" r="44573" b="18889"/>
          <a:stretch/>
        </p:blipFill>
        <p:spPr>
          <a:xfrm rot="16200000">
            <a:off x="2381844" y="1085256"/>
            <a:ext cx="4532714" cy="617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914438"/>
      </p:ext>
    </p:extLst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Neighborhood Revitalization &amp; Multi-Activity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6000" t="18889" r="7999" b="18889"/>
          <a:stretch/>
        </p:blipFill>
        <p:spPr>
          <a:xfrm rot="16200000">
            <a:off x="2305051" y="971550"/>
            <a:ext cx="46863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271946"/>
      </p:ext>
    </p:extLst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Neighborhood Revitalization &amp; Multi-Activity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9142" t="20000" r="44857" b="18889"/>
          <a:stretch/>
        </p:blipFill>
        <p:spPr>
          <a:xfrm rot="16200000">
            <a:off x="2233353" y="1005148"/>
            <a:ext cx="4829695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57667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Water &amp; Sewer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1828800"/>
            <a:ext cx="7619999" cy="4482812"/>
          </a:xfrm>
        </p:spPr>
      </p:pic>
    </p:spTree>
    <p:extLst>
      <p:ext uri="{BB962C8B-B14F-4D97-AF65-F5344CB8AC3E}">
        <p14:creationId xmlns:p14="http://schemas.microsoft.com/office/powerpoint/2010/main" val="183356757"/>
      </p:ext>
    </p:extLst>
  </p:cSld>
  <p:clrMapOvr>
    <a:masterClrMapping/>
  </p:clrMapOvr>
  <p:transition spd="med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Neighborhood Revitalization &amp; Multi-Activity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9142" t="18889" r="44857" b="18889"/>
          <a:stretch/>
        </p:blipFill>
        <p:spPr>
          <a:xfrm rot="16200000">
            <a:off x="2276476" y="885825"/>
            <a:ext cx="474345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673833"/>
      </p:ext>
    </p:extLst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Neighborhood Revitalization &amp; Multi-Activity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600200"/>
            <a:ext cx="5715000" cy="5027012"/>
          </a:xfrm>
        </p:spPr>
      </p:pic>
    </p:spTree>
    <p:extLst>
      <p:ext uri="{BB962C8B-B14F-4D97-AF65-F5344CB8AC3E}">
        <p14:creationId xmlns:p14="http://schemas.microsoft.com/office/powerpoint/2010/main" val="4051599954"/>
      </p:ext>
    </p:extLst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Neighborhood Revitalization &amp; Multi-Activity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1" y="2199640"/>
            <a:ext cx="6096000" cy="3830320"/>
          </a:xfrm>
        </p:spPr>
      </p:pic>
    </p:spTree>
    <p:extLst>
      <p:ext uri="{BB962C8B-B14F-4D97-AF65-F5344CB8AC3E}">
        <p14:creationId xmlns:p14="http://schemas.microsoft.com/office/powerpoint/2010/main" val="927550086"/>
      </p:ext>
    </p:extLst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Neighborhood Revitalization &amp; Multi-Activity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573" y="1828800"/>
            <a:ext cx="3479255" cy="4572000"/>
          </a:xfrm>
        </p:spPr>
      </p:pic>
    </p:spTree>
    <p:extLst>
      <p:ext uri="{BB962C8B-B14F-4D97-AF65-F5344CB8AC3E}">
        <p14:creationId xmlns:p14="http://schemas.microsoft.com/office/powerpoint/2010/main" val="2816345711"/>
      </p:ext>
    </p:extLst>
  </p:cSld>
  <p:clrMapOvr>
    <a:masterClrMapping/>
  </p:clrMapOvr>
  <p:transition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Neighborhood Revitalization &amp; Multi-Activity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1" y="2209800"/>
            <a:ext cx="6096000" cy="3810000"/>
          </a:xfrm>
        </p:spPr>
      </p:pic>
    </p:spTree>
    <p:extLst>
      <p:ext uri="{BB962C8B-B14F-4D97-AF65-F5344CB8AC3E}">
        <p14:creationId xmlns:p14="http://schemas.microsoft.com/office/powerpoint/2010/main" val="662280477"/>
      </p:ext>
    </p:extLst>
  </p:cSld>
  <p:clrMapOvr>
    <a:masterClrMapping/>
  </p:clrMapOvr>
  <p:transition spd="med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Neighborhood Revitalization &amp; Multi-Activity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1714" t="14445" r="24285" b="15555"/>
          <a:stretch/>
        </p:blipFill>
        <p:spPr>
          <a:xfrm>
            <a:off x="2247901" y="1752600"/>
            <a:ext cx="48006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655916"/>
      </p:ext>
    </p:extLst>
  </p:cSld>
  <p:clrMapOvr>
    <a:masterClrMapping/>
  </p:clrMapOvr>
  <p:transition spd="med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Neighborhood Revitalization &amp; Multi-Activity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1714" t="14445" r="24285" b="15555"/>
          <a:stretch/>
        </p:blipFill>
        <p:spPr>
          <a:xfrm>
            <a:off x="2247901" y="1752600"/>
            <a:ext cx="48006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762157"/>
      </p:ext>
    </p:extLst>
  </p:cSld>
  <p:clrMapOvr>
    <a:masterClrMapping/>
  </p:clrMapOvr>
  <p:transition spd="med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4"/>
          <p:cNvSpPr>
            <a:spLocks noGrp="1"/>
          </p:cNvSpPr>
          <p:nvPr>
            <p:ph type="title"/>
          </p:nvPr>
        </p:nvSpPr>
        <p:spPr>
          <a:xfrm>
            <a:off x="612648" y="381000"/>
            <a:ext cx="8153400" cy="6858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Questions?</a:t>
            </a:r>
            <a:endParaRPr lang="en-US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533400" y="1600200"/>
            <a:ext cx="8232648" cy="4800600"/>
          </a:xfrm>
        </p:spPr>
        <p:txBody>
          <a:bodyPr>
            <a:normAutofit fontScale="70000" lnSpcReduction="20000"/>
          </a:bodyPr>
          <a:lstStyle/>
          <a:p>
            <a:pPr eaLnBrk="1" hangingPunct="1"/>
            <a:r>
              <a:rPr lang="en-US" sz="4400" dirty="0" smtClean="0"/>
              <a:t>Cindy Alligood</a:t>
            </a:r>
          </a:p>
          <a:p>
            <a:pPr marL="274393" lvl="1" indent="0">
              <a:buNone/>
            </a:pPr>
            <a:r>
              <a:rPr lang="en-US" sz="4175" dirty="0" smtClean="0">
                <a:hlinkClick r:id="rId2"/>
              </a:rPr>
              <a:t>cindy.Alligood@dca.ga.gov</a:t>
            </a:r>
            <a:endParaRPr lang="en-US" sz="4175" dirty="0" smtClean="0"/>
          </a:p>
          <a:p>
            <a:pPr marL="274393" lvl="1" indent="0">
              <a:buNone/>
            </a:pPr>
            <a:r>
              <a:rPr lang="en-US" sz="4175" dirty="0" smtClean="0"/>
              <a:t>478-290-1074</a:t>
            </a:r>
          </a:p>
          <a:p>
            <a:pPr marL="274393" lvl="1" indent="0">
              <a:buNone/>
            </a:pPr>
            <a:endParaRPr lang="en-US" sz="4175" dirty="0" smtClean="0"/>
          </a:p>
          <a:p>
            <a:pPr eaLnBrk="1" hangingPunct="1"/>
            <a:r>
              <a:rPr lang="en-US" sz="4400" dirty="0" smtClean="0"/>
              <a:t>Gabriel Morris</a:t>
            </a:r>
          </a:p>
          <a:p>
            <a:pPr marL="274393" lvl="1" indent="0">
              <a:buNone/>
            </a:pPr>
            <a:r>
              <a:rPr lang="en-US" sz="4175" dirty="0" smtClean="0">
                <a:hlinkClick r:id="rId3"/>
              </a:rPr>
              <a:t>gabriel.morris@dca.ga.gov</a:t>
            </a:r>
            <a:endParaRPr lang="en-US" sz="4175" dirty="0" smtClean="0"/>
          </a:p>
          <a:p>
            <a:pPr marL="274393" lvl="1" indent="0">
              <a:buNone/>
            </a:pPr>
            <a:r>
              <a:rPr lang="en-US" sz="4175" dirty="0" smtClean="0"/>
              <a:t>404-679-3174</a:t>
            </a:r>
          </a:p>
          <a:p>
            <a:pPr marL="274393" lvl="1" indent="0">
              <a:buNone/>
            </a:pPr>
            <a:endParaRPr lang="en-US" sz="4175" dirty="0" smtClean="0"/>
          </a:p>
          <a:p>
            <a:pPr eaLnBrk="1" hangingPunct="1"/>
            <a:r>
              <a:rPr lang="en-US" sz="4400" dirty="0" smtClean="0"/>
              <a:t>Dana Mykytyn</a:t>
            </a:r>
          </a:p>
          <a:p>
            <a:pPr marL="274393" lvl="1" indent="0">
              <a:buNone/>
            </a:pPr>
            <a:r>
              <a:rPr lang="en-US" sz="3775" dirty="0" smtClean="0">
                <a:hlinkClick r:id="rId4"/>
              </a:rPr>
              <a:t>dana.Mykytyn@dca.ga.gov</a:t>
            </a:r>
            <a:endParaRPr lang="en-US" sz="3775" dirty="0" smtClean="0"/>
          </a:p>
          <a:p>
            <a:pPr marL="274393" lvl="1" indent="0">
              <a:buNone/>
            </a:pPr>
            <a:r>
              <a:rPr lang="en-US" sz="3775" dirty="0" smtClean="0"/>
              <a:t>404-679-0629</a:t>
            </a:r>
            <a:endParaRPr lang="en-US" sz="3775" dirty="0"/>
          </a:p>
          <a:p>
            <a:pPr marL="274393" lvl="1" indent="0" eaLnBrk="1" hangingPunct="1">
              <a:buNone/>
            </a:pPr>
            <a:endParaRPr lang="en-US" sz="2800" dirty="0"/>
          </a:p>
        </p:txBody>
      </p:sp>
    </p:spTree>
  </p:cSld>
  <p:clrMapOvr>
    <a:masterClrMapping/>
  </p:clrMapOvr>
  <p:transition spd="med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2606076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Water &amp; Sewer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1832712"/>
            <a:ext cx="7619999" cy="4474989"/>
          </a:xfrm>
        </p:spPr>
      </p:pic>
    </p:spTree>
    <p:extLst>
      <p:ext uri="{BB962C8B-B14F-4D97-AF65-F5344CB8AC3E}">
        <p14:creationId xmlns:p14="http://schemas.microsoft.com/office/powerpoint/2010/main" val="2499360331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Water &amp; Sewer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1832712"/>
            <a:ext cx="7619999" cy="4474989"/>
          </a:xfrm>
        </p:spPr>
      </p:pic>
    </p:spTree>
    <p:extLst>
      <p:ext uri="{BB962C8B-B14F-4D97-AF65-F5344CB8AC3E}">
        <p14:creationId xmlns:p14="http://schemas.microsoft.com/office/powerpoint/2010/main" val="75041916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Water &amp; Sewer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50" y="1832712"/>
            <a:ext cx="7606700" cy="4474989"/>
          </a:xfrm>
        </p:spPr>
      </p:pic>
    </p:spTree>
    <p:extLst>
      <p:ext uri="{BB962C8B-B14F-4D97-AF65-F5344CB8AC3E}">
        <p14:creationId xmlns:p14="http://schemas.microsoft.com/office/powerpoint/2010/main" val="3740177608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Water &amp; Sewer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822580"/>
            <a:ext cx="2517181" cy="4474989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822580"/>
            <a:ext cx="2682077" cy="448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02099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Water &amp; Sewer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875" y="1828800"/>
            <a:ext cx="5966652" cy="4474989"/>
          </a:xfrm>
        </p:spPr>
      </p:pic>
    </p:spTree>
    <p:extLst>
      <p:ext uri="{BB962C8B-B14F-4D97-AF65-F5344CB8AC3E}">
        <p14:creationId xmlns:p14="http://schemas.microsoft.com/office/powerpoint/2010/main" val="38297338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2_CDFD Recipients Template">
  <a:themeElements>
    <a:clrScheme name="CDFD Recipients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DFD Recipients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DFD Recipients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FD Recipients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FD Recipients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FD Recipients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FD Recipients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FD Recipients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FD Recipients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FD Recipients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FD Recipients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FD Recipients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FD Recipients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FD Recipients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DFD Recipients Template">
  <a:themeElements>
    <a:clrScheme name="CDFD Recipients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DFD Recipients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DFD Recipients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FD Recipients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FD Recipients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FD Recipients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FD Recipients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FD Recipients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FD Recipients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FD Recipients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FD Recipients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FD Recipients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FD Recipients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FD Recipients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DFD Recipients Template">
  <a:themeElements>
    <a:clrScheme name="CDFD Recipients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DFD Recipients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DFD Recipients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FD Recipients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FD Recipients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FD Recipients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FD Recipients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FD Recipients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FD Recipients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FD Recipients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FD Recipients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FD Recipients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FD Recipients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FD Recipients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CA powerpoint master.rev.8-14">
  <a:themeElements>
    <a:clrScheme name="Custom 1">
      <a:dk1>
        <a:sysClr val="windowText" lastClr="000000"/>
      </a:dk1>
      <a:lt1>
        <a:sysClr val="window" lastClr="FFFFFF"/>
      </a:lt1>
      <a:dk2>
        <a:srgbClr val="8A7967"/>
      </a:dk2>
      <a:lt2>
        <a:srgbClr val="EBDDC3"/>
      </a:lt2>
      <a:accent1>
        <a:srgbClr val="92D050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49711E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CA revised ppt template.FINAL" id="{2CD771F8-A4A2-4818-B258-B423D937E14F}" vid="{3D13047E-3E34-4756-8E86-4D85F5510572}"/>
    </a:ext>
  </a:extLst>
</a:theme>
</file>

<file path=ppt/theme/theme5.xml><?xml version="1.0" encoding="utf-8"?>
<a:theme xmlns:a="http://schemas.openxmlformats.org/drawingml/2006/main" name="1_DCA powerpoint master.rev.8-14">
  <a:themeElements>
    <a:clrScheme name="Custom 1">
      <a:dk1>
        <a:sysClr val="windowText" lastClr="000000"/>
      </a:dk1>
      <a:lt1>
        <a:sysClr val="window" lastClr="FFFFFF"/>
      </a:lt1>
      <a:dk2>
        <a:srgbClr val="8A7967"/>
      </a:dk2>
      <a:lt2>
        <a:srgbClr val="EBDDC3"/>
      </a:lt2>
      <a:accent1>
        <a:srgbClr val="92D050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49711E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CA PowerPoint template print (standard)" id="{3B1E271C-8D84-4366-968F-9B9ED5D0BBA4}" vid="{AE863983-AAD4-4E9A-A7F0-A70A03CD8882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LongProperties xmlns="http://schemas.microsoft.com/office/2006/metadata/longProperties"/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43093B2C3A844DB619A17F83DED762" ma:contentTypeVersion="2" ma:contentTypeDescription="Create a new document." ma:contentTypeScope="" ma:versionID="2e22b14f98bb8940dd6b7532e8de59f7">
  <xsd:schema xmlns:xsd="http://www.w3.org/2001/XMLSchema" xmlns:xs="http://www.w3.org/2001/XMLSchema" xmlns:p="http://schemas.microsoft.com/office/2006/metadata/properties" xmlns:ns2="2f7efe9a-5f39-4440-908e-a0e074ed76da" targetNamespace="http://schemas.microsoft.com/office/2006/metadata/properties" ma:root="true" ma:fieldsID="f728a83c837cd9a41596d80aebc2912a" ns2:_="">
    <xsd:import namespace="2f7efe9a-5f39-4440-908e-a0e074ed76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7efe9a-5f39-4440-908e-a0e074ed76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8921FA11-CC97-4F4D-BD5C-6133233A40F5}">
  <ds:schemaRefs>
    <ds:schemaRef ds:uri="http://schemas.microsoft.com/office/2006/metadata/longProperties"/>
  </ds:schemaRefs>
</ds:datastoreItem>
</file>

<file path=customXml/itemProps2.xml><?xml version="1.0" encoding="utf-8"?>
<ds:datastoreItem xmlns:ds="http://schemas.openxmlformats.org/officeDocument/2006/customXml" ds:itemID="{E971C2FC-B003-432E-8CC8-1DD2E1B860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181DB95-5DAF-4370-BEC8-0FD35E0989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f7efe9a-5f39-4440-908e-a0e074ed76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D8D70CAA-9729-4BBF-B72D-27FDE8136FE4}">
  <ds:schemaRefs>
    <ds:schemaRef ds:uri="http://purl.org/dc/elements/1.1/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2f7efe9a-5f39-4440-908e-a0e074ed76d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CDFD Recipients Template</Template>
  <TotalTime>2417</TotalTime>
  <Words>167</Words>
  <Application>Microsoft Office PowerPoint</Application>
  <PresentationFormat>On-screen Show (4:3)</PresentationFormat>
  <Paragraphs>58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48</vt:i4>
      </vt:variant>
    </vt:vector>
  </HeadingPairs>
  <TitlesOfParts>
    <vt:vector size="59" baseType="lpstr">
      <vt:lpstr>Arial</vt:lpstr>
      <vt:lpstr>Calibri</vt:lpstr>
      <vt:lpstr>Myriad Roman</vt:lpstr>
      <vt:lpstr>Tw Cen MT</vt:lpstr>
      <vt:lpstr>Wingdings</vt:lpstr>
      <vt:lpstr>Wingdings 2</vt:lpstr>
      <vt:lpstr>2_CDFD Recipients Template</vt:lpstr>
      <vt:lpstr>1_CDFD Recipients Template</vt:lpstr>
      <vt:lpstr>CDFD Recipients Template</vt:lpstr>
      <vt:lpstr>DCA powerpoint master.rev.8-14</vt:lpstr>
      <vt:lpstr>1_DCA powerpoint master.rev.8-14</vt:lpstr>
      <vt:lpstr>Review Process Discussion</vt:lpstr>
      <vt:lpstr>Water &amp; Sewer Applications</vt:lpstr>
      <vt:lpstr>Water &amp; Sewer</vt:lpstr>
      <vt:lpstr>Water &amp; Sewer</vt:lpstr>
      <vt:lpstr>Water &amp; Sewer</vt:lpstr>
      <vt:lpstr>Water &amp; Sewer</vt:lpstr>
      <vt:lpstr>Water &amp; Sewer</vt:lpstr>
      <vt:lpstr>Water &amp; Sewer</vt:lpstr>
      <vt:lpstr>Water &amp; Sewer</vt:lpstr>
      <vt:lpstr>Water &amp; Sewer</vt:lpstr>
      <vt:lpstr>Water &amp; Sewer</vt:lpstr>
      <vt:lpstr>Water &amp; Sewer</vt:lpstr>
      <vt:lpstr>Water &amp; Sewer</vt:lpstr>
      <vt:lpstr>Water &amp; Sewer</vt:lpstr>
      <vt:lpstr>Street &amp; Drainage Applications</vt:lpstr>
      <vt:lpstr>Street &amp; Drainage</vt:lpstr>
      <vt:lpstr>Street &amp; Drainage</vt:lpstr>
      <vt:lpstr>Street &amp; Drainage</vt:lpstr>
      <vt:lpstr>PowerPoint Presentation</vt:lpstr>
      <vt:lpstr>PowerPoint Presentation</vt:lpstr>
      <vt:lpstr>Street &amp; Drainage</vt:lpstr>
      <vt:lpstr>Street &amp; Drainage</vt:lpstr>
      <vt:lpstr>Street &amp; Drainage</vt:lpstr>
      <vt:lpstr>Street &amp; Drainage</vt:lpstr>
      <vt:lpstr>Street &amp; Drainage</vt:lpstr>
      <vt:lpstr>Street &amp; Drainage</vt:lpstr>
      <vt:lpstr>Building Applications</vt:lpstr>
      <vt:lpstr>Buildings</vt:lpstr>
      <vt:lpstr>Buildings</vt:lpstr>
      <vt:lpstr>Buildings</vt:lpstr>
      <vt:lpstr>Neighborhood Revitalization &amp; Multi-Activity Applications</vt:lpstr>
      <vt:lpstr>Neighborhood Revitalization &amp; Multi-Activity</vt:lpstr>
      <vt:lpstr>Neighborhood Revitalization &amp; Multi-Activity</vt:lpstr>
      <vt:lpstr>Neighborhood Revitalization &amp; Multi-Activity</vt:lpstr>
      <vt:lpstr>Neighborhood Revitalization &amp; Multi-Activity</vt:lpstr>
      <vt:lpstr>Neighborhood Revitalization &amp; Multi-Activity</vt:lpstr>
      <vt:lpstr>Neighborhood Revitalization &amp; Multi-Activity</vt:lpstr>
      <vt:lpstr>Neighborhood Revitalization &amp; Multi-Activity</vt:lpstr>
      <vt:lpstr>Neighborhood Revitalization &amp; Multi-Activity</vt:lpstr>
      <vt:lpstr>Neighborhood Revitalization &amp; Multi-Activity</vt:lpstr>
      <vt:lpstr>Neighborhood Revitalization &amp; Multi-Activity</vt:lpstr>
      <vt:lpstr>Neighborhood Revitalization &amp; Multi-Activity</vt:lpstr>
      <vt:lpstr>Neighborhood Revitalization &amp; Multi-Activity</vt:lpstr>
      <vt:lpstr>Neighborhood Revitalization &amp; Multi-Activity</vt:lpstr>
      <vt:lpstr>Neighborhood Revitalization &amp; Multi-Activity</vt:lpstr>
      <vt:lpstr>Neighborhood Revitalization &amp; Multi-Activity</vt:lpstr>
      <vt:lpstr>Questions?</vt:lpstr>
      <vt:lpstr>PowerPoint Presentation</vt:lpstr>
    </vt:vector>
  </TitlesOfParts>
  <Company>DCA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Steed Robinson</dc:creator>
  <cp:lastModifiedBy>Gabriel Morris</cp:lastModifiedBy>
  <cp:revision>215</cp:revision>
  <cp:lastPrinted>2016-12-06T14:50:23Z</cp:lastPrinted>
  <dcterms:created xsi:type="dcterms:W3CDTF">2010-09-14T21:36:07Z</dcterms:created>
  <dcterms:modified xsi:type="dcterms:W3CDTF">2017-12-01T20:11:11Z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Document</vt:lpwstr>
  </property>
  <property fmtid="{D5CDD505-2E9C-101B-9397-08002B2CF9AE}" pid="3" name="ContentTypeId">
    <vt:lpwstr>0x010100FD43093B2C3A844DB619A17F83DED762</vt:lpwstr>
  </property>
</Properties>
</file>