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67" r:id="rId5"/>
    <p:sldMasterId id="2147483680" r:id="rId6"/>
    <p:sldMasterId id="2147483692" r:id="rId7"/>
    <p:sldMasterId id="2147483723" r:id="rId8"/>
  </p:sldMasterIdLst>
  <p:notesMasterIdLst>
    <p:notesMasterId r:id="rId88"/>
  </p:notesMasterIdLst>
  <p:handoutMasterIdLst>
    <p:handoutMasterId r:id="rId89"/>
  </p:handoutMasterIdLst>
  <p:sldIdLst>
    <p:sldId id="257" r:id="rId9"/>
    <p:sldId id="327" r:id="rId10"/>
    <p:sldId id="258" r:id="rId11"/>
    <p:sldId id="340" r:id="rId12"/>
    <p:sldId id="341" r:id="rId13"/>
    <p:sldId id="342" r:id="rId14"/>
    <p:sldId id="343" r:id="rId15"/>
    <p:sldId id="304" r:id="rId16"/>
    <p:sldId id="259" r:id="rId17"/>
    <p:sldId id="260" r:id="rId18"/>
    <p:sldId id="305" r:id="rId19"/>
    <p:sldId id="288" r:id="rId20"/>
    <p:sldId id="290" r:id="rId21"/>
    <p:sldId id="291" r:id="rId22"/>
    <p:sldId id="292" r:id="rId23"/>
    <p:sldId id="289" r:id="rId24"/>
    <p:sldId id="307" r:id="rId25"/>
    <p:sldId id="306" r:id="rId26"/>
    <p:sldId id="308" r:id="rId27"/>
    <p:sldId id="314" r:id="rId28"/>
    <p:sldId id="313" r:id="rId29"/>
    <p:sldId id="309" r:id="rId30"/>
    <p:sldId id="310" r:id="rId31"/>
    <p:sldId id="311" r:id="rId32"/>
    <p:sldId id="315" r:id="rId33"/>
    <p:sldId id="312" r:id="rId34"/>
    <p:sldId id="316" r:id="rId35"/>
    <p:sldId id="267" r:id="rId36"/>
    <p:sldId id="261" r:id="rId37"/>
    <p:sldId id="262" r:id="rId38"/>
    <p:sldId id="263" r:id="rId39"/>
    <p:sldId id="264" r:id="rId40"/>
    <p:sldId id="265" r:id="rId41"/>
    <p:sldId id="266" r:id="rId42"/>
    <p:sldId id="268" r:id="rId43"/>
    <p:sldId id="269" r:id="rId44"/>
    <p:sldId id="270" r:id="rId45"/>
    <p:sldId id="317" r:id="rId46"/>
    <p:sldId id="272" r:id="rId47"/>
    <p:sldId id="273" r:id="rId48"/>
    <p:sldId id="351" r:id="rId49"/>
    <p:sldId id="274" r:id="rId50"/>
    <p:sldId id="344" r:id="rId51"/>
    <p:sldId id="345" r:id="rId52"/>
    <p:sldId id="321" r:id="rId53"/>
    <p:sldId id="319" r:id="rId54"/>
    <p:sldId id="293" r:id="rId55"/>
    <p:sldId id="294" r:id="rId56"/>
    <p:sldId id="295" r:id="rId57"/>
    <p:sldId id="346" r:id="rId58"/>
    <p:sldId id="335" r:id="rId59"/>
    <p:sldId id="336" r:id="rId60"/>
    <p:sldId id="348" r:id="rId61"/>
    <p:sldId id="337" r:id="rId62"/>
    <p:sldId id="338" r:id="rId63"/>
    <p:sldId id="339" r:id="rId64"/>
    <p:sldId id="347" r:id="rId65"/>
    <p:sldId id="320" r:id="rId66"/>
    <p:sldId id="329" r:id="rId67"/>
    <p:sldId id="330" r:id="rId68"/>
    <p:sldId id="331" r:id="rId69"/>
    <p:sldId id="332" r:id="rId70"/>
    <p:sldId id="333" r:id="rId71"/>
    <p:sldId id="334" r:id="rId72"/>
    <p:sldId id="281" r:id="rId73"/>
    <p:sldId id="282" r:id="rId74"/>
    <p:sldId id="283" r:id="rId75"/>
    <p:sldId id="284" r:id="rId76"/>
    <p:sldId id="285" r:id="rId77"/>
    <p:sldId id="297" r:id="rId78"/>
    <p:sldId id="328" r:id="rId79"/>
    <p:sldId id="298" r:id="rId80"/>
    <p:sldId id="299" r:id="rId81"/>
    <p:sldId id="300" r:id="rId82"/>
    <p:sldId id="301" r:id="rId83"/>
    <p:sldId id="302" r:id="rId84"/>
    <p:sldId id="349" r:id="rId85"/>
    <p:sldId id="350" r:id="rId86"/>
    <p:sldId id="303" r:id="rId87"/>
  </p:sldIdLst>
  <p:sldSz cx="9144000" cy="6858000" type="screen4x3"/>
  <p:notesSz cx="6997700" cy="9283700"/>
  <p:defaultTextStyle>
    <a:defPPr>
      <a:defRPr lang="en-US"/>
    </a:defPPr>
    <a:lvl1pPr algn="ctr" rtl="0" fontAlgn="base">
      <a:spcBef>
        <a:spcPct val="0"/>
      </a:spcBef>
      <a:spcAft>
        <a:spcPct val="0"/>
      </a:spcAft>
      <a:defRPr i="1" kern="1200">
        <a:solidFill>
          <a:schemeClr val="bg1"/>
        </a:solidFill>
        <a:latin typeface="Arial" charset="0"/>
        <a:ea typeface="+mn-ea"/>
        <a:cs typeface="+mn-cs"/>
      </a:defRPr>
    </a:lvl1pPr>
    <a:lvl2pPr marL="457200" algn="ctr" rtl="0" fontAlgn="base">
      <a:spcBef>
        <a:spcPct val="0"/>
      </a:spcBef>
      <a:spcAft>
        <a:spcPct val="0"/>
      </a:spcAft>
      <a:defRPr i="1" kern="1200">
        <a:solidFill>
          <a:schemeClr val="bg1"/>
        </a:solidFill>
        <a:latin typeface="Arial" charset="0"/>
        <a:ea typeface="+mn-ea"/>
        <a:cs typeface="+mn-cs"/>
      </a:defRPr>
    </a:lvl2pPr>
    <a:lvl3pPr marL="914400" algn="ctr" rtl="0" fontAlgn="base">
      <a:spcBef>
        <a:spcPct val="0"/>
      </a:spcBef>
      <a:spcAft>
        <a:spcPct val="0"/>
      </a:spcAft>
      <a:defRPr i="1" kern="1200">
        <a:solidFill>
          <a:schemeClr val="bg1"/>
        </a:solidFill>
        <a:latin typeface="Arial" charset="0"/>
        <a:ea typeface="+mn-ea"/>
        <a:cs typeface="+mn-cs"/>
      </a:defRPr>
    </a:lvl3pPr>
    <a:lvl4pPr marL="1371600" algn="ctr" rtl="0" fontAlgn="base">
      <a:spcBef>
        <a:spcPct val="0"/>
      </a:spcBef>
      <a:spcAft>
        <a:spcPct val="0"/>
      </a:spcAft>
      <a:defRPr i="1" kern="1200">
        <a:solidFill>
          <a:schemeClr val="bg1"/>
        </a:solidFill>
        <a:latin typeface="Arial" charset="0"/>
        <a:ea typeface="+mn-ea"/>
        <a:cs typeface="+mn-cs"/>
      </a:defRPr>
    </a:lvl4pPr>
    <a:lvl5pPr marL="1828800" algn="ctr" rtl="0" fontAlgn="base">
      <a:spcBef>
        <a:spcPct val="0"/>
      </a:spcBef>
      <a:spcAft>
        <a:spcPct val="0"/>
      </a:spcAft>
      <a:defRPr i="1" kern="1200">
        <a:solidFill>
          <a:schemeClr val="bg1"/>
        </a:solidFill>
        <a:latin typeface="Arial" charset="0"/>
        <a:ea typeface="+mn-ea"/>
        <a:cs typeface="+mn-cs"/>
      </a:defRPr>
    </a:lvl5pPr>
    <a:lvl6pPr marL="2286000" algn="l" defTabSz="914400" rtl="0" eaLnBrk="1" latinLnBrk="0" hangingPunct="1">
      <a:defRPr i="1" kern="1200">
        <a:solidFill>
          <a:schemeClr val="bg1"/>
        </a:solidFill>
        <a:latin typeface="Arial" charset="0"/>
        <a:ea typeface="+mn-ea"/>
        <a:cs typeface="+mn-cs"/>
      </a:defRPr>
    </a:lvl6pPr>
    <a:lvl7pPr marL="2743200" algn="l" defTabSz="914400" rtl="0" eaLnBrk="1" latinLnBrk="0" hangingPunct="1">
      <a:defRPr i="1" kern="1200">
        <a:solidFill>
          <a:schemeClr val="bg1"/>
        </a:solidFill>
        <a:latin typeface="Arial" charset="0"/>
        <a:ea typeface="+mn-ea"/>
        <a:cs typeface="+mn-cs"/>
      </a:defRPr>
    </a:lvl7pPr>
    <a:lvl8pPr marL="3200400" algn="l" defTabSz="914400" rtl="0" eaLnBrk="1" latinLnBrk="0" hangingPunct="1">
      <a:defRPr i="1" kern="1200">
        <a:solidFill>
          <a:schemeClr val="bg1"/>
        </a:solidFill>
        <a:latin typeface="Arial" charset="0"/>
        <a:ea typeface="+mn-ea"/>
        <a:cs typeface="+mn-cs"/>
      </a:defRPr>
    </a:lvl8pPr>
    <a:lvl9pPr marL="3657600" algn="l" defTabSz="914400" rtl="0" eaLnBrk="1" latinLnBrk="0" hangingPunct="1">
      <a:defRPr i="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lastIdx="4" clrIdx="0"/>
  <p:cmAuthor id="1" name="Steed Robinson" initials="SR" lastIdx="8" clrIdx="1">
    <p:extLst>
      <p:ext uri="{19B8F6BF-5375-455C-9EA6-DF929625EA0E}">
        <p15:presenceInfo xmlns:p15="http://schemas.microsoft.com/office/powerpoint/2012/main" userId="S-1-5-21-1292428093-1454471165-682003330-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B4C1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4683" autoAdjust="0"/>
  </p:normalViewPr>
  <p:slideViewPr>
    <p:cSldViewPr>
      <p:cViewPr varScale="1">
        <p:scale>
          <a:sx n="105" d="100"/>
          <a:sy n="105" d="100"/>
        </p:scale>
        <p:origin x="8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defRPr sz="1200" i="0">
                <a:solidFill>
                  <a:schemeClr val="tx1"/>
                </a:solidFill>
                <a:latin typeface="Times New Roman" pitchFamily="18" charset="0"/>
              </a:defRPr>
            </a:lvl1pPr>
          </a:lstStyle>
          <a:p>
            <a:endParaRPr lang="en-US"/>
          </a:p>
        </p:txBody>
      </p:sp>
      <p:sp>
        <p:nvSpPr>
          <p:cNvPr id="5632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i="0">
                <a:solidFill>
                  <a:schemeClr val="tx1"/>
                </a:solidFill>
                <a:latin typeface="Times New Roman" pitchFamily="18" charset="0"/>
              </a:defRPr>
            </a:lvl1pPr>
          </a:lstStyle>
          <a:p>
            <a:endParaRPr lang="en-US"/>
          </a:p>
        </p:txBody>
      </p:sp>
      <p:sp>
        <p:nvSpPr>
          <p:cNvPr id="56324"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i="0">
                <a:solidFill>
                  <a:schemeClr val="tx1"/>
                </a:solidFill>
                <a:latin typeface="Times New Roman" pitchFamily="18" charset="0"/>
              </a:defRPr>
            </a:lvl1pPr>
          </a:lstStyle>
          <a:p>
            <a:endParaRPr lang="en-US"/>
          </a:p>
        </p:txBody>
      </p:sp>
      <p:sp>
        <p:nvSpPr>
          <p:cNvPr id="56325"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i="0">
                <a:solidFill>
                  <a:schemeClr val="tx1"/>
                </a:solidFill>
                <a:latin typeface="Times New Roman" pitchFamily="18" charset="0"/>
              </a:defRPr>
            </a:lvl1pPr>
          </a:lstStyle>
          <a:p>
            <a:fld id="{51C6D65D-B3F6-48DE-8BC4-793CEDB02667}" type="slidenum">
              <a:rPr lang="en-US"/>
              <a:pPr/>
              <a:t>‹#›</a:t>
            </a:fld>
            <a:endParaRPr lang="en-US"/>
          </a:p>
        </p:txBody>
      </p:sp>
    </p:spTree>
    <p:extLst>
      <p:ext uri="{BB962C8B-B14F-4D97-AF65-F5344CB8AC3E}">
        <p14:creationId xmlns:p14="http://schemas.microsoft.com/office/powerpoint/2010/main" val="2822648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l" defTabSz="930275">
              <a:defRPr sz="1200" i="0">
                <a:solidFill>
                  <a:schemeClr val="tx1"/>
                </a:solidFill>
                <a:latin typeface="Times New Roman" pitchFamily="18" charset="0"/>
              </a:defRPr>
            </a:lvl1pPr>
          </a:lstStyle>
          <a:p>
            <a:endParaRPr lang="en-US"/>
          </a:p>
        </p:txBody>
      </p:sp>
      <p:sp>
        <p:nvSpPr>
          <p:cNvPr id="6553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i="0">
                <a:solidFill>
                  <a:schemeClr val="tx1"/>
                </a:solidFill>
                <a:latin typeface="Times New Roman" pitchFamily="18" charset="0"/>
              </a:defRPr>
            </a:lvl1pPr>
          </a:lstStyle>
          <a:p>
            <a:endParaRPr lang="en-US"/>
          </a:p>
        </p:txBody>
      </p:sp>
      <p:sp>
        <p:nvSpPr>
          <p:cNvPr id="655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l" defTabSz="930275">
              <a:defRPr sz="1200" i="0">
                <a:solidFill>
                  <a:schemeClr val="tx1"/>
                </a:solidFill>
                <a:latin typeface="Times New Roman" pitchFamily="18" charset="0"/>
              </a:defRPr>
            </a:lvl1pPr>
          </a:lstStyle>
          <a:p>
            <a:endParaRPr lang="en-US"/>
          </a:p>
        </p:txBody>
      </p:sp>
      <p:sp>
        <p:nvSpPr>
          <p:cNvPr id="6554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i="0">
                <a:solidFill>
                  <a:schemeClr val="tx1"/>
                </a:solidFill>
                <a:latin typeface="Times New Roman" pitchFamily="18" charset="0"/>
              </a:defRPr>
            </a:lvl1pPr>
          </a:lstStyle>
          <a:p>
            <a:fld id="{42BD4FF7-1432-421F-8FAB-B6604BD9E528}" type="slidenum">
              <a:rPr lang="en-US"/>
              <a:pPr/>
              <a:t>‹#›</a:t>
            </a:fld>
            <a:endParaRPr lang="en-US"/>
          </a:p>
        </p:txBody>
      </p:sp>
    </p:spTree>
    <p:extLst>
      <p:ext uri="{BB962C8B-B14F-4D97-AF65-F5344CB8AC3E}">
        <p14:creationId xmlns:p14="http://schemas.microsoft.com/office/powerpoint/2010/main" val="8017762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BD4FF7-1432-421F-8FAB-B6604BD9E528}" type="slidenum">
              <a:rPr lang="en-US" smtClean="0"/>
              <a:pPr/>
              <a:t>1</a:t>
            </a:fld>
            <a:endParaRPr lang="en-US"/>
          </a:p>
        </p:txBody>
      </p:sp>
    </p:spTree>
    <p:extLst>
      <p:ext uri="{BB962C8B-B14F-4D97-AF65-F5344CB8AC3E}">
        <p14:creationId xmlns:p14="http://schemas.microsoft.com/office/powerpoint/2010/main" val="27011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AB9B3-0472-4301-AF07-BFE3396628EF}" type="slidenum">
              <a:rPr lang="en-US"/>
              <a:pPr/>
              <a:t>2</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232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7762"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776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11776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Place Your Sub-Title If Needed Here</a:t>
            </a:r>
          </a:p>
        </p:txBody>
      </p:sp>
      <p:sp>
        <p:nvSpPr>
          <p:cNvPr id="11776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pPr>
            <a:endParaRPr lang="en-US" i="0">
              <a:solidFill>
                <a:schemeClr val="tx1"/>
              </a:solidFill>
            </a:endParaRPr>
          </a:p>
        </p:txBody>
      </p:sp>
      <p:pic>
        <p:nvPicPr>
          <p:cNvPr id="11776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p:spPr>
      </p:pic>
      <p:pic>
        <p:nvPicPr>
          <p:cNvPr id="117767" name="Picture 7" descr="OfficeCommunityDev"/>
          <p:cNvPicPr>
            <a:picLocks noChangeAspect="1" noChangeArrowheads="1"/>
          </p:cNvPicPr>
          <p:nvPr/>
        </p:nvPicPr>
        <p:blipFill>
          <a:blip r:embed="rId4" cstate="print"/>
          <a:srcRect/>
          <a:stretch>
            <a:fillRect/>
          </a:stretch>
        </p:blipFill>
        <p:spPr bwMode="auto">
          <a:xfrm>
            <a:off x="312738" y="244475"/>
            <a:ext cx="6867525" cy="400050"/>
          </a:xfrm>
          <a:prstGeom prst="rect">
            <a:avLst/>
          </a:prstGeom>
          <a:noFill/>
        </p:spPr>
      </p:pic>
      <p:sp>
        <p:nvSpPr>
          <p:cNvPr id="117768"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pPr>
            <a:r>
              <a:rPr lang="en-US" i="0" dirty="0"/>
              <a:t>2012 CDBG Applicants' Workshop</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33900" y="1828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33900" y="39624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ClipArt Placeholder 2"/>
          <p:cNvSpPr>
            <a:spLocks noGrp="1"/>
          </p:cNvSpPr>
          <p:nvPr>
            <p:ph type="clipArt" sz="half" idx="1"/>
          </p:nvPr>
        </p:nvSpPr>
        <p:spPr>
          <a:xfrm>
            <a:off x="685800" y="1828800"/>
            <a:ext cx="3695700" cy="4114800"/>
          </a:xfrm>
        </p:spPr>
        <p:txBody>
          <a:bodyPr/>
          <a:lstStyle/>
          <a:p>
            <a:endParaRPr lang="en-US"/>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9624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33900" y="1828800"/>
            <a:ext cx="3695700" cy="4114800"/>
          </a:xfrm>
        </p:spPr>
        <p:txBody>
          <a:bodyPr/>
          <a:lstStyle/>
          <a:p>
            <a:endParaRPr lang="en-US"/>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C361BA-F3CD-4A84-A74B-B5AC245EBBF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361BA-F3CD-4A84-A74B-B5AC245EBBF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C361BA-F3CD-4A84-A74B-B5AC245EBBF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C361BA-F3CD-4A84-A74B-B5AC245EBBF0}"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C361BA-F3CD-4A84-A74B-B5AC245EBBF0}"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361BA-F3CD-4A84-A74B-B5AC245EBBF0}"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361BA-F3CD-4A84-A74B-B5AC245EBBF0}"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361BA-F3CD-4A84-A74B-B5AC245EBBF0}"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361BA-F3CD-4A84-A74B-B5AC245EBBF0}"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361BA-F3CD-4A84-A74B-B5AC245EBBF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C361BA-F3CD-4A84-A74B-B5AC245EBBF0}"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C361BA-F3CD-4A84-A74B-B5AC245EBBF0}"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F6647-7913-40F4-AFC2-A0A51FEA087F}"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34D1AD-909C-4887-9EBF-11ED8FDFFED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4D1AD-909C-4887-9EBF-11ED8FDFFED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34D1AD-909C-4887-9EBF-11ED8FDFFED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4D1AD-909C-4887-9EBF-11ED8FDFFED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34D1AD-909C-4887-9EBF-11ED8FDFFED4}"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34D1AD-909C-4887-9EBF-11ED8FDFFED4}"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4D1AD-909C-4887-9EBF-11ED8FDFFED4}"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34D1AD-909C-4887-9EBF-11ED8FDFFED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34D1AD-909C-4887-9EBF-11ED8FDFFED4}"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4D1AD-909C-4887-9EBF-11ED8FDFFED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34D1AD-909C-4887-9EBF-11ED8FDFFED4}"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64A5F-4778-4941-A4E9-DEBF087B43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lgn="l">
              <a:spcBef>
                <a:spcPct val="50000"/>
              </a:spcBef>
              <a:defRPr/>
            </a:pPr>
            <a:endParaRPr lang="en-US" i="0">
              <a:solidFill>
                <a:schemeClr val="tx1"/>
              </a:solidFill>
            </a:endParaRPr>
          </a:p>
        </p:txBody>
      </p:sp>
      <p:pic>
        <p:nvPicPr>
          <p:cNvPr id="6" name="Picture 6" descr="DCApeachLogo2ver"/>
          <p:cNvPicPr>
            <a:picLocks noChangeAspect="1" noChangeArrowheads="1"/>
          </p:cNvPicPr>
          <p:nvPr/>
        </p:nvPicPr>
        <p:blipFill>
          <a:blip r:embed="rId3" cstate="print"/>
          <a:srcRect/>
          <a:stretch>
            <a:fillRect/>
          </a:stretch>
        </p:blipFill>
        <p:spPr bwMode="auto">
          <a:xfrm>
            <a:off x="7956550" y="101600"/>
            <a:ext cx="1041400" cy="1065213"/>
          </a:xfrm>
          <a:prstGeom prst="rect">
            <a:avLst/>
          </a:prstGeom>
          <a:solidFill>
            <a:schemeClr val="bg1"/>
          </a:solidFill>
          <a:ln w="9525">
            <a:noFill/>
            <a:miter lim="800000"/>
            <a:headEnd/>
            <a:tailEnd/>
          </a:ln>
        </p:spPr>
      </p:pic>
      <p:sp>
        <p:nvSpPr>
          <p:cNvPr id="7" name="Text Box 8"/>
          <p:cNvSpPr txBox="1">
            <a:spLocks noChangeArrowheads="1"/>
          </p:cNvSpPr>
          <p:nvPr/>
        </p:nvSpPr>
        <p:spPr bwMode="auto">
          <a:xfrm>
            <a:off x="3167063" y="6129338"/>
            <a:ext cx="5605462" cy="366712"/>
          </a:xfrm>
          <a:prstGeom prst="rect">
            <a:avLst/>
          </a:prstGeom>
          <a:noFill/>
          <a:ln w="9525" algn="ctr">
            <a:noFill/>
            <a:miter lim="800000"/>
            <a:headEnd/>
            <a:tailEnd/>
          </a:ln>
          <a:effectLst/>
        </p:spPr>
        <p:txBody>
          <a:bodyPr>
            <a:spAutoFit/>
          </a:bodyPr>
          <a:lstStyle/>
          <a:p>
            <a:pPr algn="r">
              <a:spcBef>
                <a:spcPct val="50000"/>
              </a:spcBef>
              <a:defRPr/>
            </a:pPr>
            <a:r>
              <a:rPr lang="en-US" i="0" dirty="0"/>
              <a:t>2014 CDBG Applicants' Workshop</a:t>
            </a:r>
          </a:p>
        </p:txBody>
      </p:sp>
      <p:sp>
        <p:nvSpPr>
          <p:cNvPr id="5123" name="Rectangle 3"/>
          <p:cNvSpPr>
            <a:spLocks noGrp="1" noChangeArrowheads="1"/>
          </p:cNvSpPr>
          <p:nvPr>
            <p:ph type="ctrTitle"/>
          </p:nvPr>
        </p:nvSpPr>
        <p:spPr>
          <a:xfrm>
            <a:off x="914400" y="2054225"/>
            <a:ext cx="7315200" cy="765175"/>
          </a:xfrm>
        </p:spPr>
        <p:txBody>
          <a:bodyPr/>
          <a:lstStyle>
            <a:lvl1pPr>
              <a:spcBef>
                <a:spcPct val="50000"/>
              </a:spcBef>
              <a:defRPr sz="3600">
                <a:solidFill>
                  <a:schemeClr val="bg1"/>
                </a:solidFill>
              </a:defRPr>
            </a:lvl1pPr>
          </a:lstStyle>
          <a:p>
            <a:r>
              <a:rPr lang="en-US"/>
              <a:t>Click to edit Master title style</a:t>
            </a:r>
          </a:p>
        </p:txBody>
      </p:sp>
      <p:sp>
        <p:nvSpPr>
          <p:cNvPr id="5124" name="Rectangle 4"/>
          <p:cNvSpPr>
            <a:spLocks noGrp="1" noChangeArrowheads="1"/>
          </p:cNvSpPr>
          <p:nvPr>
            <p:ph type="subTitle" idx="1"/>
          </p:nvPr>
        </p:nvSpPr>
        <p:spPr>
          <a:xfrm>
            <a:off x="914400" y="2971800"/>
            <a:ext cx="6629400" cy="762000"/>
          </a:xfrm>
        </p:spPr>
        <p:txBody>
          <a:bodyPr/>
          <a:lstStyle>
            <a:lvl1pPr marL="0" indent="0">
              <a:buFontTx/>
              <a:buNone/>
              <a:defRPr sz="2900">
                <a:solidFill>
                  <a:schemeClr val="bg1"/>
                </a:solidFill>
              </a:defRPr>
            </a:lvl1pPr>
          </a:lstStyle>
          <a:p>
            <a:r>
              <a:rPr lang="en-US"/>
              <a:t>Click to edit Master subtitle style</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3650" y="914400"/>
            <a:ext cx="18859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5054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r>
              <a:rPr lang="en-US"/>
              <a:t>Public Facilities Application Basics</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33900" y="1828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33900" y="39624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ClipArt Placeholder 2"/>
          <p:cNvSpPr>
            <a:spLocks noGrp="1"/>
          </p:cNvSpPr>
          <p:nvPr>
            <p:ph type="clipArt" sz="half" idx="1"/>
          </p:nvPr>
        </p:nvSpPr>
        <p:spPr>
          <a:xfrm>
            <a:off x="685800" y="1828800"/>
            <a:ext cx="3695700" cy="4114800"/>
          </a:xfrm>
        </p:spPr>
        <p:txBody>
          <a:bodyPr/>
          <a:lstStyle/>
          <a:p>
            <a:endParaRPr lang="en-US"/>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9624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33900" y="1828800"/>
            <a:ext cx="3695700" cy="4114800"/>
          </a:xfrm>
        </p:spPr>
        <p:txBody>
          <a:bodyPr/>
          <a:lstStyle/>
          <a:p>
            <a:endParaRPr lang="en-US"/>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875" y="5162550"/>
            <a:ext cx="2828925" cy="781050"/>
          </a:xfrm>
          <a:prstGeom prst="rect">
            <a:avLst/>
          </a:prstGeom>
        </p:spPr>
      </p:pic>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6865" y="6044184"/>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1370766" y="1676400"/>
            <a:ext cx="6477000" cy="1828800"/>
          </a:xfrm>
        </p:spPr>
        <p:txBody>
          <a:bodyPr anchor="ctr"/>
          <a:lstStyle>
            <a:lvl1pPr algn="ctr">
              <a:defRPr cap="none" baseline="0"/>
            </a:lvl1pPr>
          </a:lstStyle>
          <a:p>
            <a:r>
              <a:rPr kumimoji="0" lang="en-US" dirty="0"/>
              <a:t>Click To Add Title</a:t>
            </a:r>
          </a:p>
        </p:txBody>
      </p:sp>
      <p:sp>
        <p:nvSpPr>
          <p:cNvPr id="9" name="Subtitle 8"/>
          <p:cNvSpPr>
            <a:spLocks noGrp="1"/>
          </p:cNvSpPr>
          <p:nvPr>
            <p:ph type="subTitle" idx="1" hasCustomPrompt="1"/>
          </p:nvPr>
        </p:nvSpPr>
        <p:spPr>
          <a:xfrm>
            <a:off x="2362200" y="6050037"/>
            <a:ext cx="6705600" cy="685800"/>
          </a:xfrm>
        </p:spPr>
        <p:txBody>
          <a:bodyPr anchor="ctr">
            <a:normAutofit/>
          </a:bodyPr>
          <a:lstStyle>
            <a:lvl1pPr marL="0" indent="0" algn="l">
              <a:buNone/>
              <a:defRPr sz="26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add speaker name &amp; title</a:t>
            </a:r>
          </a:p>
        </p:txBody>
      </p:sp>
      <p:sp>
        <p:nvSpPr>
          <p:cNvPr id="3" name="Text Placeholder 2"/>
          <p:cNvSpPr>
            <a:spLocks noGrp="1"/>
          </p:cNvSpPr>
          <p:nvPr>
            <p:ph type="body" sz="quarter" idx="10" hasCustomPrompt="1"/>
          </p:nvPr>
        </p:nvSpPr>
        <p:spPr>
          <a:xfrm>
            <a:off x="66865" y="6043614"/>
            <a:ext cx="2249424" cy="714375"/>
          </a:xfrm>
        </p:spPr>
        <p:txBody>
          <a:bodyPr anchor="ctr">
            <a:normAutofit/>
          </a:bodyPr>
          <a:lstStyle>
            <a:lvl1pPr>
              <a:defRPr sz="2000">
                <a:solidFill>
                  <a:schemeClr val="tx1"/>
                </a:solidFill>
              </a:defRPr>
            </a:lvl1pPr>
          </a:lstStyle>
          <a:p>
            <a:pPr lvl="0"/>
            <a:r>
              <a:rPr lang="en-US" dirty="0"/>
              <a:t>Click to add date</a:t>
            </a:r>
          </a:p>
        </p:txBody>
      </p:sp>
    </p:spTree>
    <p:extLst>
      <p:ext uri="{BB962C8B-B14F-4D97-AF65-F5344CB8AC3E}">
        <p14:creationId xmlns:p14="http://schemas.microsoft.com/office/powerpoint/2010/main" val="3494571506"/>
      </p:ext>
    </p:extLst>
  </p:cSld>
  <p:clrMapOvr>
    <a:overrideClrMapping bg1="dk1" tx1="lt1" bg2="dk2" tx2="lt2" accent1="accent1" accent2="accent2" accent3="accent3" accent4="accent4" accent5="accent5" accent6="accent6" hlink="hlink" folHlink="folHlink"/>
  </p:clrMapOvr>
  <p:transition spd="med">
    <p:fade/>
  </p:transition>
  <p:hf sldNum="0" hdr="0" dt="0"/>
  <p:extLst mod="1">
    <p:ext uri="{DCECCB84-F9BA-43D5-87BE-67443E8EF086}">
      <p15:sldGuideLst xmlns:p15="http://schemas.microsoft.com/office/powerpoint/2012/main">
        <p15:guide id="1" orient="horz" pos="3744">
          <p15:clr>
            <a:srgbClr val="FBAE40"/>
          </p15:clr>
        </p15:guide>
        <p15:guide id="2" pos="550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24ABB9F7-FE8F-4CB7-B90F-B7A115B006F6}" type="datetimeFigureOut">
              <a:rPr lang="en-US" smtClean="0"/>
              <a:pPr/>
              <a:t>12/4/2017</a:t>
            </a:fld>
            <a:endParaRPr lang="en-US" dirty="0"/>
          </a:p>
        </p:txBody>
      </p:sp>
      <p:sp>
        <p:nvSpPr>
          <p:cNvPr id="5" name="Footer Placeholder 4"/>
          <p:cNvSpPr>
            <a:spLocks noGrp="1"/>
          </p:cNvSpPr>
          <p:nvPr>
            <p:ph type="ftr" sz="quarter" idx="11"/>
          </p:nvPr>
        </p:nvSpPr>
        <p:spPr/>
        <p:txBody>
          <a:bodyPr/>
          <a:lstStyle/>
          <a:p>
            <a:r>
              <a:rPr lang="en-US"/>
              <a:t>Public Facilities Application Basics</a:t>
            </a:r>
          </a:p>
        </p:txBody>
      </p:sp>
      <p:sp>
        <p:nvSpPr>
          <p:cNvPr id="8" name="Content Placeholder 7"/>
          <p:cNvSpPr>
            <a:spLocks noGrp="1"/>
          </p:cNvSpPr>
          <p:nvPr>
            <p:ph sz="quarter" idx="1"/>
          </p:nvPr>
        </p:nvSpPr>
        <p:spPr>
          <a:xfrm>
            <a:off x="612648" y="1600200"/>
            <a:ext cx="8153400" cy="4495800"/>
          </a:xfrm>
        </p:spPr>
        <p:txBody>
          <a:bodyPr/>
          <a:lstStyle>
            <a:lvl1pPr marL="320040" indent="-320040">
              <a:lnSpc>
                <a:spcPct val="114000"/>
              </a:lnSpc>
              <a:spcBef>
                <a:spcPts val="700"/>
              </a:spcBef>
              <a:buSzPct val="70000"/>
              <a:buFont typeface="Wingdings" panose="05000000000000000000" pitchFamily="2" charset="2"/>
              <a:buChar char=""/>
              <a:defRPr/>
            </a:lvl1pPr>
            <a:lvl2pPr marL="640080" indent="-274320">
              <a:buFont typeface="Wingdings" panose="05000000000000000000" pitchFamily="2" charset="2"/>
              <a:buChar char="q"/>
              <a:defRPr/>
            </a:lvl2pPr>
            <a:lvl3pPr>
              <a:defRPr/>
            </a:lvl3pPr>
            <a:lvl4pPr>
              <a:defRPr/>
            </a:lvl4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193048319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87027866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11" name="Content Placeholder 10"/>
          <p:cNvSpPr>
            <a:spLocks noGrp="1"/>
          </p:cNvSpPr>
          <p:nvPr>
            <p:ph sz="quarter" idx="2"/>
          </p:nvPr>
        </p:nvSpPr>
        <p:spPr>
          <a:xfrm>
            <a:off x="4844902" y="1589567"/>
            <a:ext cx="3886200" cy="4572000"/>
          </a:xfrm>
        </p:spPr>
        <p:txBody>
          <a:bodyPr/>
          <a:lstStyle>
            <a:lvl1pPr marL="320040" indent="-320040">
              <a:buSzPct val="70000"/>
              <a:buFont typeface="Wingdings" panose="05000000000000000000" pitchFamily="2" charset="2"/>
              <a:buChar char=""/>
              <a:defRPr/>
            </a:lvl1pPr>
            <a:lvl2pPr marL="625475" indent="-26035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
        <p:nvSpPr>
          <p:cNvPr id="8" name="Date Placeholder 7"/>
          <p:cNvSpPr>
            <a:spLocks noGrp="1"/>
          </p:cNvSpPr>
          <p:nvPr>
            <p:ph type="dt" sz="half" idx="15"/>
          </p:nvPr>
        </p:nvSpPr>
        <p:spPr/>
        <p:txBody>
          <a:bodyPr rtlCol="0"/>
          <a:lstStyle/>
          <a:p>
            <a:fld id="{F12952B5-7A2F-4CC8-B7CE-9234E21C2837}" type="datetime1">
              <a:rPr lang="en-US" smtClean="0"/>
              <a:pPr/>
              <a:t>12/4/2017</a:t>
            </a:fld>
            <a:endParaRPr lang="en-US" dirty="0"/>
          </a:p>
        </p:txBody>
      </p:sp>
      <p:sp>
        <p:nvSpPr>
          <p:cNvPr id="12" name="Footer Placeholder 11"/>
          <p:cNvSpPr>
            <a:spLocks noGrp="1"/>
          </p:cNvSpPr>
          <p:nvPr>
            <p:ph type="ftr" sz="quarter" idx="17"/>
          </p:nvPr>
        </p:nvSpPr>
        <p:spPr/>
        <p:txBody>
          <a:bodyPr rtlCol="0"/>
          <a:lstStyle/>
          <a:p>
            <a:r>
              <a:rPr lang="en-US"/>
              <a:t>Public Facilities Application Basics</a:t>
            </a:r>
          </a:p>
        </p:txBody>
      </p:sp>
    </p:spTree>
    <p:extLst>
      <p:ext uri="{BB962C8B-B14F-4D97-AF65-F5344CB8AC3E}">
        <p14:creationId xmlns:p14="http://schemas.microsoft.com/office/powerpoint/2010/main" val="145799588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01A9C7-C274-4F50-89C9-83BDB06EDB81}" type="datetime1">
              <a:rPr lang="en-US" smtClean="0"/>
              <a:pPr/>
              <a:t>12/4/2017</a:t>
            </a:fld>
            <a:endParaRPr lang="en-US" dirty="0"/>
          </a:p>
        </p:txBody>
      </p:sp>
      <p:sp>
        <p:nvSpPr>
          <p:cNvPr id="4" name="Footer Placeholder 3"/>
          <p:cNvSpPr>
            <a:spLocks noGrp="1"/>
          </p:cNvSpPr>
          <p:nvPr>
            <p:ph type="ftr" sz="quarter" idx="11"/>
          </p:nvPr>
        </p:nvSpPr>
        <p:spPr/>
        <p:txBody>
          <a:bodyPr/>
          <a:lstStyle/>
          <a:p>
            <a:r>
              <a:rPr lang="en-US"/>
              <a:t>Public Facilities Application Basics</a:t>
            </a:r>
          </a:p>
        </p:txBody>
      </p:sp>
    </p:spTree>
    <p:extLst>
      <p:ext uri="{BB962C8B-B14F-4D97-AF65-F5344CB8AC3E}">
        <p14:creationId xmlns:p14="http://schemas.microsoft.com/office/powerpoint/2010/main" val="285094571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smtClean="0"/>
              <a:pPr/>
              <a:t>12/4/2017</a:t>
            </a:fld>
            <a:endParaRPr lang="en-US" dirty="0"/>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6BBE7942-5B1B-4E74-B3CD-25BF9B0ABE25}" type="slidenum">
              <a:rPr lang="en-US" smtClean="0"/>
              <a:pPr/>
              <a:t>‹#›</a:t>
            </a:fld>
            <a:endParaRPr lang="en-US" dirty="0"/>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609600" y="1905000"/>
            <a:ext cx="7645400" cy="1955800"/>
          </a:xfrm>
          <a:prstGeom prst="rect">
            <a:avLst/>
          </a:prstGeom>
        </p:spPr>
      </p:pic>
    </p:spTree>
    <p:extLst>
      <p:ext uri="{BB962C8B-B14F-4D97-AF65-F5344CB8AC3E}">
        <p14:creationId xmlns:p14="http://schemas.microsoft.com/office/powerpoint/2010/main" val="241788228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F13884F-698C-4153-AB67-9A0F214F106F}" type="datetimeFigureOut">
              <a:rPr lang="en-US" smtClean="0"/>
              <a:pPr/>
              <a:t>12/4/2017</a:t>
            </a:fld>
            <a:endParaRPr lang="en-US" dirty="0"/>
          </a:p>
        </p:txBody>
      </p:sp>
      <p:sp>
        <p:nvSpPr>
          <p:cNvPr id="6" name="Footer Placeholder 5"/>
          <p:cNvSpPr>
            <a:spLocks noGrp="1"/>
          </p:cNvSpPr>
          <p:nvPr>
            <p:ph type="ftr" sz="quarter" idx="11"/>
          </p:nvPr>
        </p:nvSpPr>
        <p:spPr/>
        <p:txBody>
          <a:bodyPr/>
          <a:lstStyle/>
          <a:p>
            <a:r>
              <a:rPr lang="en-US"/>
              <a:t>Public Facilities Application Basics</a:t>
            </a: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3B7FEA86-1680-48AE-B31F-3E3431F3A32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marL="320040" indent="-320040">
              <a:buSzPct val="70000"/>
              <a:buFont typeface="Wingdings" panose="05000000000000000000" pitchFamily="2" charset="2"/>
              <a:buChar char=""/>
              <a:defRPr/>
            </a:lvl1pPr>
            <a:lvl2pPr marL="640080" indent="-274320">
              <a:buFont typeface="Wingdings" panose="05000000000000000000" pitchFamily="2" charset="2"/>
              <a:buChar char="q"/>
              <a:defRPr/>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p:txBody>
      </p:sp>
    </p:spTree>
    <p:extLst>
      <p:ext uri="{BB962C8B-B14F-4D97-AF65-F5344CB8AC3E}">
        <p14:creationId xmlns:p14="http://schemas.microsoft.com/office/powerpoint/2010/main" val="2717305553"/>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33900" y="1828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33900" y="39624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extLst>
      <p:ext uri="{BB962C8B-B14F-4D97-AF65-F5344CB8AC3E}">
        <p14:creationId xmlns:p14="http://schemas.microsoft.com/office/powerpoint/2010/main" val="251464668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ClipArt Placeholder 2"/>
          <p:cNvSpPr>
            <a:spLocks noGrp="1"/>
          </p:cNvSpPr>
          <p:nvPr>
            <p:ph type="clipArt" sz="half" idx="1"/>
          </p:nvPr>
        </p:nvSpPr>
        <p:spPr>
          <a:xfrm>
            <a:off x="685800" y="1828800"/>
            <a:ext cx="3695700" cy="4114800"/>
          </a:xfrm>
        </p:spPr>
        <p:txBody>
          <a:bodyPr/>
          <a:lstStyle/>
          <a:p>
            <a:endParaRPr lang="en-US"/>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extLst>
      <p:ext uri="{BB962C8B-B14F-4D97-AF65-F5344CB8AC3E}">
        <p14:creationId xmlns:p14="http://schemas.microsoft.com/office/powerpoint/2010/main" val="38457591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extLst>
      <p:ext uri="{BB962C8B-B14F-4D97-AF65-F5344CB8AC3E}">
        <p14:creationId xmlns:p14="http://schemas.microsoft.com/office/powerpoint/2010/main" val="27875176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962400"/>
            <a:ext cx="7543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extLst>
      <p:ext uri="{BB962C8B-B14F-4D97-AF65-F5344CB8AC3E}">
        <p14:creationId xmlns:p14="http://schemas.microsoft.com/office/powerpoint/2010/main" val="74146736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629400" cy="762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33900" y="1828800"/>
            <a:ext cx="3695700" cy="4114800"/>
          </a:xfrm>
        </p:spPr>
        <p:txBody>
          <a:bodyPr/>
          <a:lstStyle/>
          <a:p>
            <a:endParaRPr lang="en-US"/>
          </a:p>
        </p:txBody>
      </p:sp>
      <p:sp>
        <p:nvSpPr>
          <p:cNvPr id="5" name="Footer Placeholder 4"/>
          <p:cNvSpPr>
            <a:spLocks noGrp="1"/>
          </p:cNvSpPr>
          <p:nvPr>
            <p:ph type="ftr" sz="quarter" idx="10"/>
          </p:nvPr>
        </p:nvSpPr>
        <p:spPr>
          <a:xfrm>
            <a:off x="5289550" y="6516688"/>
            <a:ext cx="3436938" cy="228600"/>
          </a:xfrm>
        </p:spPr>
        <p:txBody>
          <a:bodyPr/>
          <a:lstStyle>
            <a:lvl1pPr>
              <a:defRPr/>
            </a:lvl1pPr>
          </a:lstStyle>
          <a:p>
            <a:r>
              <a:rPr lang="en-US"/>
              <a:t>Public Facilities Application Basics</a:t>
            </a:r>
          </a:p>
        </p:txBody>
      </p:sp>
    </p:spTree>
    <p:extLst>
      <p:ext uri="{BB962C8B-B14F-4D97-AF65-F5344CB8AC3E}">
        <p14:creationId xmlns:p14="http://schemas.microsoft.com/office/powerpoint/2010/main" val="34846568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Public Facilities Application Basics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2.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6738" name="Picture 2" descr="Background Slide PMS 376"/>
          <p:cNvPicPr>
            <a:picLocks noChangeAspect="1" noChangeArrowheads="1"/>
          </p:cNvPicPr>
          <p:nvPr/>
        </p:nvPicPr>
        <p:blipFill>
          <a:blip r:embed="rId18" cstate="print"/>
          <a:srcRect/>
          <a:stretch>
            <a:fillRect/>
          </a:stretch>
        </p:blipFill>
        <p:spPr bwMode="auto">
          <a:xfrm>
            <a:off x="0" y="0"/>
            <a:ext cx="9144000" cy="6858000"/>
          </a:xfrm>
          <a:prstGeom prst="rect">
            <a:avLst/>
          </a:prstGeom>
          <a:noFill/>
        </p:spPr>
      </p:pic>
      <p:sp>
        <p:nvSpPr>
          <p:cNvPr id="116739"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16740"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11674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r>
              <a:rPr lang="en-US" altLang="en-US" sz="800" i="0">
                <a:solidFill>
                  <a:schemeClr val="bg2"/>
                </a:solidFill>
                <a:latin typeface="Myriad Roman" pitchFamily="34" charset="0"/>
              </a:rPr>
              <a:t>Page </a:t>
            </a:r>
            <a:fld id="{D7B2B0A3-753E-44C9-9665-5EC985979989}" type="slidenum">
              <a:rPr lang="en-US" altLang="en-US" sz="800" i="0">
                <a:solidFill>
                  <a:schemeClr val="bg2"/>
                </a:solidFill>
                <a:latin typeface="Myriad Roman" pitchFamily="34" charset="0"/>
              </a:rPr>
              <a:pPr eaLnBrk="0" hangingPunct="0"/>
              <a:t>‹#›</a:t>
            </a:fld>
            <a:endParaRPr lang="en-US" altLang="en-US" sz="800" i="0">
              <a:solidFill>
                <a:schemeClr val="bg2"/>
              </a:solidFill>
              <a:latin typeface="Myriad Roman" pitchFamily="34" charset="0"/>
            </a:endParaRPr>
          </a:p>
        </p:txBody>
      </p:sp>
      <p:pic>
        <p:nvPicPr>
          <p:cNvPr id="116742" name="Picture 6" descr="DCApeachLogo2ver"/>
          <p:cNvPicPr>
            <a:picLocks noChangeAspect="1" noChangeArrowheads="1"/>
          </p:cNvPicPr>
          <p:nvPr/>
        </p:nvPicPr>
        <p:blipFill>
          <a:blip r:embed="rId19" cstate="print"/>
          <a:srcRect/>
          <a:stretch>
            <a:fillRect/>
          </a:stretch>
        </p:blipFill>
        <p:spPr bwMode="auto">
          <a:xfrm>
            <a:off x="7691438" y="725488"/>
            <a:ext cx="1041400" cy="1065212"/>
          </a:xfrm>
          <a:prstGeom prst="rect">
            <a:avLst/>
          </a:prstGeom>
          <a:solidFill>
            <a:schemeClr val="bg1"/>
          </a:solidFill>
        </p:spPr>
      </p:pic>
      <p:pic>
        <p:nvPicPr>
          <p:cNvPr id="116743" name="Picture 7" descr="OfficeCommunityDev"/>
          <p:cNvPicPr>
            <a:picLocks noChangeAspect="1" noChangeArrowheads="1"/>
          </p:cNvPicPr>
          <p:nvPr/>
        </p:nvPicPr>
        <p:blipFill>
          <a:blip r:embed="rId20" cstate="print"/>
          <a:srcRect/>
          <a:stretch>
            <a:fillRect/>
          </a:stretch>
        </p:blipFill>
        <p:spPr bwMode="auto">
          <a:xfrm>
            <a:off x="265113" y="461963"/>
            <a:ext cx="5856287" cy="341312"/>
          </a:xfrm>
          <a:prstGeom prst="rect">
            <a:avLst/>
          </a:prstGeom>
          <a:noFill/>
        </p:spPr>
      </p:pic>
      <p:sp>
        <p:nvSpPr>
          <p:cNvPr id="11674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r>
              <a:rPr lang="en-US" altLang="en-US" sz="800" dirty="0">
                <a:solidFill>
                  <a:schemeClr val="bg2"/>
                </a:solidFill>
                <a:latin typeface="Myriad Roman" pitchFamily="34" charset="0"/>
              </a:rPr>
              <a:t>2012 CDBG Applicants' Workshop</a:t>
            </a:r>
          </a:p>
        </p:txBody>
      </p:sp>
      <p:sp>
        <p:nvSpPr>
          <p:cNvPr id="11674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a:solidFill>
                  <a:schemeClr val="bg2"/>
                </a:solidFill>
                <a:latin typeface="Myriad Roman" pitchFamily="34" charset="0"/>
              </a:defRPr>
            </a:lvl1pPr>
          </a:lstStyle>
          <a:p>
            <a:r>
              <a:rPr lang="en-US"/>
              <a:t>Public Facilities Application Basics</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transition/>
  <p:hf sldNum="0" hdr="0" dt="0"/>
  <p:txStyles>
    <p:titleStyle>
      <a:lvl1pPr algn="l" rtl="0" fontAlgn="base">
        <a:spcBef>
          <a:spcPct val="0"/>
        </a:spcBef>
        <a:spcAft>
          <a:spcPct val="0"/>
        </a:spcAft>
        <a:defRPr sz="3200" b="1">
          <a:solidFill>
            <a:srgbClr val="7D7061"/>
          </a:solidFill>
          <a:latin typeface="+mj-lt"/>
          <a:ea typeface="+mj-ea"/>
          <a:cs typeface="+mj-cs"/>
        </a:defRPr>
      </a:lvl1pPr>
      <a:lvl2pPr algn="l" rtl="0" fontAlgn="base">
        <a:spcBef>
          <a:spcPct val="0"/>
        </a:spcBef>
        <a:spcAft>
          <a:spcPct val="0"/>
        </a:spcAft>
        <a:defRPr sz="3200" b="1">
          <a:solidFill>
            <a:srgbClr val="7D7061"/>
          </a:solidFill>
          <a:latin typeface="Arial" charset="0"/>
        </a:defRPr>
      </a:lvl2pPr>
      <a:lvl3pPr algn="l" rtl="0" fontAlgn="base">
        <a:spcBef>
          <a:spcPct val="0"/>
        </a:spcBef>
        <a:spcAft>
          <a:spcPct val="0"/>
        </a:spcAft>
        <a:defRPr sz="3200" b="1">
          <a:solidFill>
            <a:srgbClr val="7D7061"/>
          </a:solidFill>
          <a:latin typeface="Arial" charset="0"/>
        </a:defRPr>
      </a:lvl3pPr>
      <a:lvl4pPr algn="l" rtl="0" fontAlgn="base">
        <a:spcBef>
          <a:spcPct val="0"/>
        </a:spcBef>
        <a:spcAft>
          <a:spcPct val="0"/>
        </a:spcAft>
        <a:defRPr sz="3200" b="1">
          <a:solidFill>
            <a:srgbClr val="7D7061"/>
          </a:solidFill>
          <a:latin typeface="Arial" charset="0"/>
        </a:defRPr>
      </a:lvl4pPr>
      <a:lvl5pPr algn="l" rtl="0" fontAlgn="base">
        <a:spcBef>
          <a:spcPct val="0"/>
        </a:spcBef>
        <a:spcAft>
          <a:spcPct val="0"/>
        </a:spcAft>
        <a:defRPr sz="3200" b="1">
          <a:solidFill>
            <a:srgbClr val="7D7061"/>
          </a:solidFill>
          <a:latin typeface="Arial" charset="0"/>
        </a:defRPr>
      </a:lvl5pPr>
      <a:lvl6pPr marL="457200" algn="l" rtl="0" fontAlgn="base">
        <a:spcBef>
          <a:spcPct val="0"/>
        </a:spcBef>
        <a:spcAft>
          <a:spcPct val="0"/>
        </a:spcAft>
        <a:defRPr sz="3200" b="1">
          <a:solidFill>
            <a:srgbClr val="7D7061"/>
          </a:solidFill>
          <a:latin typeface="Arial" charset="0"/>
        </a:defRPr>
      </a:lvl6pPr>
      <a:lvl7pPr marL="914400" algn="l" rtl="0" fontAlgn="base">
        <a:spcBef>
          <a:spcPct val="0"/>
        </a:spcBef>
        <a:spcAft>
          <a:spcPct val="0"/>
        </a:spcAft>
        <a:defRPr sz="3200" b="1">
          <a:solidFill>
            <a:srgbClr val="7D7061"/>
          </a:solidFill>
          <a:latin typeface="Arial" charset="0"/>
        </a:defRPr>
      </a:lvl7pPr>
      <a:lvl8pPr marL="1371600" algn="l" rtl="0" fontAlgn="base">
        <a:spcBef>
          <a:spcPct val="0"/>
        </a:spcBef>
        <a:spcAft>
          <a:spcPct val="0"/>
        </a:spcAft>
        <a:defRPr sz="3200" b="1">
          <a:solidFill>
            <a:srgbClr val="7D7061"/>
          </a:solidFill>
          <a:latin typeface="Arial" charset="0"/>
        </a:defRPr>
      </a:lvl8pPr>
      <a:lvl9pPr marL="1828800" algn="l" rtl="0" fontAlgn="base">
        <a:spcBef>
          <a:spcPct val="0"/>
        </a:spcBef>
        <a:spcAft>
          <a:spcPct val="0"/>
        </a:spcAft>
        <a:defRPr sz="3200" b="1">
          <a:solidFill>
            <a:srgbClr val="7D7061"/>
          </a:solidFill>
          <a:latin typeface="Arial" charset="0"/>
        </a:defRPr>
      </a:lvl9pPr>
    </p:titleStyle>
    <p:bodyStyle>
      <a:lvl1pPr marL="342900" indent="-342900" algn="l" rtl="0" fontAlgn="base">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fontAlgn="base">
        <a:spcBef>
          <a:spcPct val="20000"/>
        </a:spcBef>
        <a:spcAft>
          <a:spcPct val="0"/>
        </a:spcAft>
        <a:buClr>
          <a:srgbClr val="F56600"/>
        </a:buClr>
        <a:buFont typeface="Arial" charset="0"/>
        <a:buChar char="▪"/>
        <a:defRPr sz="2500">
          <a:solidFill>
            <a:srgbClr val="7D7061"/>
          </a:solidFill>
          <a:latin typeface="+mn-lt"/>
        </a:defRPr>
      </a:lvl2pPr>
      <a:lvl3pPr marL="1143000" indent="-228600" algn="l" rtl="0" fontAlgn="base">
        <a:spcBef>
          <a:spcPct val="20000"/>
        </a:spcBef>
        <a:spcAft>
          <a:spcPct val="0"/>
        </a:spcAft>
        <a:buClr>
          <a:srgbClr val="F56600"/>
        </a:buClr>
        <a:buChar char="•"/>
        <a:defRPr sz="2200">
          <a:solidFill>
            <a:srgbClr val="7D7061"/>
          </a:solidFill>
          <a:latin typeface="+mn-lt"/>
        </a:defRPr>
      </a:lvl3pPr>
      <a:lvl4pPr marL="1600200" indent="-228600" algn="l" rtl="0" fontAlgn="base">
        <a:spcBef>
          <a:spcPct val="20000"/>
        </a:spcBef>
        <a:spcAft>
          <a:spcPct val="0"/>
        </a:spcAft>
        <a:buChar char="–"/>
        <a:defRPr sz="2700">
          <a:solidFill>
            <a:srgbClr val="A19795"/>
          </a:solidFill>
          <a:latin typeface="+mn-lt"/>
        </a:defRPr>
      </a:lvl4pPr>
      <a:lvl5pPr marL="2057400" indent="-228600" algn="l" rtl="0" fontAlgn="base">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361BA-F3CD-4A84-A74B-B5AC245EBBF0}" type="datetimeFigureOut">
              <a:rPr lang="en-US" smtClean="0"/>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6647-7913-40F4-AFC2-A0A51FEA08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4D1AD-909C-4887-9EBF-11ED8FDFFED4}" type="datetimeFigureOut">
              <a:rPr lang="en-US" smtClean="0"/>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4A5F-4778-4941-A4E9-DEBF087B43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 Slide PMS 376"/>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914400"/>
            <a:ext cx="6629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Heading for slide goes here</a:t>
            </a:r>
          </a:p>
        </p:txBody>
      </p:sp>
      <p:sp>
        <p:nvSpPr>
          <p:cNvPr id="1028" name="Rectangle 4"/>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row of your information goes here</a:t>
            </a:r>
          </a:p>
          <a:p>
            <a:pPr lvl="1"/>
            <a:r>
              <a:rPr lang="en-US"/>
              <a:t>Second row is located here</a:t>
            </a:r>
          </a:p>
          <a:p>
            <a:pPr lvl="2"/>
            <a:r>
              <a:rPr lang="en-US"/>
              <a:t>Third row here</a:t>
            </a:r>
          </a:p>
        </p:txBody>
      </p:sp>
      <p:sp>
        <p:nvSpPr>
          <p:cNvPr id="4101" name="Rectangle 5"/>
          <p:cNvSpPr>
            <a:spLocks noChangeArrowheads="1"/>
          </p:cNvSpPr>
          <p:nvPr/>
        </p:nvSpPr>
        <p:spPr bwMode="auto">
          <a:xfrm>
            <a:off x="4037013" y="6513513"/>
            <a:ext cx="652462" cy="228600"/>
          </a:xfrm>
          <a:prstGeom prst="rect">
            <a:avLst/>
          </a:prstGeom>
          <a:noFill/>
          <a:ln w="9525">
            <a:noFill/>
            <a:miter lim="800000"/>
            <a:headEnd/>
            <a:tailEnd/>
          </a:ln>
          <a:effectLst/>
        </p:spPr>
        <p:txBody>
          <a:bodyPr/>
          <a:lstStyle/>
          <a:p>
            <a:pPr eaLnBrk="0" hangingPunct="0">
              <a:defRPr/>
            </a:pPr>
            <a:r>
              <a:rPr lang="en-US" altLang="en-US" sz="800" i="0">
                <a:solidFill>
                  <a:schemeClr val="bg2"/>
                </a:solidFill>
                <a:latin typeface="Myriad Roman" pitchFamily="34" charset="0"/>
              </a:rPr>
              <a:t>Page </a:t>
            </a:r>
            <a:fld id="{2AA3E1EC-C6E1-4532-88F3-E33BE78C5434}" type="slidenum">
              <a:rPr lang="en-US" altLang="en-US" sz="800" i="0">
                <a:solidFill>
                  <a:schemeClr val="bg2"/>
                </a:solidFill>
                <a:latin typeface="Myriad Roman" pitchFamily="34" charset="0"/>
              </a:rPr>
              <a:pPr eaLnBrk="0" hangingPunct="0">
                <a:defRPr/>
              </a:pPr>
              <a:t>‹#›</a:t>
            </a:fld>
            <a:endParaRPr lang="en-US" altLang="en-US" sz="800" i="0">
              <a:solidFill>
                <a:schemeClr val="bg2"/>
              </a:solidFill>
              <a:latin typeface="Myriad Roman" pitchFamily="34" charset="0"/>
            </a:endParaRPr>
          </a:p>
        </p:txBody>
      </p:sp>
      <p:pic>
        <p:nvPicPr>
          <p:cNvPr id="1030" name="Picture 6" descr="DCApeachLogo2ver"/>
          <p:cNvPicPr>
            <a:picLocks noChangeAspect="1" noChangeArrowheads="1"/>
          </p:cNvPicPr>
          <p:nvPr/>
        </p:nvPicPr>
        <p:blipFill>
          <a:blip r:embed="rId19" cstate="print"/>
          <a:srcRect/>
          <a:stretch>
            <a:fillRect/>
          </a:stretch>
        </p:blipFill>
        <p:spPr bwMode="auto">
          <a:xfrm>
            <a:off x="7691438" y="725488"/>
            <a:ext cx="1041400" cy="1065212"/>
          </a:xfrm>
          <a:prstGeom prst="rect">
            <a:avLst/>
          </a:prstGeom>
          <a:solidFill>
            <a:schemeClr val="bg1"/>
          </a:solidFill>
          <a:ln w="9525">
            <a:noFill/>
            <a:miter lim="800000"/>
            <a:headEnd/>
            <a:tailEnd/>
          </a:ln>
        </p:spPr>
      </p:pic>
      <p:sp>
        <p:nvSpPr>
          <p:cNvPr id="4104" name="Rectangle 8"/>
          <p:cNvSpPr>
            <a:spLocks noChangeArrowheads="1"/>
          </p:cNvSpPr>
          <p:nvPr/>
        </p:nvSpPr>
        <p:spPr bwMode="auto">
          <a:xfrm>
            <a:off x="727075" y="6516688"/>
            <a:ext cx="2265363" cy="231775"/>
          </a:xfrm>
          <a:prstGeom prst="rect">
            <a:avLst/>
          </a:prstGeom>
          <a:noFill/>
          <a:ln w="9525">
            <a:noFill/>
            <a:miter lim="800000"/>
            <a:headEnd/>
            <a:tailEnd/>
          </a:ln>
          <a:effectLst/>
        </p:spPr>
        <p:txBody>
          <a:bodyPr lIns="0" rIns="0"/>
          <a:lstStyle/>
          <a:p>
            <a:pPr algn="l" eaLnBrk="0" hangingPunct="0">
              <a:defRPr/>
            </a:pPr>
            <a:r>
              <a:rPr lang="en-US" altLang="en-US" sz="800">
                <a:solidFill>
                  <a:schemeClr val="bg2"/>
                </a:solidFill>
                <a:latin typeface="Myriad Roman" pitchFamily="34" charset="0"/>
              </a:rPr>
              <a:t>2014 CDBG Applicants' Workshop</a:t>
            </a:r>
            <a:endParaRPr lang="en-US" altLang="en-US" sz="800" dirty="0">
              <a:solidFill>
                <a:schemeClr val="bg2"/>
              </a:solidFill>
              <a:latin typeface="Myriad Roman" pitchFamily="34" charset="0"/>
            </a:endParaRPr>
          </a:p>
        </p:txBody>
      </p:sp>
      <p:sp>
        <p:nvSpPr>
          <p:cNvPr id="4105" name="Rectangle 9"/>
          <p:cNvSpPr>
            <a:spLocks noGrp="1" noChangeArrowheads="1"/>
          </p:cNvSpPr>
          <p:nvPr>
            <p:ph type="ftr" sz="quarter" idx="3"/>
          </p:nvPr>
        </p:nvSpPr>
        <p:spPr bwMode="auto">
          <a:xfrm>
            <a:off x="5289550" y="6516688"/>
            <a:ext cx="3436938" cy="228600"/>
          </a:xfrm>
          <a:prstGeom prst="rect">
            <a:avLst/>
          </a:prstGeom>
          <a:noFill/>
          <a:ln w="9525" algn="ctr">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800" i="0" dirty="0" smtClean="0">
                <a:solidFill>
                  <a:schemeClr val="bg2"/>
                </a:solidFill>
                <a:latin typeface="Myriad Roman" pitchFamily="34" charset="0"/>
              </a:defRPr>
            </a:lvl1pPr>
          </a:lstStyle>
          <a:p>
            <a:r>
              <a:rPr lang="en-US"/>
              <a:t>Public Facilities Application Basics</a:t>
            </a:r>
          </a:p>
        </p:txBody>
      </p:sp>
      <p:sp>
        <p:nvSpPr>
          <p:cNvPr id="10" name="TextBox 9"/>
          <p:cNvSpPr txBox="1"/>
          <p:nvPr/>
        </p:nvSpPr>
        <p:spPr>
          <a:xfrm>
            <a:off x="381000" y="457200"/>
            <a:ext cx="184150" cy="369888"/>
          </a:xfrm>
          <a:prstGeom prst="rect">
            <a:avLst/>
          </a:prstGeom>
          <a:noFill/>
        </p:spPr>
        <p:txBody>
          <a:bodyPr wrap="none">
            <a:spAutoFit/>
          </a:bodyPr>
          <a:lstStyle/>
          <a:p>
            <a:pPr>
              <a:defRPr/>
            </a:pPr>
            <a:endParaRPr lang="en-US" dirty="0"/>
          </a:p>
        </p:txBody>
      </p:sp>
      <p:sp>
        <p:nvSpPr>
          <p:cNvPr id="11" name="TextBox 10"/>
          <p:cNvSpPr txBox="1"/>
          <p:nvPr/>
        </p:nvSpPr>
        <p:spPr>
          <a:xfrm>
            <a:off x="457200" y="381000"/>
            <a:ext cx="5943600" cy="554038"/>
          </a:xfrm>
          <a:prstGeom prst="rect">
            <a:avLst/>
          </a:prstGeom>
          <a:noFill/>
        </p:spPr>
        <p:txBody>
          <a:bodyPr>
            <a:spAutoFit/>
          </a:bodyPr>
          <a:lstStyle/>
          <a:p>
            <a:pPr algn="l">
              <a:defRPr/>
            </a:pPr>
            <a:r>
              <a:rPr lang="en-US" sz="3000" b="1" i="0" dirty="0">
                <a:solidFill>
                  <a:srgbClr val="7D7061"/>
                </a:solidFill>
              </a:rPr>
              <a:t>Community Finance Division</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ransition/>
  <p:hf sldNum="0" hdr="0" dt="0"/>
  <p:txStyles>
    <p:titleStyle>
      <a:lvl1pPr algn="l" rtl="0" eaLnBrk="1" fontAlgn="base" hangingPunct="1">
        <a:spcBef>
          <a:spcPct val="0"/>
        </a:spcBef>
        <a:spcAft>
          <a:spcPct val="0"/>
        </a:spcAft>
        <a:defRPr sz="3200" b="1">
          <a:solidFill>
            <a:srgbClr val="7D7061"/>
          </a:solidFill>
          <a:latin typeface="+mj-lt"/>
          <a:ea typeface="+mj-ea"/>
          <a:cs typeface="+mj-cs"/>
        </a:defRPr>
      </a:lvl1pPr>
      <a:lvl2pPr algn="l" rtl="0" eaLnBrk="1" fontAlgn="base" hangingPunct="1">
        <a:spcBef>
          <a:spcPct val="0"/>
        </a:spcBef>
        <a:spcAft>
          <a:spcPct val="0"/>
        </a:spcAft>
        <a:defRPr sz="3200" b="1">
          <a:solidFill>
            <a:srgbClr val="7D7061"/>
          </a:solidFill>
          <a:latin typeface="Arial" charset="0"/>
        </a:defRPr>
      </a:lvl2pPr>
      <a:lvl3pPr algn="l" rtl="0" eaLnBrk="1" fontAlgn="base" hangingPunct="1">
        <a:spcBef>
          <a:spcPct val="0"/>
        </a:spcBef>
        <a:spcAft>
          <a:spcPct val="0"/>
        </a:spcAft>
        <a:defRPr sz="3200" b="1">
          <a:solidFill>
            <a:srgbClr val="7D7061"/>
          </a:solidFill>
          <a:latin typeface="Arial" charset="0"/>
        </a:defRPr>
      </a:lvl3pPr>
      <a:lvl4pPr algn="l" rtl="0" eaLnBrk="1" fontAlgn="base" hangingPunct="1">
        <a:spcBef>
          <a:spcPct val="0"/>
        </a:spcBef>
        <a:spcAft>
          <a:spcPct val="0"/>
        </a:spcAft>
        <a:defRPr sz="3200" b="1">
          <a:solidFill>
            <a:srgbClr val="7D7061"/>
          </a:solidFill>
          <a:latin typeface="Arial" charset="0"/>
        </a:defRPr>
      </a:lvl4pPr>
      <a:lvl5pPr algn="l" rtl="0" eaLnBrk="1" fontAlgn="base" hangingPunct="1">
        <a:spcBef>
          <a:spcPct val="0"/>
        </a:spcBef>
        <a:spcAft>
          <a:spcPct val="0"/>
        </a:spcAft>
        <a:defRPr sz="3200" b="1">
          <a:solidFill>
            <a:srgbClr val="7D7061"/>
          </a:solidFill>
          <a:latin typeface="Arial" charset="0"/>
        </a:defRPr>
      </a:lvl5pPr>
      <a:lvl6pPr marL="457200" algn="l" rtl="0" eaLnBrk="1" fontAlgn="base" hangingPunct="1">
        <a:spcBef>
          <a:spcPct val="0"/>
        </a:spcBef>
        <a:spcAft>
          <a:spcPct val="0"/>
        </a:spcAft>
        <a:defRPr sz="3200" b="1">
          <a:solidFill>
            <a:srgbClr val="7D7061"/>
          </a:solidFill>
          <a:latin typeface="Arial" charset="0"/>
        </a:defRPr>
      </a:lvl6pPr>
      <a:lvl7pPr marL="914400" algn="l" rtl="0" eaLnBrk="1" fontAlgn="base" hangingPunct="1">
        <a:spcBef>
          <a:spcPct val="0"/>
        </a:spcBef>
        <a:spcAft>
          <a:spcPct val="0"/>
        </a:spcAft>
        <a:defRPr sz="3200" b="1">
          <a:solidFill>
            <a:srgbClr val="7D7061"/>
          </a:solidFill>
          <a:latin typeface="Arial" charset="0"/>
        </a:defRPr>
      </a:lvl7pPr>
      <a:lvl8pPr marL="1371600" algn="l" rtl="0" eaLnBrk="1" fontAlgn="base" hangingPunct="1">
        <a:spcBef>
          <a:spcPct val="0"/>
        </a:spcBef>
        <a:spcAft>
          <a:spcPct val="0"/>
        </a:spcAft>
        <a:defRPr sz="3200" b="1">
          <a:solidFill>
            <a:srgbClr val="7D7061"/>
          </a:solidFill>
          <a:latin typeface="Arial" charset="0"/>
        </a:defRPr>
      </a:lvl8pPr>
      <a:lvl9pPr marL="1828800" algn="l" rtl="0" eaLnBrk="1" fontAlgn="base" hangingPunct="1">
        <a:spcBef>
          <a:spcPct val="0"/>
        </a:spcBef>
        <a:spcAft>
          <a:spcPct val="0"/>
        </a:spcAft>
        <a:defRPr sz="3200" b="1">
          <a:solidFill>
            <a:srgbClr val="7D7061"/>
          </a:solidFill>
          <a:latin typeface="Arial" charset="0"/>
        </a:defRPr>
      </a:lvl9pPr>
    </p:titleStyle>
    <p:bodyStyle>
      <a:lvl1pPr marL="342900" indent="-342900" algn="l" rtl="0" eaLnBrk="1" fontAlgn="base" hangingPunct="1">
        <a:spcBef>
          <a:spcPct val="20000"/>
        </a:spcBef>
        <a:spcAft>
          <a:spcPct val="0"/>
        </a:spcAft>
        <a:buClr>
          <a:srgbClr val="F56600"/>
        </a:buClr>
        <a:buChar char="•"/>
        <a:defRPr sz="2600" b="1">
          <a:solidFill>
            <a:srgbClr val="7D7061"/>
          </a:solidFill>
          <a:latin typeface="+mn-lt"/>
          <a:ea typeface="+mn-ea"/>
          <a:cs typeface="+mn-cs"/>
        </a:defRPr>
      </a:lvl1pPr>
      <a:lvl2pPr marL="742950" indent="-285750" algn="l" rtl="0" eaLnBrk="1" fontAlgn="base" hangingPunct="1">
        <a:spcBef>
          <a:spcPct val="20000"/>
        </a:spcBef>
        <a:spcAft>
          <a:spcPct val="0"/>
        </a:spcAft>
        <a:buClr>
          <a:srgbClr val="F56600"/>
        </a:buClr>
        <a:buFont typeface="Arial" charset="0"/>
        <a:buChar char="▪"/>
        <a:defRPr sz="2500">
          <a:solidFill>
            <a:srgbClr val="7D7061"/>
          </a:solidFill>
          <a:latin typeface="+mn-lt"/>
        </a:defRPr>
      </a:lvl2pPr>
      <a:lvl3pPr marL="1143000" indent="-228600" algn="l" rtl="0" eaLnBrk="1" fontAlgn="base" hangingPunct="1">
        <a:spcBef>
          <a:spcPct val="20000"/>
        </a:spcBef>
        <a:spcAft>
          <a:spcPct val="0"/>
        </a:spcAft>
        <a:buClr>
          <a:srgbClr val="F56600"/>
        </a:buClr>
        <a:buChar char="•"/>
        <a:defRPr sz="2200">
          <a:solidFill>
            <a:srgbClr val="7D7061"/>
          </a:solidFill>
          <a:latin typeface="+mn-lt"/>
        </a:defRPr>
      </a:lvl3pPr>
      <a:lvl4pPr marL="1600200" indent="-228600" algn="l" rtl="0" eaLnBrk="1" fontAlgn="base" hangingPunct="1">
        <a:spcBef>
          <a:spcPct val="20000"/>
        </a:spcBef>
        <a:spcAft>
          <a:spcPct val="0"/>
        </a:spcAft>
        <a:buChar char="–"/>
        <a:defRPr sz="2700">
          <a:solidFill>
            <a:srgbClr val="A19795"/>
          </a:solidFill>
          <a:latin typeface="+mn-lt"/>
        </a:defRPr>
      </a:lvl4pPr>
      <a:lvl5pPr marL="2057400" indent="-228600" algn="l" rtl="0" eaLnBrk="1" fontAlgn="base" hangingPunct="1">
        <a:spcBef>
          <a:spcPct val="20000"/>
        </a:spcBef>
        <a:spcAft>
          <a:spcPct val="0"/>
        </a:spcAft>
        <a:buChar char="»"/>
        <a:defRPr sz="2700">
          <a:solidFill>
            <a:srgbClr val="A19795"/>
          </a:solidFill>
          <a:latin typeface="+mn-lt"/>
        </a:defRPr>
      </a:lvl5pPr>
      <a:lvl6pPr marL="2514600" indent="-228600" algn="l" rtl="0" eaLnBrk="1" fontAlgn="base" hangingPunct="1">
        <a:spcBef>
          <a:spcPct val="20000"/>
        </a:spcBef>
        <a:spcAft>
          <a:spcPct val="0"/>
        </a:spcAft>
        <a:buChar char="»"/>
        <a:defRPr sz="2700">
          <a:solidFill>
            <a:srgbClr val="A19795"/>
          </a:solidFill>
          <a:latin typeface="+mn-lt"/>
        </a:defRPr>
      </a:lvl6pPr>
      <a:lvl7pPr marL="2971800" indent="-228600" algn="l" rtl="0" eaLnBrk="1" fontAlgn="base" hangingPunct="1">
        <a:spcBef>
          <a:spcPct val="20000"/>
        </a:spcBef>
        <a:spcAft>
          <a:spcPct val="0"/>
        </a:spcAft>
        <a:buChar char="»"/>
        <a:defRPr sz="2700">
          <a:solidFill>
            <a:srgbClr val="A19795"/>
          </a:solidFill>
          <a:latin typeface="+mn-lt"/>
        </a:defRPr>
      </a:lvl7pPr>
      <a:lvl8pPr marL="3429000" indent="-228600" algn="l" rtl="0" eaLnBrk="1" fontAlgn="base" hangingPunct="1">
        <a:spcBef>
          <a:spcPct val="20000"/>
        </a:spcBef>
        <a:spcAft>
          <a:spcPct val="0"/>
        </a:spcAft>
        <a:buChar char="»"/>
        <a:defRPr sz="2700">
          <a:solidFill>
            <a:srgbClr val="A19795"/>
          </a:solidFill>
          <a:latin typeface="+mn-lt"/>
        </a:defRPr>
      </a:lvl8pPr>
      <a:lvl9pPr marL="3886200" indent="-228600" algn="l" rtl="0" eaLnBrk="1" fontAlgn="base" hangingPunct="1">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101A9C7-C274-4F50-89C9-83BDB06EDB81}" type="datetime1">
              <a:rPr lang="en-US" smtClean="0"/>
              <a:pPr/>
              <a:t>12/4/2017</a:t>
            </a:fld>
            <a:endParaRPr lang="en-US" dirty="0"/>
          </a:p>
        </p:txBody>
      </p:sp>
      <p:sp>
        <p:nvSpPr>
          <p:cNvPr id="3" name="Footer Placeholder 2"/>
          <p:cNvSpPr>
            <a:spLocks noGrp="1"/>
          </p:cNvSpPr>
          <p:nvPr>
            <p:ph type="ftr" sz="quarter" idx="3"/>
          </p:nvPr>
        </p:nvSpPr>
        <p:spPr>
          <a:xfrm>
            <a:off x="609600" y="6248208"/>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a:t>Public Facilities Application Basics</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511279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med">
    <p:fade/>
  </p:transition>
  <p:hf sldNum="0" hdr="0" dt="0"/>
  <p:txStyles>
    <p:titleStyle>
      <a:lvl1pPr algn="l" rtl="0" eaLnBrk="1" latinLnBrk="0" hangingPunct="1">
        <a:spcBef>
          <a:spcPct val="0"/>
        </a:spcBef>
        <a:buNone/>
        <a:defRPr kumimoji="0" sz="44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baseline="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n-US" sz="2900" kern="1200" baseline="0" dirty="0" smtClean="0">
          <a:solidFill>
            <a:schemeClr val="tx2"/>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7.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56.xml.rels><?xml version="1.0" encoding="UTF-8" standalone="yes"?>
<Relationships xmlns="http://schemas.openxmlformats.org/package/2006/relationships"><Relationship Id="rId3" Type="http://schemas.openxmlformats.org/officeDocument/2006/relationships/hyperlink" Target="mailto:GIS@dca.ga.gov" TargetMode="External"/><Relationship Id="rId2" Type="http://schemas.openxmlformats.org/officeDocument/2006/relationships/hyperlink" Target="http://georgia-dca.maps.arcgis.com/home/index.html" TargetMode="Externa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j0293722"/>
          <p:cNvPicPr>
            <a:picLocks noChangeAspect="1" noChangeArrowheads="1"/>
          </p:cNvPicPr>
          <p:nvPr/>
        </p:nvPicPr>
        <p:blipFill>
          <a:blip r:embed="rId3" cstate="print"/>
          <a:srcRect/>
          <a:stretch>
            <a:fillRect/>
          </a:stretch>
        </p:blipFill>
        <p:spPr bwMode="auto">
          <a:xfrm>
            <a:off x="3276600" y="2590800"/>
            <a:ext cx="2506663" cy="1790700"/>
          </a:xfrm>
          <a:prstGeom prst="rect">
            <a:avLst/>
          </a:prstGeom>
          <a:noFill/>
        </p:spPr>
      </p:pic>
      <p:pic>
        <p:nvPicPr>
          <p:cNvPr id="3078" name="Picture 6" descr="2001cdbg_small"/>
          <p:cNvPicPr>
            <a:picLocks noChangeAspect="1" noChangeArrowheads="1"/>
          </p:cNvPicPr>
          <p:nvPr/>
        </p:nvPicPr>
        <p:blipFill>
          <a:blip r:embed="rId4" cstate="print"/>
          <a:srcRect/>
          <a:stretch>
            <a:fillRect/>
          </a:stretch>
        </p:blipFill>
        <p:spPr bwMode="auto">
          <a:xfrm>
            <a:off x="1630678" y="1075597"/>
            <a:ext cx="5989322" cy="3743326"/>
          </a:xfrm>
          <a:prstGeom prst="rect">
            <a:avLst/>
          </a:prstGeom>
          <a:noFill/>
        </p:spPr>
      </p:pic>
      <p:sp>
        <p:nvSpPr>
          <p:cNvPr id="3079" name="Rectangle 7"/>
          <p:cNvSpPr>
            <a:spLocks noGrp="1" noChangeArrowheads="1"/>
          </p:cNvSpPr>
          <p:nvPr>
            <p:ph type="ctrTitle"/>
          </p:nvPr>
        </p:nvSpPr>
        <p:spPr>
          <a:xfrm>
            <a:off x="1370766" y="228600"/>
            <a:ext cx="6325434" cy="699798"/>
          </a:xfrm>
        </p:spPr>
        <p:txBody>
          <a:bodyPr/>
          <a:lstStyle/>
          <a:p>
            <a:r>
              <a:rPr lang="en-US" sz="3200" dirty="0"/>
              <a:t>Public Facilities Application Basics</a:t>
            </a:r>
          </a:p>
        </p:txBody>
      </p:sp>
      <p:sp>
        <p:nvSpPr>
          <p:cNvPr id="7" name="Subtitle 6"/>
          <p:cNvSpPr>
            <a:spLocks noGrp="1"/>
          </p:cNvSpPr>
          <p:nvPr>
            <p:ph type="subTitle" idx="1"/>
          </p:nvPr>
        </p:nvSpPr>
        <p:spPr>
          <a:xfrm>
            <a:off x="2362200" y="6172200"/>
            <a:ext cx="6705600" cy="533400"/>
          </a:xfrm>
        </p:spPr>
        <p:txBody>
          <a:bodyPr>
            <a:noAutofit/>
          </a:bodyPr>
          <a:lstStyle/>
          <a:p>
            <a:pPr lvl="0"/>
            <a:endParaRPr lang="en-US" dirty="0"/>
          </a:p>
          <a:p>
            <a:pPr lvl="0"/>
            <a:r>
              <a:rPr lang="en-US" sz="2800" dirty="0"/>
              <a:t>CDBG Field Services Representatives</a:t>
            </a:r>
          </a:p>
          <a:p>
            <a:endParaRPr lang="en-US" dirty="0"/>
          </a:p>
        </p:txBody>
      </p:sp>
      <p:sp>
        <p:nvSpPr>
          <p:cNvPr id="8" name="Text Placeholder 7"/>
          <p:cNvSpPr>
            <a:spLocks noGrp="1"/>
          </p:cNvSpPr>
          <p:nvPr>
            <p:ph type="body" sz="quarter" idx="10"/>
          </p:nvPr>
        </p:nvSpPr>
        <p:spPr/>
        <p:txBody>
          <a:bodyPr/>
          <a:lstStyle/>
          <a:p>
            <a:r>
              <a:rPr lang="en-US" dirty="0"/>
              <a:t>12/6/2017</a:t>
            </a:r>
          </a:p>
        </p:txBody>
      </p:sp>
      <p:pic>
        <p:nvPicPr>
          <p:cNvPr id="6" name="Picture 5" descr="C:\Users\rob.shaw\Desktop\equalHousHandiCombo.jpg"/>
          <p:cNvPicPr>
            <a:picLocks noChangeAspect="1" noChangeArrowheads="1"/>
          </p:cNvPicPr>
          <p:nvPr/>
        </p:nvPicPr>
        <p:blipFill>
          <a:blip r:embed="rId5" cstate="print"/>
          <a:srcRect/>
          <a:stretch>
            <a:fillRect/>
          </a:stretch>
        </p:blipFill>
        <p:spPr bwMode="auto">
          <a:xfrm>
            <a:off x="66865" y="4865521"/>
            <a:ext cx="1685735" cy="1030893"/>
          </a:xfrm>
          <a:prstGeom prst="rect">
            <a:avLst/>
          </a:prstGeom>
          <a:noFill/>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33400"/>
            <a:ext cx="6629400" cy="762000"/>
          </a:xfrm>
          <a:noFill/>
          <a:ln/>
        </p:spPr>
        <p:txBody>
          <a:bodyPr lIns="90488" tIns="44450" rIns="90488" bIns="44450"/>
          <a:lstStyle/>
          <a:p>
            <a:r>
              <a:rPr lang="en-US" sz="3600" dirty="0">
                <a:solidFill>
                  <a:schemeClr val="folHlink"/>
                </a:solidFill>
              </a:rPr>
              <a:t>COMMUNITY NEED</a:t>
            </a:r>
          </a:p>
        </p:txBody>
      </p:sp>
      <p:pic>
        <p:nvPicPr>
          <p:cNvPr id="6153" name="Picture 9" descr="cdccmeet"/>
          <p:cNvPicPr>
            <a:picLocks noGrp="1" noChangeAspect="1" noChangeArrowheads="1"/>
          </p:cNvPicPr>
          <p:nvPr>
            <p:ph type="clipArt" sz="half" idx="1"/>
          </p:nvPr>
        </p:nvPicPr>
        <p:blipFill>
          <a:blip r:embed="rId2" cstate="print"/>
          <a:srcRect/>
          <a:stretch>
            <a:fillRect/>
          </a:stretch>
        </p:blipFill>
        <p:spPr>
          <a:xfrm>
            <a:off x="825500" y="1828800"/>
            <a:ext cx="3352800" cy="4114800"/>
          </a:xfrm>
          <a:noFill/>
          <a:ln/>
        </p:spPr>
      </p:pic>
      <p:sp>
        <p:nvSpPr>
          <p:cNvPr id="6148" name="Rectangle 4"/>
          <p:cNvSpPr>
            <a:spLocks noGrp="1" noChangeArrowheads="1"/>
          </p:cNvSpPr>
          <p:nvPr>
            <p:ph type="body" sz="half" idx="2"/>
          </p:nvPr>
        </p:nvSpPr>
        <p:spPr>
          <a:xfrm>
            <a:off x="4419600" y="2209800"/>
            <a:ext cx="4038600" cy="4419600"/>
          </a:xfrm>
          <a:noFill/>
          <a:ln/>
        </p:spPr>
        <p:txBody>
          <a:bodyPr lIns="90488" tIns="44450" rIns="90488" bIns="44450"/>
          <a:lstStyle/>
          <a:p>
            <a:pPr>
              <a:lnSpc>
                <a:spcPct val="80000"/>
              </a:lnSpc>
            </a:pPr>
            <a:r>
              <a:rPr lang="en-US" sz="2800"/>
              <a:t>The Community must decide what are the most severe needs for their particular community!</a:t>
            </a:r>
          </a:p>
          <a:p>
            <a:pPr>
              <a:lnSpc>
                <a:spcPct val="80000"/>
              </a:lnSpc>
            </a:pPr>
            <a:r>
              <a:rPr lang="en-US" sz="2800"/>
              <a:t>City Council or County Commission will decide which project to pursue.</a:t>
            </a:r>
          </a:p>
        </p:txBody>
      </p:sp>
      <p:sp>
        <p:nvSpPr>
          <p:cNvPr id="5" name="Footer Placeholder 4"/>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solidFill>
                  <a:schemeClr val="folHlink"/>
                </a:solidFill>
              </a:rPr>
              <a:t>Identify Key Players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52227" name="Rectangle 3"/>
          <p:cNvSpPr>
            <a:spLocks noGrp="1" noChangeArrowheads="1"/>
          </p:cNvSpPr>
          <p:nvPr>
            <p:ph sz="quarter" idx="1"/>
          </p:nvPr>
        </p:nvSpPr>
        <p:spPr/>
        <p:txBody>
          <a:bodyPr/>
          <a:lstStyle/>
          <a:p>
            <a:pPr indent="-53975">
              <a:buFontTx/>
              <a:buNone/>
            </a:pPr>
            <a:r>
              <a:rPr lang="en-US" sz="3000" dirty="0"/>
              <a:t>Once a project has been identified, pull together the key players – quickly!</a:t>
            </a:r>
          </a:p>
          <a:p>
            <a:pPr indent="-53975"/>
            <a:r>
              <a:rPr lang="en-US" sz="2800" dirty="0"/>
              <a:t>Grant writer</a:t>
            </a:r>
          </a:p>
          <a:p>
            <a:pPr indent="-53975"/>
            <a:r>
              <a:rPr lang="en-US" sz="2800" dirty="0"/>
              <a:t>Administrator* (may also be your Grant Writer)</a:t>
            </a:r>
          </a:p>
          <a:p>
            <a:pPr indent="-53975"/>
            <a:r>
              <a:rPr lang="en-US" sz="2800" dirty="0"/>
              <a:t>Architect / Engineer</a:t>
            </a:r>
          </a:p>
          <a:p>
            <a:pPr marL="266065" indent="0">
              <a:buNone/>
            </a:pPr>
            <a:r>
              <a:rPr lang="en-US" sz="2800" dirty="0"/>
              <a:t>* Funding for Administration must be included in the budget</a:t>
            </a:r>
          </a:p>
          <a:p>
            <a:pPr indent="-53975">
              <a:buFontTx/>
              <a:buNone/>
            </a:pPr>
            <a:endParaRPr lang="en-US" sz="28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85800"/>
            <a:ext cx="8382000" cy="1447800"/>
          </a:xfrm>
          <a:noFill/>
          <a:ln/>
        </p:spPr>
        <p:txBody>
          <a:bodyPr lIns="90488" tIns="44450" rIns="90488" bIns="44450">
            <a:normAutofit fontScale="90000"/>
          </a:bodyPr>
          <a:lstStyle/>
          <a:p>
            <a:r>
              <a:rPr lang="en-US" sz="3600" dirty="0">
                <a:solidFill>
                  <a:schemeClr val="folHlink"/>
                </a:solidFill>
              </a:rPr>
              <a:t>FIRST, DECIDE… </a:t>
            </a:r>
            <a:br>
              <a:rPr lang="en-US" sz="2800" dirty="0">
                <a:solidFill>
                  <a:schemeClr val="folHlink"/>
                </a:solidFill>
              </a:rPr>
            </a:br>
            <a:br>
              <a:rPr lang="en-US" sz="2800" dirty="0">
                <a:solidFill>
                  <a:schemeClr val="folHlink"/>
                </a:solidFill>
              </a:rPr>
            </a:br>
            <a:r>
              <a:rPr lang="en-US" sz="2800" dirty="0">
                <a:solidFill>
                  <a:schemeClr val="folHlink"/>
                </a:solidFill>
              </a:rPr>
              <a:t>How will Administration &amp; Architect/Engineer fees be paid?</a:t>
            </a:r>
          </a:p>
        </p:txBody>
      </p:sp>
      <p:sp>
        <p:nvSpPr>
          <p:cNvPr id="34819" name="Rectangle 3"/>
          <p:cNvSpPr>
            <a:spLocks noGrp="1" noChangeArrowheads="1"/>
          </p:cNvSpPr>
          <p:nvPr>
            <p:ph type="body" sz="half" idx="1"/>
          </p:nvPr>
        </p:nvSpPr>
        <p:spPr>
          <a:xfrm>
            <a:off x="685800" y="2971800"/>
            <a:ext cx="3697288" cy="2057400"/>
          </a:xfrm>
          <a:noFill/>
          <a:ln/>
        </p:spPr>
        <p:txBody>
          <a:bodyPr lIns="90488" tIns="44450" rIns="90488" bIns="44450"/>
          <a:lstStyle/>
          <a:p>
            <a:r>
              <a:rPr lang="en-US" sz="3500" dirty="0"/>
              <a:t>Local Funds?</a:t>
            </a:r>
          </a:p>
          <a:p>
            <a:r>
              <a:rPr lang="en-US" sz="3500" dirty="0"/>
              <a:t>CDBG Funds?</a:t>
            </a:r>
          </a:p>
        </p:txBody>
      </p:sp>
      <p:pic>
        <p:nvPicPr>
          <p:cNvPr id="34821" name="Picture 5" descr="money"/>
          <p:cNvPicPr>
            <a:picLocks noGrp="1" noChangeAspect="1" noChangeArrowheads="1"/>
          </p:cNvPicPr>
          <p:nvPr>
            <p:ph sz="half" idx="2"/>
          </p:nvPr>
        </p:nvPicPr>
        <p:blipFill>
          <a:blip r:embed="rId2" cstate="print"/>
          <a:stretch>
            <a:fillRect/>
          </a:stretch>
        </p:blipFill>
        <p:spPr>
          <a:xfrm>
            <a:off x="4533900" y="2637653"/>
            <a:ext cx="3695700" cy="2497094"/>
          </a:xfrm>
          <a:noFill/>
          <a:ln/>
        </p:spPr>
      </p:pic>
      <p:sp>
        <p:nvSpPr>
          <p:cNvPr id="5" name="Footer Placeholder 4"/>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615" y="381000"/>
            <a:ext cx="8610600" cy="1066800"/>
          </a:xfrm>
          <a:noFill/>
          <a:ln/>
        </p:spPr>
        <p:txBody>
          <a:bodyPr lIns="90488" tIns="44450" rIns="90488" bIns="44450"/>
          <a:lstStyle/>
          <a:p>
            <a:r>
              <a:rPr lang="en-US" sz="3600" dirty="0">
                <a:solidFill>
                  <a:schemeClr val="folHlink"/>
                </a:solidFill>
              </a:rPr>
              <a:t>Procurement - CDBG Funds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6867" name="Rectangle 3"/>
          <p:cNvSpPr>
            <a:spLocks noGrp="1" noChangeArrowheads="1"/>
          </p:cNvSpPr>
          <p:nvPr>
            <p:ph sz="quarter" idx="1"/>
          </p:nvPr>
        </p:nvSpPr>
        <p:spPr>
          <a:xfrm>
            <a:off x="685800" y="1828800"/>
            <a:ext cx="7924800" cy="4648200"/>
          </a:xfrm>
          <a:noFill/>
          <a:ln/>
        </p:spPr>
        <p:txBody>
          <a:bodyPr lIns="90488" tIns="44450" rIns="90488" bIns="44450">
            <a:normAutofit lnSpcReduction="10000"/>
          </a:bodyPr>
          <a:lstStyle/>
          <a:p>
            <a:r>
              <a:rPr lang="en-US" u="sng" dirty="0"/>
              <a:t>Must</a:t>
            </a:r>
            <a:r>
              <a:rPr lang="en-US" dirty="0"/>
              <a:t> use formal procurement procedure outlined in manual (Does not apply to RC’s for administration.)</a:t>
            </a:r>
          </a:p>
          <a:p>
            <a:r>
              <a:rPr lang="en-US" dirty="0"/>
              <a:t>Limits: 12% for Engineer; 10% for Architect (percent of CDBG construction, </a:t>
            </a:r>
            <a:r>
              <a:rPr lang="en-US" u="sng" dirty="0"/>
              <a:t>not</a:t>
            </a:r>
            <a:r>
              <a:rPr lang="en-US" dirty="0"/>
              <a:t> grant amount). Break out CDBG amount from local funds on DCA-8.</a:t>
            </a:r>
          </a:p>
          <a:p>
            <a:r>
              <a:rPr lang="en-US" dirty="0"/>
              <a:t>Admin. Limit: 6% of grant amount for public facilities, 7% for multi-activity or housing.</a:t>
            </a:r>
            <a:endParaRPr lang="en-US" u="sng"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458200" cy="1752600"/>
          </a:xfrm>
          <a:noFill/>
          <a:ln/>
        </p:spPr>
        <p:txBody>
          <a:bodyPr lIns="90488" tIns="44450" rIns="90488" bIns="44450"/>
          <a:lstStyle/>
          <a:p>
            <a:r>
              <a:rPr lang="en-US" sz="2800" dirty="0">
                <a:solidFill>
                  <a:schemeClr val="folHlink"/>
                </a:solidFill>
              </a:rPr>
              <a:t>PROCUREMENT REQUIREMENTS</a:t>
            </a:r>
            <a:br>
              <a:rPr lang="en-US" sz="2800" dirty="0">
                <a:solidFill>
                  <a:schemeClr val="folHlink"/>
                </a:solidFill>
              </a:rPr>
            </a:br>
            <a:r>
              <a:rPr lang="en-US" sz="2800" dirty="0">
                <a:solidFill>
                  <a:schemeClr val="folHlink"/>
                </a:solidFill>
              </a:rPr>
              <a:t>CDBG Funds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7891" name="Rectangle 3"/>
          <p:cNvSpPr>
            <a:spLocks noGrp="1" noChangeArrowheads="1"/>
          </p:cNvSpPr>
          <p:nvPr>
            <p:ph sz="quarter" idx="1"/>
          </p:nvPr>
        </p:nvSpPr>
        <p:spPr>
          <a:xfrm>
            <a:off x="838200" y="1828800"/>
            <a:ext cx="7924800" cy="3987894"/>
          </a:xfrm>
          <a:noFill/>
          <a:ln/>
        </p:spPr>
        <p:txBody>
          <a:bodyPr lIns="90488" tIns="44450" rIns="90488" bIns="44450"/>
          <a:lstStyle/>
          <a:p>
            <a:r>
              <a:rPr lang="en-US" sz="3000" dirty="0"/>
              <a:t>Common rule (2 CFR Part 200)</a:t>
            </a:r>
          </a:p>
          <a:p>
            <a:r>
              <a:rPr lang="en-US" sz="3000" dirty="0"/>
              <a:t>Maximum Competition</a:t>
            </a:r>
          </a:p>
          <a:p>
            <a:r>
              <a:rPr lang="en-US" sz="3000" dirty="0"/>
              <a:t>Advertise in local paper. Allow 30 days response time</a:t>
            </a:r>
          </a:p>
          <a:p>
            <a:r>
              <a:rPr lang="en-US" sz="3000" dirty="0"/>
              <a:t>RFP: Send to 7 </a:t>
            </a:r>
            <a:r>
              <a:rPr lang="en-US" sz="3000" u="sng" dirty="0"/>
              <a:t>known</a:t>
            </a:r>
            <a:r>
              <a:rPr lang="en-US" sz="3000" dirty="0"/>
              <a:t> providers for Administration; 10 for Architect/Engineers</a:t>
            </a:r>
            <a:endParaRPr lang="en-US" sz="3500" u="sng"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76296"/>
            <a:ext cx="8229600" cy="1600200"/>
          </a:xfrm>
          <a:noFill/>
          <a:ln/>
        </p:spPr>
        <p:txBody>
          <a:bodyPr lIns="90488" tIns="44450" rIns="90488" bIns="44450"/>
          <a:lstStyle/>
          <a:p>
            <a:r>
              <a:rPr lang="en-US" sz="2800" dirty="0">
                <a:solidFill>
                  <a:schemeClr val="folHlink"/>
                </a:solidFill>
              </a:rPr>
              <a:t>PROCUREMENT REQUIREMENTS</a:t>
            </a:r>
            <a:br>
              <a:rPr lang="en-US" sz="2800" dirty="0">
                <a:solidFill>
                  <a:schemeClr val="folHlink"/>
                </a:solidFill>
              </a:rPr>
            </a:br>
            <a:r>
              <a:rPr lang="en-US" sz="2800" dirty="0">
                <a:solidFill>
                  <a:schemeClr val="folHlink"/>
                </a:solidFill>
              </a:rPr>
              <a:t>CDBG Funds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8915" name="Rectangle 3"/>
          <p:cNvSpPr>
            <a:spLocks noGrp="1" noChangeArrowheads="1"/>
          </p:cNvSpPr>
          <p:nvPr>
            <p:ph sz="quarter" idx="1"/>
          </p:nvPr>
        </p:nvSpPr>
        <p:spPr>
          <a:xfrm>
            <a:off x="762000" y="2209800"/>
            <a:ext cx="8001000" cy="4114800"/>
          </a:xfrm>
          <a:noFill/>
          <a:ln/>
        </p:spPr>
        <p:txBody>
          <a:bodyPr lIns="90488" tIns="44450" rIns="90488" bIns="44450"/>
          <a:lstStyle/>
          <a:p>
            <a:pPr>
              <a:lnSpc>
                <a:spcPct val="90000"/>
              </a:lnSpc>
            </a:pPr>
            <a:r>
              <a:rPr lang="en-US" sz="3200" dirty="0"/>
              <a:t>Written method of selection (score sheet based on criteria listed in RFP)</a:t>
            </a:r>
          </a:p>
          <a:p>
            <a:pPr>
              <a:lnSpc>
                <a:spcPct val="90000"/>
              </a:lnSpc>
            </a:pPr>
            <a:r>
              <a:rPr lang="en-US" sz="3200" dirty="0"/>
              <a:t>Use Pre-selection to avoid headaches</a:t>
            </a:r>
          </a:p>
          <a:p>
            <a:pPr>
              <a:lnSpc>
                <a:spcPct val="90000"/>
              </a:lnSpc>
            </a:pPr>
            <a:r>
              <a:rPr lang="en-US" sz="3200" dirty="0"/>
              <a:t>Use Conditional Contract - if grant awarded, contract extended</a:t>
            </a:r>
          </a:p>
          <a:p>
            <a:pPr>
              <a:lnSpc>
                <a:spcPct val="90000"/>
              </a:lnSpc>
            </a:pPr>
            <a:endParaRPr lang="en-US" sz="3500" dirty="0"/>
          </a:p>
          <a:p>
            <a:pPr>
              <a:lnSpc>
                <a:spcPct val="90000"/>
              </a:lnSpc>
            </a:pPr>
            <a:endParaRPr lang="en-US" sz="3500" dirty="0"/>
          </a:p>
          <a:p>
            <a:pPr>
              <a:lnSpc>
                <a:spcPct val="90000"/>
              </a:lnSpc>
            </a:pPr>
            <a:endParaRPr lang="en-US" sz="3500" u="sng"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25439" y="381000"/>
            <a:ext cx="8610600" cy="1066800"/>
          </a:xfrm>
          <a:noFill/>
          <a:ln/>
        </p:spPr>
        <p:txBody>
          <a:bodyPr lIns="90488" tIns="44450" rIns="90488" bIns="44450"/>
          <a:lstStyle/>
          <a:p>
            <a:r>
              <a:rPr lang="en-US" sz="3600" dirty="0">
                <a:solidFill>
                  <a:schemeClr val="folHlink"/>
                </a:solidFill>
              </a:rPr>
              <a:t>Procurement - Local Funds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5843" name="Rectangle 3"/>
          <p:cNvSpPr>
            <a:spLocks noGrp="1" noChangeArrowheads="1"/>
          </p:cNvSpPr>
          <p:nvPr>
            <p:ph sz="quarter" idx="1"/>
          </p:nvPr>
        </p:nvSpPr>
        <p:spPr>
          <a:xfrm>
            <a:off x="609600" y="1981200"/>
            <a:ext cx="7924800" cy="4495800"/>
          </a:xfrm>
          <a:noFill/>
          <a:ln/>
        </p:spPr>
        <p:txBody>
          <a:bodyPr lIns="90488" tIns="44450" rIns="90488" bIns="44450"/>
          <a:lstStyle/>
          <a:p>
            <a:r>
              <a:rPr lang="en-US" sz="3000"/>
              <a:t>Engineer</a:t>
            </a:r>
            <a:r>
              <a:rPr lang="en-US" sz="3000" dirty="0"/>
              <a:t>/Architect fees may be used as cash match or leverage.</a:t>
            </a:r>
          </a:p>
          <a:p>
            <a:r>
              <a:rPr lang="en-US" sz="3000" dirty="0"/>
              <a:t>Administration fees </a:t>
            </a:r>
            <a:r>
              <a:rPr lang="en-US" sz="3000" u="sng" dirty="0">
                <a:solidFill>
                  <a:srgbClr val="FF0000"/>
                </a:solidFill>
              </a:rPr>
              <a:t>can</a:t>
            </a:r>
            <a:r>
              <a:rPr lang="en-US" sz="3000" dirty="0">
                <a:solidFill>
                  <a:srgbClr val="FF0000"/>
                </a:solidFill>
              </a:rPr>
              <a:t> be used as cash match</a:t>
            </a:r>
            <a:r>
              <a:rPr lang="en-US" sz="3000" dirty="0"/>
              <a:t>, may also be used as leverage.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solidFill>
                  <a:schemeClr val="folHlink"/>
                </a:solidFill>
              </a:rPr>
              <a:t>Sample Budget – CDBG Funds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54275" name="Rectangle 3"/>
          <p:cNvSpPr>
            <a:spLocks noGrp="1" noChangeArrowheads="1"/>
          </p:cNvSpPr>
          <p:nvPr>
            <p:ph sz="quarter" idx="1"/>
          </p:nvPr>
        </p:nvSpPr>
        <p:spPr>
          <a:xfrm>
            <a:off x="457200" y="1905000"/>
            <a:ext cx="8229600" cy="4495800"/>
          </a:xfrm>
        </p:spPr>
        <p:txBody>
          <a:bodyPr/>
          <a:lstStyle/>
          <a:p>
            <a:r>
              <a:rPr lang="en-US" sz="3000" dirty="0"/>
              <a:t>Acquisition:  $5,000</a:t>
            </a:r>
          </a:p>
          <a:p>
            <a:r>
              <a:rPr lang="en-US" sz="3000" dirty="0"/>
              <a:t>Administration (6%):  $30,000</a:t>
            </a:r>
          </a:p>
          <a:p>
            <a:r>
              <a:rPr lang="en-US" sz="3000" dirty="0"/>
              <a:t>Engineering / Architect (12% / 10%):  $42,000</a:t>
            </a:r>
          </a:p>
          <a:p>
            <a:r>
              <a:rPr lang="en-US" sz="3000" dirty="0"/>
              <a:t>Construction:  $423,000</a:t>
            </a:r>
          </a:p>
          <a:p>
            <a:r>
              <a:rPr lang="en-US" sz="3000" dirty="0"/>
              <a:t>Total: $500,000 CDBG</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solidFill>
                  <a:schemeClr val="folHlink"/>
                </a:solidFill>
              </a:rPr>
              <a:t>Determine The Budget</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53251" name="Rectangle 3"/>
          <p:cNvSpPr>
            <a:spLocks noGrp="1" noChangeArrowheads="1"/>
          </p:cNvSpPr>
          <p:nvPr>
            <p:ph sz="quarter" idx="1"/>
          </p:nvPr>
        </p:nvSpPr>
        <p:spPr>
          <a:xfrm>
            <a:off x="762000" y="1905000"/>
            <a:ext cx="7924800" cy="4419600"/>
          </a:xfrm>
        </p:spPr>
        <p:txBody>
          <a:bodyPr/>
          <a:lstStyle/>
          <a:p>
            <a:r>
              <a:rPr lang="en-US" sz="3000" dirty="0"/>
              <a:t>Figure out what the project is going to cost.</a:t>
            </a:r>
          </a:p>
          <a:p>
            <a:r>
              <a:rPr lang="en-US" sz="3000" dirty="0"/>
              <a:t>Line items:</a:t>
            </a:r>
          </a:p>
          <a:p>
            <a:pPr lvl="1"/>
            <a:r>
              <a:rPr lang="en-US" sz="2900" dirty="0"/>
              <a:t>Administration fee</a:t>
            </a:r>
          </a:p>
          <a:p>
            <a:pPr lvl="1"/>
            <a:r>
              <a:rPr lang="en-US" sz="2900" dirty="0"/>
              <a:t>Architect/Engineering fee</a:t>
            </a:r>
          </a:p>
          <a:p>
            <a:pPr lvl="1"/>
            <a:r>
              <a:rPr lang="en-US" sz="2900" dirty="0"/>
              <a:t>Construction estimate</a:t>
            </a:r>
          </a:p>
          <a:p>
            <a:pPr lvl="1"/>
            <a:r>
              <a:rPr lang="en-US" sz="2900" dirty="0"/>
              <a:t>Acquisition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solidFill>
                  <a:schemeClr val="folHlink"/>
                </a:solidFill>
              </a:rPr>
              <a:t>Budget - Revenue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55299" name="Rectangle 3"/>
          <p:cNvSpPr>
            <a:spLocks noGrp="1" noChangeArrowheads="1"/>
          </p:cNvSpPr>
          <p:nvPr>
            <p:ph sz="quarter" idx="1"/>
          </p:nvPr>
        </p:nvSpPr>
        <p:spPr>
          <a:xfrm>
            <a:off x="685800" y="2057400"/>
            <a:ext cx="7772400" cy="4038600"/>
          </a:xfrm>
        </p:spPr>
        <p:txBody>
          <a:bodyPr/>
          <a:lstStyle/>
          <a:p>
            <a:r>
              <a:rPr lang="en-US" sz="3000" dirty="0"/>
              <a:t>Sources of income:</a:t>
            </a:r>
          </a:p>
          <a:p>
            <a:pPr lvl="1"/>
            <a:r>
              <a:rPr lang="en-US" sz="3300" dirty="0"/>
              <a:t>CDBG Grant – Up to $750,000</a:t>
            </a:r>
          </a:p>
          <a:p>
            <a:pPr lvl="1"/>
            <a:r>
              <a:rPr lang="en-US" sz="3300" dirty="0"/>
              <a:t>Matching funds – 5% of Grant amount above $300,000, up to $22,500</a:t>
            </a:r>
          </a:p>
          <a:p>
            <a:pPr lvl="1"/>
            <a:r>
              <a:rPr lang="en-US" sz="3300" dirty="0"/>
              <a:t>Local Leverage funds - ?</a:t>
            </a:r>
          </a:p>
          <a:p>
            <a:pPr lvl="1"/>
            <a:r>
              <a:rPr lang="en-US" sz="3300" dirty="0"/>
              <a:t>Other Funding Agencies (USDA, </a:t>
            </a:r>
            <a:r>
              <a:rPr lang="en-US" sz="3300" dirty="0" err="1"/>
              <a:t>etc</a:t>
            </a:r>
            <a:r>
              <a:rPr lang="en-US" sz="3300" dirty="0"/>
              <a:t>…)</a:t>
            </a:r>
          </a:p>
          <a:p>
            <a:pPr>
              <a:buFontTx/>
              <a:buNone/>
            </a:pPr>
            <a:endParaRPr lang="en-US" sz="3000"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solidFill>
                  <a:schemeClr val="folHlink"/>
                </a:solidFill>
              </a:rPr>
              <a:t>Public Facilities Projects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83971" name="Rectangle 3"/>
          <p:cNvSpPr>
            <a:spLocks noGrp="1" noChangeArrowheads="1"/>
          </p:cNvSpPr>
          <p:nvPr>
            <p:ph sz="quarter" idx="1"/>
          </p:nvPr>
        </p:nvSpPr>
        <p:spPr>
          <a:xfrm>
            <a:off x="612648" y="1981200"/>
            <a:ext cx="8153400" cy="4114800"/>
          </a:xfrm>
        </p:spPr>
        <p:txBody>
          <a:bodyPr/>
          <a:lstStyle/>
          <a:p>
            <a:pPr>
              <a:buFontTx/>
              <a:buNone/>
            </a:pPr>
            <a:r>
              <a:rPr lang="en-US" sz="2800" dirty="0"/>
              <a:t>	</a:t>
            </a:r>
            <a:r>
              <a:rPr lang="en-US" sz="3600" dirty="0"/>
              <a:t>Meeting the needs of low and moderate income people in the community, using bricks &amp; mortar, concrete &amp; paving and piping and plumbing.</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6629400" cy="762000"/>
          </a:xfrm>
        </p:spPr>
        <p:txBody>
          <a:bodyPr/>
          <a:lstStyle/>
          <a:p>
            <a:r>
              <a:rPr lang="en-US" dirty="0">
                <a:solidFill>
                  <a:schemeClr val="folHlink"/>
                </a:solidFill>
              </a:rPr>
              <a:t>Cash Match</a:t>
            </a:r>
          </a:p>
        </p:txBody>
      </p:sp>
      <p:sp>
        <p:nvSpPr>
          <p:cNvPr id="68611" name="Rectangle 3"/>
          <p:cNvSpPr>
            <a:spLocks noGrp="1" noChangeArrowheads="1"/>
          </p:cNvSpPr>
          <p:nvPr>
            <p:ph type="body" sz="half" idx="1"/>
          </p:nvPr>
        </p:nvSpPr>
        <p:spPr>
          <a:xfrm>
            <a:off x="457200" y="1676398"/>
            <a:ext cx="8229600" cy="2525659"/>
          </a:xfrm>
        </p:spPr>
        <p:txBody>
          <a:bodyPr>
            <a:normAutofit/>
          </a:bodyPr>
          <a:lstStyle/>
          <a:p>
            <a:r>
              <a:rPr lang="en-US" sz="2800" dirty="0"/>
              <a:t>Must be Cash!</a:t>
            </a:r>
          </a:p>
          <a:p>
            <a:r>
              <a:rPr lang="en-US" sz="2800" dirty="0"/>
              <a:t>Calculate at 5% of Grant Amount above $300,000.</a:t>
            </a:r>
          </a:p>
          <a:p>
            <a:r>
              <a:rPr lang="en-US" sz="2800" dirty="0"/>
              <a:t>A $500,000 Grant will have a $10,000 Cash Match requirement. A $750,000 Grant will have a $22,500 Cash Match</a:t>
            </a:r>
            <a:r>
              <a:rPr lang="en-US" sz="2200" dirty="0"/>
              <a:t>.</a:t>
            </a:r>
          </a:p>
        </p:txBody>
      </p:sp>
      <p:pic>
        <p:nvPicPr>
          <p:cNvPr id="68613" name="Picture 5" descr="cash-bills"/>
          <p:cNvPicPr>
            <a:picLocks noGrp="1" noChangeAspect="1" noChangeArrowheads="1"/>
          </p:cNvPicPr>
          <p:nvPr>
            <p:ph sz="half" idx="2"/>
          </p:nvPr>
        </p:nvPicPr>
        <p:blipFill>
          <a:blip r:embed="rId2" cstate="print"/>
          <a:stretch>
            <a:fillRect/>
          </a:stretch>
        </p:blipFill>
        <p:spPr>
          <a:xfrm>
            <a:off x="3235036" y="4235441"/>
            <a:ext cx="2979738" cy="2099361"/>
          </a:xfrm>
          <a:noFill/>
          <a:ln/>
        </p:spPr>
      </p:pic>
      <p:sp>
        <p:nvSpPr>
          <p:cNvPr id="5" name="Footer Placeholder 4"/>
          <p:cNvSpPr>
            <a:spLocks noGrp="1"/>
          </p:cNvSpPr>
          <p:nvPr>
            <p:ph type="ftr" sz="quarter" idx="10"/>
          </p:nvPr>
        </p:nvSpPr>
        <p:spPr>
          <a:xfrm>
            <a:off x="2743200" y="6368186"/>
            <a:ext cx="3436938" cy="228600"/>
          </a:xfrm>
        </p:spPr>
        <p:txBody>
          <a:bodyPr/>
          <a:lstStyle/>
          <a:p>
            <a:r>
              <a:rPr lang="en-US" dirty="0"/>
              <a:t>Public Facilities Application Basics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solidFill>
                  <a:schemeClr val="folHlink"/>
                </a:solidFill>
              </a:rPr>
              <a:t>Leverage = Bonus Points!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7587" name="Rectangle 3"/>
          <p:cNvSpPr>
            <a:spLocks noGrp="1" noChangeArrowheads="1"/>
          </p:cNvSpPr>
          <p:nvPr>
            <p:ph sz="quarter" idx="1"/>
          </p:nvPr>
        </p:nvSpPr>
        <p:spPr>
          <a:xfrm>
            <a:off x="457200" y="2057400"/>
            <a:ext cx="8229600" cy="3962400"/>
          </a:xfrm>
        </p:spPr>
        <p:txBody>
          <a:bodyPr/>
          <a:lstStyle/>
          <a:p>
            <a:r>
              <a:rPr lang="en-US" dirty="0"/>
              <a:t>Additional funds, land and NEW materials above the required Cash Match are counted.</a:t>
            </a:r>
          </a:p>
          <a:p>
            <a:r>
              <a:rPr lang="en-US" dirty="0"/>
              <a:t>Operating budgets &amp; salaries, already owned furnishings &amp; equipment DO NOT count.</a:t>
            </a:r>
          </a:p>
          <a:p>
            <a:r>
              <a:rPr lang="en-US" dirty="0"/>
              <a:t>Leverage will be monitored – must be realistic and achievable, or penalties may apply.</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solidFill>
                  <a:schemeClr val="folHlink"/>
                </a:solidFill>
              </a:rPr>
              <a:t>Construction Costs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1443" name="Rectangle 3"/>
          <p:cNvSpPr>
            <a:spLocks noGrp="1" noChangeArrowheads="1"/>
          </p:cNvSpPr>
          <p:nvPr>
            <p:ph sz="quarter" idx="1"/>
          </p:nvPr>
        </p:nvSpPr>
        <p:spPr>
          <a:xfrm>
            <a:off x="685800" y="2133600"/>
            <a:ext cx="8001000" cy="3962400"/>
          </a:xfrm>
        </p:spPr>
        <p:txBody>
          <a:bodyPr/>
          <a:lstStyle/>
          <a:p>
            <a:r>
              <a:rPr lang="en-US" sz="3000" dirty="0"/>
              <a:t>Your Architect or Engineer will give you the construction cost estimates.</a:t>
            </a:r>
          </a:p>
          <a:p>
            <a:r>
              <a:rPr lang="en-US" sz="3000" dirty="0"/>
              <a:t>The Preliminary Architectural/ Engineering Report is vital to the success of your application.  More on this later.</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solidFill>
                  <a:schemeClr val="folHlink"/>
                </a:solidFill>
              </a:rPr>
              <a:t>Determine Size of Project</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2467" name="Rectangle 3"/>
          <p:cNvSpPr>
            <a:spLocks noGrp="1" noChangeArrowheads="1"/>
          </p:cNvSpPr>
          <p:nvPr>
            <p:ph sz="quarter" idx="1"/>
          </p:nvPr>
        </p:nvSpPr>
        <p:spPr>
          <a:xfrm>
            <a:off x="838200" y="2057400"/>
            <a:ext cx="7467600" cy="3810000"/>
          </a:xfrm>
        </p:spPr>
        <p:txBody>
          <a:bodyPr/>
          <a:lstStyle/>
          <a:p>
            <a:r>
              <a:rPr lang="en-US" sz="3000"/>
              <a:t>Will your budget cover the cost of the project?</a:t>
            </a:r>
          </a:p>
          <a:p>
            <a:r>
              <a:rPr lang="en-US" sz="3000"/>
              <a:t>Do you need to scale back, or can you increase the scope of the project (# of streets, size of building, etc…)</a:t>
            </a:r>
          </a:p>
          <a:p>
            <a:r>
              <a:rPr lang="en-US" sz="3000"/>
              <a:t>Finalize your project.</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solidFill>
                  <a:schemeClr val="folHlink"/>
                </a:solidFill>
              </a:rPr>
              <a:t>Determine the Beneficiaries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3491" name="Rectangle 3"/>
          <p:cNvSpPr>
            <a:spLocks noGrp="1" noChangeArrowheads="1"/>
          </p:cNvSpPr>
          <p:nvPr>
            <p:ph sz="quarter" idx="1"/>
          </p:nvPr>
        </p:nvSpPr>
        <p:spPr>
          <a:xfrm>
            <a:off x="685800" y="1905000"/>
            <a:ext cx="8001000" cy="4038600"/>
          </a:xfrm>
        </p:spPr>
        <p:txBody>
          <a:bodyPr/>
          <a:lstStyle/>
          <a:p>
            <a:r>
              <a:rPr lang="en-US" sz="3000" dirty="0"/>
              <a:t>For Infrastructure – survey as Area Benefit.</a:t>
            </a:r>
          </a:p>
          <a:p>
            <a:r>
              <a:rPr lang="en-US" sz="3000" dirty="0"/>
              <a:t>Conduct door-to-door survey to count the number of people benefiting, and their low-mod status.</a:t>
            </a:r>
          </a:p>
          <a:p>
            <a:r>
              <a:rPr lang="en-US" sz="3000" dirty="0"/>
              <a:t>Surveys must be 100%, or a statistically valid random sample. </a:t>
            </a:r>
            <a:r>
              <a:rPr lang="en-US" sz="3000" dirty="0">
                <a:solidFill>
                  <a:srgbClr val="FF0000"/>
                </a:solidFill>
              </a:rPr>
              <a:t>See New Policies.</a:t>
            </a:r>
          </a:p>
          <a:p>
            <a:r>
              <a:rPr lang="en-US" sz="3000" dirty="0"/>
              <a:t>Vacant units are not households, cannot be surveyed.</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solidFill>
                  <a:schemeClr val="folHlink"/>
                </a:solidFill>
              </a:rPr>
              <a:t>Determine the Beneficiaries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9635" name="Rectangle 3"/>
          <p:cNvSpPr>
            <a:spLocks noGrp="1" noChangeArrowheads="1"/>
          </p:cNvSpPr>
          <p:nvPr>
            <p:ph sz="quarter" idx="1"/>
          </p:nvPr>
        </p:nvSpPr>
        <p:spPr>
          <a:xfrm>
            <a:off x="685800" y="1905000"/>
            <a:ext cx="7696200" cy="4495800"/>
          </a:xfrm>
        </p:spPr>
        <p:txBody>
          <a:bodyPr>
            <a:normAutofit lnSpcReduction="10000"/>
          </a:bodyPr>
          <a:lstStyle/>
          <a:p>
            <a:r>
              <a:rPr lang="en-US" sz="3000" dirty="0"/>
              <a:t>For a Building – survey using Limited Clientele benefit.</a:t>
            </a:r>
          </a:p>
          <a:p>
            <a:r>
              <a:rPr lang="en-US" sz="3000" dirty="0"/>
              <a:t>Seniors at a Senior Center are categorically low-mod.</a:t>
            </a:r>
          </a:p>
          <a:p>
            <a:r>
              <a:rPr lang="en-US" sz="3000" dirty="0">
                <a:solidFill>
                  <a:srgbClr val="FF0000"/>
                </a:solidFill>
              </a:rPr>
              <a:t>Nursing home residents are NOT categorically low-mod.</a:t>
            </a:r>
          </a:p>
          <a:p>
            <a:r>
              <a:rPr lang="en-US" sz="3000" dirty="0"/>
              <a:t>Who is going to use the building?  Survey the user groups.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solidFill>
                  <a:schemeClr val="folHlink"/>
                </a:solidFill>
              </a:rPr>
              <a:t>Determine the Beneficiaries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64515" name="Rectangle 3"/>
          <p:cNvSpPr>
            <a:spLocks noGrp="1" noChangeArrowheads="1"/>
          </p:cNvSpPr>
          <p:nvPr>
            <p:ph sz="quarter" idx="1"/>
          </p:nvPr>
        </p:nvSpPr>
        <p:spPr>
          <a:xfrm>
            <a:off x="533400" y="2133600"/>
            <a:ext cx="7772400" cy="3581400"/>
          </a:xfrm>
        </p:spPr>
        <p:txBody>
          <a:bodyPr/>
          <a:lstStyle/>
          <a:p>
            <a:r>
              <a:rPr lang="en-US" sz="3000" dirty="0"/>
              <a:t>If your low-mod percentage of residents is not at least 70%, STOP!  Going any further is a waste of time!</a:t>
            </a:r>
          </a:p>
          <a:p>
            <a:r>
              <a:rPr lang="en-US" sz="3000" dirty="0"/>
              <a:t>Can you reconfigure the project area to get above the 70% threshold? </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0659" name="Rectangle 3"/>
          <p:cNvSpPr>
            <a:spLocks noGrp="1" noChangeArrowheads="1"/>
          </p:cNvSpPr>
          <p:nvPr>
            <p:ph sz="quarter" idx="1"/>
          </p:nvPr>
        </p:nvSpPr>
        <p:spPr>
          <a:xfrm>
            <a:off x="533400" y="1752600"/>
            <a:ext cx="7848600" cy="4495608"/>
          </a:xfrm>
        </p:spPr>
        <p:txBody>
          <a:bodyPr/>
          <a:lstStyle/>
          <a:p>
            <a:r>
              <a:rPr lang="en-US" sz="3000" dirty="0"/>
              <a:t>DCA-4 Description of Need.</a:t>
            </a:r>
          </a:p>
          <a:p>
            <a:r>
              <a:rPr lang="en-US" sz="3000" dirty="0"/>
              <a:t>Describe the problem and how it affects the PEOPLE.</a:t>
            </a:r>
          </a:p>
          <a:p>
            <a:r>
              <a:rPr lang="en-US" sz="3000" dirty="0"/>
              <a:t>Keep the focus on the needs of the residents.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34053"/>
            <a:ext cx="3553406" cy="2114155"/>
          </a:xfrm>
          <a:prstGeom prst="rect">
            <a:avLst/>
          </a:prstGeom>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304800"/>
            <a:ext cx="7772400" cy="990600"/>
          </a:xfrm>
          <a:noFill/>
          <a:ln/>
        </p:spPr>
        <p:txBody>
          <a:bodyPr lIns="90488" tIns="44450" rIns="90488" bIns="44450"/>
          <a:lstStyle/>
          <a:p>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13315" name="Rectangle 3"/>
          <p:cNvSpPr>
            <a:spLocks noGrp="1" noChangeArrowheads="1"/>
          </p:cNvSpPr>
          <p:nvPr>
            <p:ph sz="quarter" idx="1"/>
          </p:nvPr>
        </p:nvSpPr>
        <p:spPr>
          <a:xfrm>
            <a:off x="762000" y="1979398"/>
            <a:ext cx="7924800" cy="3657600"/>
          </a:xfrm>
          <a:noFill/>
          <a:ln/>
        </p:spPr>
        <p:txBody>
          <a:bodyPr lIns="90488" tIns="44450" rIns="90488" bIns="44450"/>
          <a:lstStyle/>
          <a:p>
            <a:pPr algn="ctr">
              <a:buFontTx/>
              <a:buNone/>
            </a:pPr>
            <a:r>
              <a:rPr lang="en-US" sz="3000" u="sng" dirty="0"/>
              <a:t>State how the identified need </a:t>
            </a:r>
            <a:r>
              <a:rPr lang="en-US" sz="3000" u="sng"/>
              <a:t>impacts LMI persons</a:t>
            </a:r>
            <a:endParaRPr lang="en-US" sz="3000" u="sng" dirty="0"/>
          </a:p>
          <a:p>
            <a:pPr algn="ctr">
              <a:buFontTx/>
              <a:buNone/>
            </a:pPr>
            <a:endParaRPr lang="en-US" sz="700" u="sng" dirty="0"/>
          </a:p>
          <a:p>
            <a:r>
              <a:rPr lang="en-US" dirty="0"/>
              <a:t>If a community has cracked sewer lines, and the treatment plant is over capacity due to infiltration, how does this affect the residents? CDBG grants are to solve people problems, not municipal problems.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47700" y="350389"/>
            <a:ext cx="7772400" cy="1143000"/>
          </a:xfrm>
          <a:noFill/>
          <a:ln/>
        </p:spPr>
        <p:txBody>
          <a:bodyPr lIns="90488" tIns="44450" rIns="90488" bIns="44450">
            <a:normAutofit/>
          </a:bodyPr>
          <a:lstStyle/>
          <a:p>
            <a:pPr algn="ctr"/>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171" name="Rectangle 3"/>
          <p:cNvSpPr>
            <a:spLocks noGrp="1" noChangeArrowheads="1"/>
          </p:cNvSpPr>
          <p:nvPr>
            <p:ph sz="quarter" idx="1"/>
          </p:nvPr>
        </p:nvSpPr>
        <p:spPr>
          <a:xfrm>
            <a:off x="304800" y="1828800"/>
            <a:ext cx="8458200" cy="4343400"/>
          </a:xfrm>
          <a:noFill/>
          <a:ln/>
        </p:spPr>
        <p:txBody>
          <a:bodyPr lIns="90488" tIns="44450" rIns="90488" bIns="44450"/>
          <a:lstStyle/>
          <a:p>
            <a:pPr algn="ctr">
              <a:buFontTx/>
              <a:buNone/>
            </a:pPr>
            <a:r>
              <a:rPr lang="en-US" sz="3000" u="sng" dirty="0"/>
              <a:t>Quantify your need</a:t>
            </a:r>
          </a:p>
          <a:p>
            <a:pPr algn="ctr">
              <a:buFontTx/>
              <a:buNone/>
            </a:pPr>
            <a:r>
              <a:rPr lang="en-US" sz="3000" u="sng" dirty="0"/>
              <a:t>to the greatest extent possible</a:t>
            </a:r>
          </a:p>
          <a:p>
            <a:pPr algn="ctr">
              <a:buFontTx/>
              <a:buNone/>
            </a:pPr>
            <a:endParaRPr lang="en-US" sz="1300" u="sng" dirty="0"/>
          </a:p>
          <a:p>
            <a:pPr>
              <a:buFontTx/>
              <a:buNone/>
            </a:pPr>
            <a:r>
              <a:rPr lang="en-US" sz="3000" dirty="0"/>
              <a:t>	“There are 46 households in the target area who are not served by City sewer and whose septic tanks are malfunctioning because of poor soil conditions and small lot sizes”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lIns="90488" tIns="44450" rIns="90488" bIns="44450"/>
          <a:lstStyle/>
          <a:p>
            <a:r>
              <a:rPr lang="en-US" sz="3600">
                <a:solidFill>
                  <a:schemeClr val="folHlink"/>
                </a:solidFill>
              </a:rPr>
              <a:t>ELIGIBLE ACTIVITIES</a:t>
            </a:r>
            <a:r>
              <a:rPr lang="en-US">
                <a:solidFill>
                  <a:schemeClr val="accent2"/>
                </a:solidFill>
              </a:rPr>
              <a:t> </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099" name="Rectangle 3"/>
          <p:cNvSpPr>
            <a:spLocks noGrp="1" noChangeArrowheads="1"/>
          </p:cNvSpPr>
          <p:nvPr>
            <p:ph sz="quarter" idx="1"/>
          </p:nvPr>
        </p:nvSpPr>
        <p:spPr>
          <a:xfrm>
            <a:off x="612648" y="1905000"/>
            <a:ext cx="8153400" cy="3962400"/>
          </a:xfrm>
          <a:noFill/>
          <a:ln/>
        </p:spPr>
        <p:txBody>
          <a:bodyPr lIns="90488" tIns="44450" rIns="90488" bIns="44450"/>
          <a:lstStyle/>
          <a:p>
            <a:r>
              <a:rPr lang="en-US" sz="3600" dirty="0"/>
              <a:t>Water &amp; Sewer</a:t>
            </a:r>
          </a:p>
          <a:p>
            <a:pPr>
              <a:buFontTx/>
              <a:buNone/>
            </a:pPr>
            <a:endParaRPr lang="en-US" sz="3000" dirty="0"/>
          </a:p>
          <a:p>
            <a:pPr>
              <a:buFontTx/>
              <a:buNone/>
            </a:pPr>
            <a:endParaRPr lang="en-US"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399" y="2550940"/>
            <a:ext cx="5425427" cy="3779957"/>
          </a:xfrm>
          <a:prstGeom prst="rect">
            <a:avLst/>
          </a:prstGeom>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8" tIns="44450" rIns="90488" bIns="44450"/>
          <a:lstStyle/>
          <a:p>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8195" name="Rectangle 3"/>
          <p:cNvSpPr>
            <a:spLocks noGrp="1" noChangeArrowheads="1"/>
          </p:cNvSpPr>
          <p:nvPr>
            <p:ph sz="quarter" idx="1"/>
          </p:nvPr>
        </p:nvSpPr>
        <p:spPr>
          <a:xfrm>
            <a:off x="457200" y="2057400"/>
            <a:ext cx="6705600" cy="4038600"/>
          </a:xfrm>
          <a:noFill/>
          <a:ln/>
        </p:spPr>
        <p:txBody>
          <a:bodyPr lIns="90488" tIns="44450" rIns="90488" bIns="44450"/>
          <a:lstStyle/>
          <a:p>
            <a:pPr marL="609600" indent="-609600">
              <a:buFontTx/>
              <a:buNone/>
            </a:pPr>
            <a:r>
              <a:rPr lang="en-US" sz="3000" dirty="0"/>
              <a:t>	</a:t>
            </a:r>
            <a:r>
              <a:rPr lang="en-US" sz="3200" dirty="0"/>
              <a:t>“According to the local Health Department the coliform counts in these wells has measured </a:t>
            </a:r>
            <a:r>
              <a:rPr lang="en-US" sz="3200" b="0" u="sng" dirty="0"/>
              <a:t>X</a:t>
            </a:r>
            <a:r>
              <a:rPr lang="en-US" sz="3200" dirty="0"/>
              <a:t> which is a definite indication of contamination.”</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6261100" cy="762000"/>
          </a:xfrm>
          <a:noFill/>
          <a:ln/>
        </p:spPr>
        <p:txBody>
          <a:bodyPr lIns="90488" tIns="44450" rIns="90488" bIns="44450"/>
          <a:lstStyle/>
          <a:p>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9219" name="Rectangle 3"/>
          <p:cNvSpPr>
            <a:spLocks noGrp="1" noChangeArrowheads="1"/>
          </p:cNvSpPr>
          <p:nvPr>
            <p:ph sz="quarter" idx="1"/>
          </p:nvPr>
        </p:nvSpPr>
        <p:spPr>
          <a:xfrm>
            <a:off x="381000" y="1981200"/>
            <a:ext cx="8382000" cy="4343400"/>
          </a:xfrm>
          <a:noFill/>
          <a:ln/>
        </p:spPr>
        <p:txBody>
          <a:bodyPr lIns="90488" tIns="44450" rIns="90488" bIns="44450"/>
          <a:lstStyle/>
          <a:p>
            <a:pPr>
              <a:buFontTx/>
              <a:buNone/>
            </a:pPr>
            <a:r>
              <a:rPr lang="en-US" dirty="0"/>
              <a:t>	</a:t>
            </a:r>
            <a:r>
              <a:rPr lang="en-US" sz="2800" dirty="0"/>
              <a:t>“...the average income of these households is </a:t>
            </a:r>
            <a:r>
              <a:rPr lang="en-US" sz="2800" b="0" u="sng" dirty="0"/>
              <a:t>X</a:t>
            </a:r>
            <a:r>
              <a:rPr lang="en-US" sz="2800" dirty="0"/>
              <a:t> and the high cost of drilling a deep well precludes these people from correcting the problem themselves. In addition, the lot sizes are so small that even if there were funds available to replace the septic tanks, they would not work anyway.”</a:t>
            </a:r>
            <a:r>
              <a:rPr lang="en-US" sz="3500" dirty="0"/>
              <a:t>  </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7772400" cy="1143000"/>
          </a:xfrm>
          <a:noFill/>
          <a:ln/>
        </p:spPr>
        <p:txBody>
          <a:bodyPr lIns="90488" tIns="44450" rIns="90488" bIns="44450"/>
          <a:lstStyle/>
          <a:p>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10243" name="Rectangle 3"/>
          <p:cNvSpPr>
            <a:spLocks noGrp="1" noChangeArrowheads="1"/>
          </p:cNvSpPr>
          <p:nvPr>
            <p:ph sz="quarter" idx="1"/>
          </p:nvPr>
        </p:nvSpPr>
        <p:spPr>
          <a:xfrm>
            <a:off x="762000" y="1752600"/>
            <a:ext cx="7924800" cy="3788864"/>
          </a:xfrm>
          <a:noFill/>
          <a:ln/>
        </p:spPr>
        <p:txBody>
          <a:bodyPr lIns="90488" tIns="44450" rIns="90488" bIns="44450">
            <a:normAutofit lnSpcReduction="10000"/>
          </a:bodyPr>
          <a:lstStyle/>
          <a:p>
            <a:pPr algn="ctr">
              <a:buFontTx/>
              <a:buNone/>
            </a:pPr>
            <a:r>
              <a:rPr lang="en-US" sz="3000" u="sng" dirty="0"/>
              <a:t>ALWAYS DOCUMENT YOUR NEED</a:t>
            </a:r>
            <a:r>
              <a:rPr lang="en-US" sz="3000" dirty="0"/>
              <a:t> </a:t>
            </a:r>
          </a:p>
          <a:p>
            <a:r>
              <a:rPr lang="en-US" sz="3000" dirty="0"/>
              <a:t>Letters from residents. </a:t>
            </a:r>
            <a:r>
              <a:rPr lang="en-US" sz="3000" dirty="0">
                <a:solidFill>
                  <a:srgbClr val="FF0000"/>
                </a:solidFill>
              </a:rPr>
              <a:t>Form letters or pre-typed letters </a:t>
            </a:r>
            <a:r>
              <a:rPr lang="en-US" sz="3000" u="sng" dirty="0">
                <a:solidFill>
                  <a:srgbClr val="FF0000"/>
                </a:solidFill>
              </a:rPr>
              <a:t>not best practice.</a:t>
            </a:r>
            <a:r>
              <a:rPr lang="en-US" sz="3000" dirty="0">
                <a:solidFill>
                  <a:srgbClr val="FF0000"/>
                </a:solidFill>
              </a:rPr>
              <a:t> </a:t>
            </a:r>
            <a:endParaRPr lang="en-US" sz="3000" dirty="0"/>
          </a:p>
          <a:p>
            <a:r>
              <a:rPr lang="en-US" sz="3000" dirty="0"/>
              <a:t>Letter from the Fire Chief</a:t>
            </a:r>
          </a:p>
          <a:p>
            <a:r>
              <a:rPr lang="en-US" sz="3000" dirty="0"/>
              <a:t>Letter from the Health Dept.</a:t>
            </a:r>
          </a:p>
          <a:p>
            <a:r>
              <a:rPr lang="en-US" sz="3000" dirty="0"/>
              <a:t>Know the difference between letters of documentation and letters of support</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00669" y="304800"/>
            <a:ext cx="7772400" cy="1143000"/>
          </a:xfrm>
          <a:noFill/>
          <a:ln/>
        </p:spPr>
        <p:txBody>
          <a:bodyPr lIns="90488" tIns="44450" rIns="90488" bIns="44450"/>
          <a:lstStyle/>
          <a:p>
            <a:r>
              <a:rPr lang="en-US" sz="3600" dirty="0">
                <a:solidFill>
                  <a:schemeClr val="folHlink"/>
                </a:solidFill>
              </a:rPr>
              <a:t>Tell the Story – Sell the Story</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11267" name="Rectangle 3"/>
          <p:cNvSpPr>
            <a:spLocks noGrp="1" noChangeArrowheads="1"/>
          </p:cNvSpPr>
          <p:nvPr>
            <p:ph sz="quarter" idx="1"/>
          </p:nvPr>
        </p:nvSpPr>
        <p:spPr>
          <a:xfrm>
            <a:off x="838200" y="1981200"/>
            <a:ext cx="7848600" cy="4267200"/>
          </a:xfrm>
          <a:noFill/>
          <a:ln/>
        </p:spPr>
        <p:txBody>
          <a:bodyPr lIns="90488" tIns="44450" rIns="90488" bIns="44450"/>
          <a:lstStyle/>
          <a:p>
            <a:pPr>
              <a:lnSpc>
                <a:spcPct val="90000"/>
              </a:lnSpc>
            </a:pPr>
            <a:r>
              <a:rPr lang="en-US" sz="2800" dirty="0"/>
              <a:t>Photos – quality photos are your best seller!</a:t>
            </a:r>
          </a:p>
          <a:p>
            <a:pPr>
              <a:lnSpc>
                <a:spcPct val="90000"/>
              </a:lnSpc>
            </a:pPr>
            <a:r>
              <a:rPr lang="en-US" sz="2800" dirty="0"/>
              <a:t>Identify location of photos (address, map)</a:t>
            </a:r>
          </a:p>
          <a:p>
            <a:pPr>
              <a:lnSpc>
                <a:spcPct val="90000"/>
              </a:lnSpc>
            </a:pPr>
            <a:r>
              <a:rPr lang="en-US" sz="2800" dirty="0"/>
              <a:t>News Reports</a:t>
            </a:r>
          </a:p>
          <a:p>
            <a:pPr>
              <a:lnSpc>
                <a:spcPct val="90000"/>
              </a:lnSpc>
            </a:pPr>
            <a:r>
              <a:rPr lang="en-US" sz="2800" dirty="0"/>
              <a:t>Mental Health Directors</a:t>
            </a:r>
          </a:p>
          <a:p>
            <a:pPr>
              <a:lnSpc>
                <a:spcPct val="90000"/>
              </a:lnSpc>
            </a:pPr>
            <a:r>
              <a:rPr lang="en-US" sz="2800" dirty="0"/>
              <a:t>AAA Directors</a:t>
            </a:r>
          </a:p>
          <a:p>
            <a:pPr>
              <a:lnSpc>
                <a:spcPct val="90000"/>
              </a:lnSpc>
            </a:pPr>
            <a:r>
              <a:rPr lang="en-US" sz="2800" dirty="0"/>
              <a:t>Building Inspectors</a:t>
            </a:r>
          </a:p>
          <a:p>
            <a:pPr>
              <a:lnSpc>
                <a:spcPct val="90000"/>
              </a:lnSpc>
            </a:pPr>
            <a:r>
              <a:rPr lang="en-US" sz="2800" dirty="0"/>
              <a:t>Reports and/or Consent orders from EPD</a:t>
            </a:r>
          </a:p>
          <a:p>
            <a:pPr>
              <a:lnSpc>
                <a:spcPct val="90000"/>
              </a:lnSpc>
            </a:pPr>
            <a:r>
              <a:rPr lang="en-US" sz="2800" dirty="0">
                <a:solidFill>
                  <a:srgbClr val="FF0000"/>
                </a:solidFill>
              </a:rPr>
              <a:t>NOTE: Make sure the documentation is relevant to the project!</a:t>
            </a:r>
            <a:endParaRPr lang="en-US" sz="3500" dirty="0">
              <a:solidFill>
                <a:srgbClr val="FF0000"/>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533400"/>
            <a:ext cx="6261100" cy="762000"/>
          </a:xfrm>
          <a:noFill/>
          <a:ln/>
        </p:spPr>
        <p:txBody>
          <a:bodyPr lIns="90488" tIns="44450" rIns="90488" bIns="44450"/>
          <a:lstStyle/>
          <a:p>
            <a:r>
              <a:rPr lang="en-US" sz="3600" dirty="0">
                <a:solidFill>
                  <a:schemeClr val="folHlink"/>
                </a:solidFill>
              </a:rPr>
              <a:t>Tell the Story – Sell the Story</a:t>
            </a:r>
          </a:p>
        </p:txBody>
      </p:sp>
      <p:sp>
        <p:nvSpPr>
          <p:cNvPr id="12291" name="Rectangle 3"/>
          <p:cNvSpPr>
            <a:spLocks noGrp="1" noChangeArrowheads="1"/>
          </p:cNvSpPr>
          <p:nvPr>
            <p:ph type="body" sz="half" idx="1"/>
          </p:nvPr>
        </p:nvSpPr>
        <p:spPr>
          <a:xfrm>
            <a:off x="609600" y="2438400"/>
            <a:ext cx="3671888" cy="3276600"/>
          </a:xfrm>
          <a:noFill/>
          <a:ln/>
        </p:spPr>
        <p:txBody>
          <a:bodyPr lIns="90488" tIns="44450" rIns="90488" bIns="44450"/>
          <a:lstStyle/>
          <a:p>
            <a:r>
              <a:rPr lang="en-US" sz="4800"/>
              <a:t>Keep the focus on people</a:t>
            </a:r>
          </a:p>
        </p:txBody>
      </p:sp>
      <p:pic>
        <p:nvPicPr>
          <p:cNvPr id="12294" name="Picture 6" descr="photocollage"/>
          <p:cNvPicPr>
            <a:picLocks noGrp="1" noChangeAspect="1" noChangeArrowheads="1"/>
          </p:cNvPicPr>
          <p:nvPr>
            <p:ph type="clipArt" sz="half" idx="2"/>
          </p:nvPr>
        </p:nvPicPr>
        <p:blipFill>
          <a:blip r:embed="rId2" cstate="print"/>
          <a:srcRect/>
          <a:stretch>
            <a:fillRect/>
          </a:stretch>
        </p:blipFill>
        <p:spPr>
          <a:xfrm>
            <a:off x="4114800" y="2470150"/>
            <a:ext cx="4343400" cy="3743325"/>
          </a:xfrm>
          <a:noFill/>
          <a:ln/>
        </p:spPr>
      </p:pic>
      <p:sp>
        <p:nvSpPr>
          <p:cNvPr id="5" name="Footer Placeholder 4"/>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33754"/>
            <a:ext cx="7772400" cy="1143000"/>
          </a:xfrm>
          <a:noFill/>
          <a:ln/>
        </p:spPr>
        <p:txBody>
          <a:bodyPr lIns="90488" tIns="44450" rIns="90488" bIns="44450"/>
          <a:lstStyle/>
          <a:p>
            <a:r>
              <a:rPr lang="en-US" sz="3600" dirty="0">
                <a:solidFill>
                  <a:schemeClr val="folHlink"/>
                </a:solidFill>
              </a:rPr>
              <a:t>Tell the Story – Sell the Story</a:t>
            </a:r>
            <a:endParaRPr lang="en-US" sz="2800" dirty="0">
              <a:solidFill>
                <a:schemeClr val="folHlink"/>
              </a:solidFill>
            </a:endParaRPr>
          </a:p>
        </p:txBody>
      </p:sp>
      <p:sp>
        <p:nvSpPr>
          <p:cNvPr id="14339" name="Rectangle 3"/>
          <p:cNvSpPr>
            <a:spLocks noGrp="1" noChangeArrowheads="1"/>
          </p:cNvSpPr>
          <p:nvPr>
            <p:ph type="body" sz="half" idx="1"/>
          </p:nvPr>
        </p:nvSpPr>
        <p:spPr>
          <a:xfrm>
            <a:off x="609600" y="2362200"/>
            <a:ext cx="5410200" cy="4191000"/>
          </a:xfrm>
          <a:noFill/>
          <a:ln/>
        </p:spPr>
        <p:txBody>
          <a:bodyPr lIns="90488" tIns="44450" rIns="90488" bIns="44450"/>
          <a:lstStyle/>
          <a:p>
            <a:r>
              <a:rPr lang="en-US" sz="4000" dirty="0"/>
              <a:t>Make sure that your project proposal addresses the need identified!</a:t>
            </a:r>
          </a:p>
          <a:p>
            <a:endParaRPr lang="en-US" sz="4000" dirty="0"/>
          </a:p>
        </p:txBody>
      </p:sp>
      <p:graphicFrame>
        <p:nvGraphicFramePr>
          <p:cNvPr id="14340" name="Object 4">
            <a:hlinkClick r:id="" action="ppaction://ole?verb=0"/>
          </p:cNvPr>
          <p:cNvGraphicFramePr>
            <a:graphicFrameLocks noGrp="1"/>
          </p:cNvGraphicFramePr>
          <p:nvPr>
            <p:ph type="clipArt" sz="half" idx="2"/>
          </p:nvPr>
        </p:nvGraphicFramePr>
        <p:xfrm>
          <a:off x="4943475" y="1833563"/>
          <a:ext cx="2876550" cy="4105275"/>
        </p:xfrm>
        <a:graphic>
          <a:graphicData uri="http://schemas.openxmlformats.org/presentationml/2006/ole">
            <mc:AlternateContent xmlns:mc="http://schemas.openxmlformats.org/markup-compatibility/2006">
              <mc:Choice xmlns:v="urn:schemas-microsoft-com:vml" Requires="v">
                <p:oleObj spid="_x0000_s1026" name="Microsoft ClipArt Gallery" r:id="rId3" imgW="2876400" imgH="4105080" progId="">
                  <p:embed/>
                </p:oleObj>
              </mc:Choice>
              <mc:Fallback>
                <p:oleObj name="Microsoft ClipArt Gallery" r:id="rId3" imgW="2876400" imgH="4105080" progId="">
                  <p:embed/>
                  <p:pic>
                    <p:nvPicPr>
                      <p:cNvPr id="14340"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833563"/>
                        <a:ext cx="28765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475456"/>
            <a:ext cx="6629400" cy="762000"/>
          </a:xfrm>
          <a:noFill/>
          <a:ln/>
        </p:spPr>
        <p:txBody>
          <a:bodyPr lIns="90488" tIns="44450" rIns="90488" bIns="44450"/>
          <a:lstStyle/>
          <a:p>
            <a:r>
              <a:rPr lang="en-US" sz="3600" dirty="0">
                <a:solidFill>
                  <a:schemeClr val="folHlink"/>
                </a:solidFill>
              </a:rPr>
              <a:t>Tell the Story – Sell the Story</a:t>
            </a:r>
            <a:endParaRPr lang="en-US" sz="2800" dirty="0">
              <a:solidFill>
                <a:schemeClr val="folHlink"/>
              </a:solidFill>
            </a:endParaRPr>
          </a:p>
        </p:txBody>
      </p:sp>
      <p:sp>
        <p:nvSpPr>
          <p:cNvPr id="15363" name="Rectangle 3"/>
          <p:cNvSpPr>
            <a:spLocks noGrp="1" noChangeArrowheads="1"/>
          </p:cNvSpPr>
          <p:nvPr>
            <p:ph type="body" sz="half" idx="1"/>
          </p:nvPr>
        </p:nvSpPr>
        <p:spPr>
          <a:xfrm>
            <a:off x="304800" y="1752600"/>
            <a:ext cx="4572000" cy="4114800"/>
          </a:xfrm>
          <a:noFill/>
          <a:ln/>
        </p:spPr>
        <p:txBody>
          <a:bodyPr lIns="90488" tIns="44450" rIns="90488" bIns="44450"/>
          <a:lstStyle/>
          <a:p>
            <a:r>
              <a:rPr lang="en-US" sz="3100" dirty="0"/>
              <a:t>If the main problem is low water pressure, but resident letters also complain about quality, does the solution cover both problems? </a:t>
            </a:r>
          </a:p>
          <a:p>
            <a:endParaRPr lang="en-US" sz="3100" dirty="0"/>
          </a:p>
        </p:txBody>
      </p:sp>
      <p:sp>
        <p:nvSpPr>
          <p:cNvPr id="5" name="Footer Placeholder 5"/>
          <p:cNvSpPr>
            <a:spLocks noGrp="1"/>
          </p:cNvSpPr>
          <p:nvPr>
            <p:ph type="ftr" sz="quarter" idx="10"/>
          </p:nvPr>
        </p:nvSpPr>
        <p:spPr>
          <a:xfrm>
            <a:off x="3158331" y="6408868"/>
            <a:ext cx="3436938" cy="228600"/>
          </a:xfrm>
        </p:spPr>
        <p:txBody>
          <a:bodyPr/>
          <a:lstStyle/>
          <a:p>
            <a:r>
              <a:rPr lang="en-US" dirty="0"/>
              <a:t>Public Facilities Application Basics</a:t>
            </a:r>
          </a:p>
        </p:txBody>
      </p:sp>
      <p:pic>
        <p:nvPicPr>
          <p:cNvPr id="3" name="Content Placeholder 2"/>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14207" y="1981200"/>
            <a:ext cx="3943288" cy="4191000"/>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6629400" cy="762000"/>
          </a:xfrm>
          <a:noFill/>
          <a:ln/>
        </p:spPr>
        <p:txBody>
          <a:bodyPr lIns="90488" tIns="44450" rIns="90488" bIns="44450"/>
          <a:lstStyle/>
          <a:p>
            <a:r>
              <a:rPr lang="en-US" sz="3600" dirty="0">
                <a:solidFill>
                  <a:schemeClr val="folHlink"/>
                </a:solidFill>
              </a:rPr>
              <a:t>Tell the Story – Sell the Story</a:t>
            </a:r>
          </a:p>
        </p:txBody>
      </p:sp>
      <p:sp>
        <p:nvSpPr>
          <p:cNvPr id="16387" name="Rectangle 3"/>
          <p:cNvSpPr>
            <a:spLocks noGrp="1" noChangeArrowheads="1"/>
          </p:cNvSpPr>
          <p:nvPr>
            <p:ph type="body" sz="half" idx="1"/>
          </p:nvPr>
        </p:nvSpPr>
        <p:spPr>
          <a:xfrm>
            <a:off x="533400" y="2133600"/>
            <a:ext cx="8153400" cy="4114800"/>
          </a:xfrm>
          <a:noFill/>
          <a:ln/>
        </p:spPr>
        <p:txBody>
          <a:bodyPr lIns="90488" tIns="44450" rIns="90488" bIns="44450"/>
          <a:lstStyle/>
          <a:p>
            <a:r>
              <a:rPr lang="en-US" sz="4400"/>
              <a:t>Avoid political pitfalls!</a:t>
            </a:r>
          </a:p>
          <a:p>
            <a:r>
              <a:rPr lang="en-US" sz="4400"/>
              <a:t>If the project overlaps jurisdictions, all sides must agree in writing to the application.</a:t>
            </a:r>
          </a:p>
        </p:txBody>
      </p:sp>
      <p:sp>
        <p:nvSpPr>
          <p:cNvPr id="4" name="Footer Placeholder 4"/>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solidFill>
                  <a:schemeClr val="folHlink"/>
                </a:solidFill>
              </a:rPr>
              <a:t>Your Action Plan</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1683" name="Rectangle 3"/>
          <p:cNvSpPr>
            <a:spLocks noGrp="1" noChangeArrowheads="1"/>
          </p:cNvSpPr>
          <p:nvPr>
            <p:ph sz="quarter" idx="1"/>
          </p:nvPr>
        </p:nvSpPr>
        <p:spPr>
          <a:xfrm>
            <a:off x="685800" y="2057400"/>
            <a:ext cx="7772400" cy="4114800"/>
          </a:xfrm>
        </p:spPr>
        <p:txBody>
          <a:bodyPr/>
          <a:lstStyle/>
          <a:p>
            <a:r>
              <a:rPr lang="en-US" sz="3000" dirty="0"/>
              <a:t>DCA-5 Description of Activities</a:t>
            </a:r>
          </a:p>
          <a:p>
            <a:r>
              <a:rPr lang="en-US" sz="3000" dirty="0"/>
              <a:t>Project Overview</a:t>
            </a:r>
          </a:p>
          <a:p>
            <a:r>
              <a:rPr lang="en-US" sz="3000" dirty="0"/>
              <a:t>A detailed description of each activity</a:t>
            </a:r>
          </a:p>
          <a:p>
            <a:r>
              <a:rPr lang="en-US" sz="3000" dirty="0"/>
              <a:t>Evidence of conformance with Comprehensive Plan &amp; Service Delivery Strategy</a:t>
            </a:r>
          </a:p>
          <a:p>
            <a:r>
              <a:rPr lang="en-US" sz="3000" dirty="0">
                <a:solidFill>
                  <a:srgbClr val="FF0000"/>
                </a:solidFill>
              </a:rPr>
              <a:t>Copy of Service Delivery Strategy map with target area/facility in relation to service area</a:t>
            </a:r>
          </a:p>
          <a:p>
            <a:pPr>
              <a:buFontTx/>
              <a:buNone/>
            </a:pPr>
            <a:endParaRPr lang="en-US" sz="2800"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288974"/>
            <a:ext cx="7772400" cy="1143000"/>
          </a:xfrm>
          <a:noFill/>
          <a:ln/>
        </p:spPr>
        <p:txBody>
          <a:bodyPr lIns="90488" tIns="44450" rIns="90488" bIns="44450"/>
          <a:lstStyle/>
          <a:p>
            <a:r>
              <a:rPr lang="en-US" dirty="0">
                <a:solidFill>
                  <a:schemeClr val="folHlink"/>
                </a:solidFill>
              </a:rPr>
              <a:t>Action Plan – </a:t>
            </a:r>
            <a:r>
              <a:rPr lang="en-US" sz="2800" dirty="0">
                <a:solidFill>
                  <a:schemeClr val="folHlink"/>
                </a:solidFill>
              </a:rPr>
              <a:t>Be sure to cover: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18435" name="Rectangle 3"/>
          <p:cNvSpPr>
            <a:spLocks noGrp="1" noChangeArrowheads="1"/>
          </p:cNvSpPr>
          <p:nvPr>
            <p:ph sz="quarter" idx="1"/>
          </p:nvPr>
        </p:nvSpPr>
        <p:spPr>
          <a:xfrm>
            <a:off x="762000" y="1828800"/>
            <a:ext cx="7696200" cy="4191000"/>
          </a:xfrm>
          <a:noFill/>
          <a:ln/>
        </p:spPr>
        <p:txBody>
          <a:bodyPr lIns="90488" tIns="44450" rIns="90488" bIns="44450"/>
          <a:lstStyle/>
          <a:p>
            <a:pPr>
              <a:lnSpc>
                <a:spcPct val="90000"/>
              </a:lnSpc>
            </a:pPr>
            <a:r>
              <a:rPr lang="en-US" sz="2400" dirty="0"/>
              <a:t>ACQUISITION</a:t>
            </a:r>
          </a:p>
          <a:p>
            <a:pPr>
              <a:lnSpc>
                <a:spcPct val="90000"/>
              </a:lnSpc>
            </a:pPr>
            <a:r>
              <a:rPr lang="en-US" sz="2400" dirty="0"/>
              <a:t>PERMITS</a:t>
            </a:r>
          </a:p>
          <a:p>
            <a:pPr>
              <a:lnSpc>
                <a:spcPct val="90000"/>
              </a:lnSpc>
            </a:pPr>
            <a:r>
              <a:rPr lang="en-US" sz="2400" dirty="0"/>
              <a:t>TAP-ONS AND TAP-ON FEES</a:t>
            </a:r>
          </a:p>
          <a:p>
            <a:pPr>
              <a:lnSpc>
                <a:spcPct val="90000"/>
              </a:lnSpc>
            </a:pPr>
            <a:r>
              <a:rPr lang="en-US" sz="2400" dirty="0"/>
              <a:t>UTILITY RELOCATION</a:t>
            </a:r>
          </a:p>
          <a:p>
            <a:pPr>
              <a:lnSpc>
                <a:spcPct val="90000"/>
              </a:lnSpc>
            </a:pPr>
            <a:r>
              <a:rPr lang="en-US" sz="2400" dirty="0"/>
              <a:t>MAINTENANCE AND/OR OPERATION</a:t>
            </a:r>
          </a:p>
          <a:p>
            <a:pPr>
              <a:lnSpc>
                <a:spcPct val="90000"/>
              </a:lnSpc>
            </a:pPr>
            <a:r>
              <a:rPr lang="en-US" sz="2400" dirty="0"/>
              <a:t>CAPACITY</a:t>
            </a:r>
          </a:p>
          <a:p>
            <a:pPr>
              <a:lnSpc>
                <a:spcPct val="90000"/>
              </a:lnSpc>
            </a:pPr>
            <a:r>
              <a:rPr lang="en-US" sz="2400" dirty="0"/>
              <a:t>SITE</a:t>
            </a:r>
          </a:p>
          <a:p>
            <a:pPr>
              <a:lnSpc>
                <a:spcPct val="90000"/>
              </a:lnSpc>
            </a:pPr>
            <a:r>
              <a:rPr lang="en-US" sz="2400" dirty="0"/>
              <a:t>IMPLEMENTATION SCHEDULE</a:t>
            </a:r>
          </a:p>
          <a:p>
            <a:pPr>
              <a:lnSpc>
                <a:spcPct val="90000"/>
              </a:lnSpc>
            </a:pPr>
            <a:r>
              <a:rPr lang="en-US" sz="3000" dirty="0">
                <a:solidFill>
                  <a:srgbClr val="CB4C13"/>
                </a:solidFill>
              </a:rPr>
              <a:t>SECTION 3 and Other Applicable Laws</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ACTIVITIES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lstStyle/>
          <a:p>
            <a:r>
              <a:rPr lang="en-US" dirty="0"/>
              <a:t>Streets &amp; Drainage</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324" y="2209800"/>
            <a:ext cx="6193569" cy="4038408"/>
          </a:xfrm>
          <a:prstGeom prst="rect">
            <a:avLst/>
          </a:prstGeom>
        </p:spPr>
      </p:pic>
    </p:spTree>
    <p:extLst>
      <p:ext uri="{BB962C8B-B14F-4D97-AF65-F5344CB8AC3E}">
        <p14:creationId xmlns:p14="http://schemas.microsoft.com/office/powerpoint/2010/main" val="126163456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28934" y="685800"/>
            <a:ext cx="6914866" cy="304800"/>
          </a:xfrm>
          <a:noFill/>
          <a:ln/>
        </p:spPr>
        <p:txBody>
          <a:bodyPr lIns="90488" tIns="44450" rIns="90488" bIns="44450">
            <a:normAutofit fontScale="90000"/>
          </a:bodyPr>
          <a:lstStyle/>
          <a:p>
            <a:r>
              <a:rPr lang="en-US" dirty="0">
                <a:solidFill>
                  <a:schemeClr val="folHlink"/>
                </a:solidFill>
              </a:rPr>
              <a:t>Action Plan – Be sure to cover: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19459" name="Rectangle 3"/>
          <p:cNvSpPr>
            <a:spLocks noGrp="1" noChangeArrowheads="1"/>
          </p:cNvSpPr>
          <p:nvPr>
            <p:ph sz="quarter" idx="1"/>
          </p:nvPr>
        </p:nvSpPr>
        <p:spPr>
          <a:xfrm>
            <a:off x="838200" y="1981200"/>
            <a:ext cx="7696200" cy="3962400"/>
          </a:xfrm>
          <a:noFill/>
          <a:ln/>
        </p:spPr>
        <p:txBody>
          <a:bodyPr lIns="90488" tIns="44450" rIns="90488" bIns="44450"/>
          <a:lstStyle/>
          <a:p>
            <a:r>
              <a:rPr lang="en-US" sz="3000" dirty="0"/>
              <a:t>Need for household plumbing</a:t>
            </a:r>
          </a:p>
          <a:p>
            <a:r>
              <a:rPr lang="en-US" sz="3000" dirty="0"/>
              <a:t>Abandonment of well and/or septic tanks</a:t>
            </a:r>
          </a:p>
          <a:p>
            <a:r>
              <a:rPr lang="en-US" sz="3000" dirty="0"/>
              <a:t>Design configuration must make sense</a:t>
            </a:r>
          </a:p>
          <a:p>
            <a:r>
              <a:rPr lang="en-US" sz="3000" dirty="0"/>
              <a:t>Drainage projects - downstream discharge area has sufficient capacity</a:t>
            </a:r>
          </a:p>
          <a:p>
            <a:endParaRPr lang="en-US" sz="3000" dirty="0">
              <a:solidFill>
                <a:srgbClr val="CB4C13"/>
              </a:solidFil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 sure to Address the following:	</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fontScale="92500"/>
          </a:bodyPr>
          <a:lstStyle/>
          <a:p>
            <a:r>
              <a:rPr lang="en-US" dirty="0"/>
              <a:t>Section 3 documentation (SEE updated guidance)</a:t>
            </a:r>
          </a:p>
          <a:p>
            <a:r>
              <a:rPr lang="en-US" dirty="0"/>
              <a:t>Language Access Plan (LAP) certification and acknowledgement (SEE updated guidance)</a:t>
            </a:r>
          </a:p>
          <a:p>
            <a:r>
              <a:rPr lang="en-US" dirty="0"/>
              <a:t>Limited English Proficiency (LEP) requirements for jurisdiction. (SEE updated guidance)</a:t>
            </a:r>
          </a:p>
          <a:p>
            <a:r>
              <a:rPr lang="en-US" dirty="0"/>
              <a:t>Service Delivery Strategy map (See updated guidance)</a:t>
            </a:r>
          </a:p>
          <a:p>
            <a:r>
              <a:rPr lang="en-US" dirty="0"/>
              <a:t>SAM documentation</a:t>
            </a:r>
          </a:p>
          <a:p>
            <a:r>
              <a:rPr lang="en-US" dirty="0"/>
              <a:t>Affirmatively Furthering Fair Housing (AFFH)</a:t>
            </a:r>
          </a:p>
          <a:p>
            <a:endParaRPr lang="en-US" dirty="0"/>
          </a:p>
          <a:p>
            <a:pPr marL="0" indent="0">
              <a:buNone/>
            </a:pPr>
            <a:endParaRPr lang="en-US" dirty="0"/>
          </a:p>
        </p:txBody>
      </p:sp>
    </p:spTree>
    <p:extLst>
      <p:ext uri="{BB962C8B-B14F-4D97-AF65-F5344CB8AC3E}">
        <p14:creationId xmlns:p14="http://schemas.microsoft.com/office/powerpoint/2010/main" val="206185259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143000"/>
          </a:xfrm>
          <a:noFill/>
          <a:ln/>
        </p:spPr>
        <p:txBody>
          <a:bodyPr lIns="90488" tIns="44450" rIns="90488" bIns="44450"/>
          <a:lstStyle/>
          <a:p>
            <a:r>
              <a:rPr lang="en-US" sz="3600" dirty="0">
                <a:solidFill>
                  <a:schemeClr val="folHlink"/>
                </a:solidFill>
              </a:rPr>
              <a:t>Action Plan</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20483" name="Rectangle 3"/>
          <p:cNvSpPr>
            <a:spLocks noGrp="1" noChangeArrowheads="1"/>
          </p:cNvSpPr>
          <p:nvPr>
            <p:ph sz="quarter" idx="1"/>
          </p:nvPr>
        </p:nvSpPr>
        <p:spPr>
          <a:xfrm>
            <a:off x="685800" y="2057400"/>
            <a:ext cx="8001000" cy="4800600"/>
          </a:xfrm>
          <a:noFill/>
          <a:ln/>
        </p:spPr>
        <p:txBody>
          <a:bodyPr lIns="90488" tIns="44450" rIns="90488" bIns="44450"/>
          <a:lstStyle/>
          <a:p>
            <a:r>
              <a:rPr lang="en-US" sz="3000"/>
              <a:t>Identify design standards and justify their usage. </a:t>
            </a:r>
            <a:r>
              <a:rPr lang="en-US" sz="3000">
                <a:solidFill>
                  <a:srgbClr val="CB4C13"/>
                </a:solidFill>
              </a:rPr>
              <a:t>25 YEARS IS THE NORM. YOU MUST THOROUGHLY JUSTIFY ANYTHING ELSE!</a:t>
            </a:r>
            <a:endParaRPr lang="en-US" sz="3000"/>
          </a:p>
          <a:p>
            <a:r>
              <a:rPr lang="en-US" sz="3000"/>
              <a:t>Try to avoid low density population target areas.</a:t>
            </a:r>
          </a:p>
          <a:p>
            <a:r>
              <a:rPr lang="en-US" sz="3000"/>
              <a:t>Problems created by developers will not be viewed as a high severity of need.</a:t>
            </a:r>
          </a:p>
          <a:p>
            <a:pPr>
              <a:buFontTx/>
              <a:buNone/>
            </a:pPr>
            <a:endParaRPr lang="en-US" sz="300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a:bodyPr>
          <a:lstStyle/>
          <a:p>
            <a:r>
              <a:rPr lang="en-US" dirty="0"/>
              <a:t>Average Cost per person for different activities from 2016 applications</a:t>
            </a:r>
          </a:p>
          <a:p>
            <a:pPr lvl="1"/>
            <a:r>
              <a:rPr lang="en-US" dirty="0"/>
              <a:t>Water - $2,700</a:t>
            </a:r>
          </a:p>
          <a:p>
            <a:pPr lvl="1"/>
            <a:r>
              <a:rPr lang="en-US" dirty="0"/>
              <a:t>Sewer - $2,800</a:t>
            </a:r>
          </a:p>
          <a:p>
            <a:pPr lvl="1"/>
            <a:r>
              <a:rPr lang="en-US" dirty="0"/>
              <a:t>Water &amp; Sewer - $4,600</a:t>
            </a:r>
          </a:p>
          <a:p>
            <a:pPr lvl="1"/>
            <a:r>
              <a:rPr lang="en-US" dirty="0"/>
              <a:t>Streets &amp; Drainage - $5,200</a:t>
            </a:r>
          </a:p>
          <a:p>
            <a:pPr lvl="1"/>
            <a:r>
              <a:rPr lang="en-US" dirty="0"/>
              <a:t>Multi-Infrastructure - $6,300</a:t>
            </a:r>
          </a:p>
        </p:txBody>
      </p:sp>
    </p:spTree>
    <p:extLst>
      <p:ext uri="{BB962C8B-B14F-4D97-AF65-F5344CB8AC3E}">
        <p14:creationId xmlns:p14="http://schemas.microsoft.com/office/powerpoint/2010/main" val="216682769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a:xfrm>
            <a:off x="612648" y="1752408"/>
            <a:ext cx="8153400" cy="4495800"/>
          </a:xfrm>
        </p:spPr>
        <p:txBody>
          <a:bodyPr/>
          <a:lstStyle/>
          <a:p>
            <a:r>
              <a:rPr lang="en-US" dirty="0"/>
              <a:t>Average Cost per person for different activities from 2016 applications</a:t>
            </a:r>
          </a:p>
          <a:p>
            <a:pPr lvl="1"/>
            <a:r>
              <a:rPr lang="en-US" dirty="0"/>
              <a:t>Senior Centers - $5,300</a:t>
            </a:r>
          </a:p>
          <a:p>
            <a:pPr lvl="1"/>
            <a:r>
              <a:rPr lang="en-US" dirty="0"/>
              <a:t>Health Departments – $700</a:t>
            </a:r>
          </a:p>
          <a:p>
            <a:pPr lvl="1"/>
            <a:r>
              <a:rPr lang="en-US" dirty="0"/>
              <a:t>Boys &amp; Girls Club/Rec. Facilities - $5,300</a:t>
            </a:r>
          </a:p>
        </p:txBody>
      </p:sp>
    </p:spTree>
    <p:extLst>
      <p:ext uri="{BB962C8B-B14F-4D97-AF65-F5344CB8AC3E}">
        <p14:creationId xmlns:p14="http://schemas.microsoft.com/office/powerpoint/2010/main" val="66940642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solidFill>
                  <a:schemeClr val="folHlink"/>
                </a:solidFill>
              </a:rPr>
              <a:t>Action Plan – Project Impact</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6803" name="Rectangle 3"/>
          <p:cNvSpPr>
            <a:spLocks noGrp="1" noChangeArrowheads="1"/>
          </p:cNvSpPr>
          <p:nvPr>
            <p:ph sz="quarter" idx="1"/>
          </p:nvPr>
        </p:nvSpPr>
        <p:spPr>
          <a:xfrm>
            <a:off x="685800" y="1981200"/>
            <a:ext cx="7543800" cy="4114800"/>
          </a:xfrm>
        </p:spPr>
        <p:txBody>
          <a:bodyPr/>
          <a:lstStyle/>
          <a:p>
            <a:r>
              <a:rPr lang="en-US" sz="3000" dirty="0"/>
              <a:t>The impact the project will have on the problem.</a:t>
            </a:r>
          </a:p>
          <a:p>
            <a:endParaRPr lang="en-US" sz="1800" dirty="0"/>
          </a:p>
          <a:p>
            <a:r>
              <a:rPr lang="en-US" sz="3000" dirty="0"/>
              <a:t>Most importantly, the impact the project will have on the lives of the residents.</a:t>
            </a: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solidFill>
                  <a:schemeClr val="folHlink"/>
                </a:solidFill>
              </a:rPr>
              <a:t>Financial Statements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4755" name="Rectangle 3"/>
          <p:cNvSpPr>
            <a:spLocks noGrp="1" noChangeArrowheads="1"/>
          </p:cNvSpPr>
          <p:nvPr>
            <p:ph sz="quarter" idx="1"/>
          </p:nvPr>
        </p:nvSpPr>
        <p:spPr>
          <a:xfrm>
            <a:off x="612648" y="1828800"/>
            <a:ext cx="8153400" cy="4267200"/>
          </a:xfrm>
        </p:spPr>
        <p:txBody>
          <a:bodyPr/>
          <a:lstStyle/>
          <a:p>
            <a:r>
              <a:rPr lang="en-US" sz="3000" dirty="0"/>
              <a:t>Document your sources for cash match and leverage with signed, original commitment letters.</a:t>
            </a:r>
          </a:p>
          <a:p>
            <a:endParaRPr lang="en-US" sz="1200" dirty="0"/>
          </a:p>
          <a:p>
            <a:r>
              <a:rPr lang="en-US" sz="3000" dirty="0"/>
              <a:t>For a new program, document sources of operational funding (staff salaries, equipment, etc.) </a:t>
            </a:r>
            <a:r>
              <a:rPr lang="en-US" sz="3000" dirty="0">
                <a:solidFill>
                  <a:srgbClr val="CB4C13"/>
                </a:solidFill>
              </a:rPr>
              <a:t>LIKE A BUSINESS PLAN</a:t>
            </a:r>
            <a:endParaRPr lang="en-US" sz="3000"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153400" cy="1066800"/>
          </a:xfrm>
          <a:noFill/>
          <a:ln/>
        </p:spPr>
        <p:txBody>
          <a:bodyPr lIns="90488" tIns="44450" rIns="90488" bIns="44450"/>
          <a:lstStyle/>
          <a:p>
            <a:r>
              <a:rPr lang="en-US" sz="2800" dirty="0">
                <a:solidFill>
                  <a:schemeClr val="folHlink"/>
                </a:solidFill>
              </a:rPr>
              <a:t>PRELIMINARY ENGINEERING REPORT</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9939" name="Rectangle 3"/>
          <p:cNvSpPr>
            <a:spLocks noGrp="1" noChangeArrowheads="1"/>
          </p:cNvSpPr>
          <p:nvPr>
            <p:ph sz="quarter" idx="1"/>
          </p:nvPr>
        </p:nvSpPr>
        <p:spPr>
          <a:xfrm>
            <a:off x="762000" y="2209800"/>
            <a:ext cx="8001000" cy="3505200"/>
          </a:xfrm>
          <a:noFill/>
          <a:ln/>
        </p:spPr>
        <p:txBody>
          <a:bodyPr lIns="90488" tIns="44450" rIns="90488" bIns="44450">
            <a:normAutofit fontScale="85000" lnSpcReduction="10000"/>
          </a:bodyPr>
          <a:lstStyle/>
          <a:p>
            <a:r>
              <a:rPr lang="en-US" sz="3000" dirty="0"/>
              <a:t>Amount of detail depends on complexity</a:t>
            </a:r>
          </a:p>
          <a:p>
            <a:r>
              <a:rPr lang="en-US" sz="3000" dirty="0"/>
              <a:t>Professional cost estimates required</a:t>
            </a:r>
          </a:p>
          <a:p>
            <a:r>
              <a:rPr lang="en-US" sz="3000" dirty="0"/>
              <a:t>Design Standard (25 year storm)</a:t>
            </a:r>
          </a:p>
          <a:p>
            <a:r>
              <a:rPr lang="en-US" sz="3000" dirty="0"/>
              <a:t>Unusual site conditions / higher costs</a:t>
            </a:r>
          </a:p>
          <a:p>
            <a:r>
              <a:rPr lang="en-US" sz="3000" dirty="0"/>
              <a:t>Preliminary Hydrologic/Hydraulic Calculations</a:t>
            </a:r>
          </a:p>
          <a:p>
            <a:pPr lvl="1"/>
            <a:r>
              <a:rPr lang="en-US" sz="3000" dirty="0">
                <a:solidFill>
                  <a:srgbClr val="FF0000"/>
                </a:solidFill>
              </a:rPr>
              <a:t>Scores will be reduced if calculations not provided.</a:t>
            </a:r>
          </a:p>
          <a:p>
            <a:r>
              <a:rPr lang="en-US" sz="3000" dirty="0"/>
              <a:t>Existing and Proposed Conditions maps</a:t>
            </a:r>
          </a:p>
          <a:p>
            <a:pPr marL="0" indent="0">
              <a:buNone/>
            </a:pPr>
            <a:endParaRPr lang="en-US" sz="3000" dirty="0"/>
          </a:p>
          <a:p>
            <a:endParaRPr lang="en-US" sz="3000" dirty="0"/>
          </a:p>
          <a:p>
            <a:endParaRPr lang="en-US" sz="3000" dirty="0"/>
          </a:p>
          <a:p>
            <a:endParaRPr lang="en-US" sz="3000" dirty="0"/>
          </a:p>
          <a:p>
            <a:endParaRPr lang="en-US" sz="3000" u="sng" dirty="0"/>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Public Facilities Application Basics</a:t>
            </a:r>
          </a:p>
        </p:txBody>
      </p:sp>
      <p:sp>
        <p:nvSpPr>
          <p:cNvPr id="40963" name="Rectangle 3"/>
          <p:cNvSpPr>
            <a:spLocks noGrp="1" noChangeArrowheads="1"/>
          </p:cNvSpPr>
          <p:nvPr>
            <p:ph sz="quarter" idx="1"/>
          </p:nvPr>
        </p:nvSpPr>
        <p:spPr>
          <a:xfrm>
            <a:off x="533400" y="2286000"/>
            <a:ext cx="8001000" cy="3962400"/>
          </a:xfrm>
          <a:noFill/>
          <a:ln/>
        </p:spPr>
        <p:txBody>
          <a:bodyPr lIns="90488" tIns="44450" rIns="90488" bIns="44450"/>
          <a:lstStyle/>
          <a:p>
            <a:pPr>
              <a:lnSpc>
                <a:spcPct val="150000"/>
              </a:lnSpc>
            </a:pPr>
            <a:r>
              <a:rPr lang="en-US" sz="3000" dirty="0"/>
              <a:t>Engineer/Architect signature and stamp required. </a:t>
            </a:r>
          </a:p>
          <a:p>
            <a:pPr>
              <a:lnSpc>
                <a:spcPct val="150000"/>
              </a:lnSpc>
            </a:pPr>
            <a:r>
              <a:rPr lang="en-US" sz="3000" dirty="0"/>
              <a:t>Does Eng. Report agree with rest of application?</a:t>
            </a:r>
          </a:p>
          <a:p>
            <a:pPr>
              <a:lnSpc>
                <a:spcPct val="100000"/>
              </a:lnSpc>
            </a:pPr>
            <a:r>
              <a:rPr lang="en-US" sz="3000" dirty="0"/>
              <a:t>Viable alternatives - “No alternative” is not a good answer. Go into more detail.</a:t>
            </a:r>
          </a:p>
          <a:p>
            <a:pPr>
              <a:lnSpc>
                <a:spcPct val="100000"/>
              </a:lnSpc>
            </a:pPr>
            <a:r>
              <a:rPr lang="en-US" sz="3000" dirty="0"/>
              <a:t>Alternatives should have general cost estimates.</a:t>
            </a:r>
          </a:p>
        </p:txBody>
      </p:sp>
      <p:sp>
        <p:nvSpPr>
          <p:cNvPr id="40964" name="Rectangle 4"/>
          <p:cNvSpPr>
            <a:spLocks noChangeArrowheads="1"/>
          </p:cNvSpPr>
          <p:nvPr/>
        </p:nvSpPr>
        <p:spPr bwMode="auto">
          <a:xfrm>
            <a:off x="533400" y="152400"/>
            <a:ext cx="8153400" cy="1066800"/>
          </a:xfrm>
          <a:prstGeom prst="rect">
            <a:avLst/>
          </a:prstGeom>
          <a:noFill/>
          <a:ln w="12700">
            <a:noFill/>
            <a:miter lim="800000"/>
            <a:headEnd/>
            <a:tailEnd/>
          </a:ln>
          <a:effectLst/>
        </p:spPr>
        <p:txBody>
          <a:bodyPr lIns="90488" tIns="44450" rIns="90488" bIns="44450" anchor="ctr"/>
          <a:lstStyle/>
          <a:p>
            <a:pPr algn="l"/>
            <a:r>
              <a:rPr lang="en-US" sz="2800" b="1" i="0" dirty="0">
                <a:solidFill>
                  <a:schemeClr val="folHlink"/>
                </a:solidFill>
              </a:rPr>
              <a:t>PRELIMINARY ENGINEERING REPORT</a:t>
            </a: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8153400" cy="990600"/>
          </a:xfrm>
          <a:noFill/>
          <a:ln/>
        </p:spPr>
        <p:txBody>
          <a:bodyPr lIns="90488" tIns="44450" rIns="90488" bIns="44450"/>
          <a:lstStyle/>
          <a:p>
            <a:r>
              <a:rPr lang="en-US" dirty="0">
                <a:solidFill>
                  <a:schemeClr val="folHlink"/>
                </a:solidFill>
              </a:rPr>
              <a:t>MAPS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1987" name="Rectangle 3"/>
          <p:cNvSpPr>
            <a:spLocks noGrp="1" noChangeArrowheads="1"/>
          </p:cNvSpPr>
          <p:nvPr>
            <p:ph sz="quarter" idx="1"/>
          </p:nvPr>
        </p:nvSpPr>
        <p:spPr>
          <a:xfrm>
            <a:off x="914400" y="1828800"/>
            <a:ext cx="7848600" cy="4343400"/>
          </a:xfrm>
          <a:noFill/>
          <a:ln/>
        </p:spPr>
        <p:txBody>
          <a:bodyPr lIns="90488" tIns="44450" rIns="90488" bIns="44450">
            <a:normAutofit lnSpcReduction="10000"/>
          </a:bodyPr>
          <a:lstStyle/>
          <a:p>
            <a:r>
              <a:rPr lang="en-US" sz="3000" dirty="0"/>
              <a:t>Scale, north arrow, legend</a:t>
            </a:r>
          </a:p>
          <a:p>
            <a:r>
              <a:rPr lang="en-US" sz="3000" dirty="0"/>
              <a:t>All street names - correct and legible</a:t>
            </a:r>
          </a:p>
          <a:p>
            <a:r>
              <a:rPr lang="en-US" sz="3000" dirty="0"/>
              <a:t>Proposed and existing activity location</a:t>
            </a:r>
          </a:p>
          <a:p>
            <a:r>
              <a:rPr lang="en-US" sz="3000" dirty="0"/>
              <a:t>Identify all houses in project area - all applications, not just Housing Applications</a:t>
            </a:r>
          </a:p>
          <a:p>
            <a:r>
              <a:rPr lang="en-US" sz="3000" dirty="0"/>
              <a:t>Show and identify vacant housing units</a:t>
            </a:r>
            <a:endParaRPr lang="en-US" sz="3000" u="sng" dirty="0"/>
          </a:p>
          <a:p>
            <a:r>
              <a:rPr lang="en-US" sz="3000" dirty="0"/>
              <a:t>Show and identify commercial buildings/churches</a:t>
            </a:r>
          </a:p>
          <a:p>
            <a:endParaRPr lang="en-US" sz="3000" dirty="0"/>
          </a:p>
          <a:p>
            <a:endParaRPr lang="en-US" sz="3000"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ELIGIBLE ACTIVITIES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lstStyle/>
          <a:p>
            <a:r>
              <a:rPr lang="en-US" dirty="0"/>
              <a:t>Boys &amp; Girls Club</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09800"/>
            <a:ext cx="7045570" cy="3962400"/>
          </a:xfrm>
          <a:prstGeom prst="rect">
            <a:avLst/>
          </a:prstGeom>
        </p:spPr>
      </p:pic>
    </p:spTree>
    <p:extLst>
      <p:ext uri="{BB962C8B-B14F-4D97-AF65-F5344CB8AC3E}">
        <p14:creationId xmlns:p14="http://schemas.microsoft.com/office/powerpoint/2010/main" val="2673135122"/>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 Identifying Housing Units</a:t>
            </a:r>
          </a:p>
        </p:txBody>
      </p:sp>
      <p:sp>
        <p:nvSpPr>
          <p:cNvPr id="3" name="Footer Placeholder 2"/>
          <p:cNvSpPr>
            <a:spLocks noGrp="1"/>
          </p:cNvSpPr>
          <p:nvPr>
            <p:ph type="ftr" sz="quarter" idx="11"/>
          </p:nvPr>
        </p:nvSpPr>
        <p:spPr/>
        <p:txBody>
          <a:bodyPr/>
          <a:lstStyle/>
          <a:p>
            <a:r>
              <a:rPr lang="en-US"/>
              <a:t>Public Facilities Application Basics</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34859" y="1738018"/>
            <a:ext cx="5204141" cy="4556194"/>
          </a:xfrm>
        </p:spPr>
      </p:pic>
    </p:spTree>
    <p:extLst>
      <p:ext uri="{BB962C8B-B14F-4D97-AF65-F5344CB8AC3E}">
        <p14:creationId xmlns:p14="http://schemas.microsoft.com/office/powerpoint/2010/main" val="439729163"/>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solidFill>
                  <a:schemeClr val="folHlink"/>
                </a:solidFill>
              </a:rPr>
              <a:t>Maps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75779" name="Rectangle 3"/>
          <p:cNvSpPr>
            <a:spLocks noGrp="1" noChangeArrowheads="1"/>
          </p:cNvSpPr>
          <p:nvPr>
            <p:ph sz="quarter" idx="1"/>
          </p:nvPr>
        </p:nvSpPr>
        <p:spPr>
          <a:xfrm>
            <a:off x="838200" y="2209800"/>
            <a:ext cx="7848600" cy="3810000"/>
          </a:xfrm>
        </p:spPr>
        <p:txBody>
          <a:bodyPr>
            <a:normAutofit lnSpcReduction="10000"/>
          </a:bodyPr>
          <a:lstStyle/>
          <a:p>
            <a:r>
              <a:rPr lang="en-US" sz="3000" dirty="0"/>
              <a:t>Include a street address in the target area that can be located on a GPS.</a:t>
            </a:r>
          </a:p>
          <a:p>
            <a:r>
              <a:rPr lang="en-US" sz="3000" dirty="0">
                <a:solidFill>
                  <a:srgbClr val="FF0000"/>
                </a:solidFill>
              </a:rPr>
              <a:t>YOU MUST INCLUDE a copy of your Service Delivery Strategy map that shows the Target Area or facility in relation to the Jurisdiction’s Service Delivery Strategy, REGARDLESS of PROJECT TYPE.</a:t>
            </a:r>
          </a:p>
        </p:txBody>
      </p:sp>
    </p:spTree>
    <p:extLst>
      <p:ext uri="{BB962C8B-B14F-4D97-AF65-F5344CB8AC3E}">
        <p14:creationId xmlns:p14="http://schemas.microsoft.com/office/powerpoint/2010/main" val="125233588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04800"/>
            <a:ext cx="8153400" cy="990600"/>
          </a:xfrm>
          <a:noFill/>
          <a:ln/>
        </p:spPr>
        <p:txBody>
          <a:bodyPr lIns="90488" tIns="44450" rIns="90488" bIns="44450"/>
          <a:lstStyle/>
          <a:p>
            <a:r>
              <a:rPr lang="en-US" dirty="0">
                <a:solidFill>
                  <a:schemeClr val="folHlink"/>
                </a:solidFill>
              </a:rPr>
              <a:t>MAPS – CONCENTRATIONS MAPS</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1987" name="Rectangle 3"/>
          <p:cNvSpPr>
            <a:spLocks noGrp="1" noChangeArrowheads="1"/>
          </p:cNvSpPr>
          <p:nvPr>
            <p:ph sz="quarter" idx="1"/>
          </p:nvPr>
        </p:nvSpPr>
        <p:spPr>
          <a:xfrm>
            <a:off x="914400" y="1752600"/>
            <a:ext cx="7848600" cy="4495608"/>
          </a:xfrm>
          <a:noFill/>
          <a:ln/>
        </p:spPr>
        <p:txBody>
          <a:bodyPr lIns="90488" tIns="44450" rIns="90488" bIns="44450">
            <a:normAutofit fontScale="92500" lnSpcReduction="10000"/>
          </a:bodyPr>
          <a:lstStyle/>
          <a:p>
            <a:r>
              <a:rPr lang="en-US" sz="3000" dirty="0"/>
              <a:t>Print three separate concentration maps (see below).</a:t>
            </a:r>
          </a:p>
          <a:p>
            <a:r>
              <a:rPr lang="en-US" sz="3000" dirty="0"/>
              <a:t>Maps of entire local government, not just the target area</a:t>
            </a:r>
          </a:p>
          <a:p>
            <a:r>
              <a:rPr lang="en-US" sz="3000" dirty="0"/>
              <a:t>Identify Target Area on the maps.</a:t>
            </a:r>
          </a:p>
          <a:p>
            <a:r>
              <a:rPr lang="en-US" sz="3000" dirty="0"/>
              <a:t>Three different maps for concentrations:</a:t>
            </a:r>
          </a:p>
          <a:p>
            <a:pPr lvl="1"/>
            <a:r>
              <a:rPr lang="en-US" sz="3000" dirty="0"/>
              <a:t>Concentrations of minorities</a:t>
            </a:r>
          </a:p>
          <a:p>
            <a:pPr lvl="1"/>
            <a:r>
              <a:rPr lang="en-US" sz="3000" dirty="0"/>
              <a:t>Concentrations of substandard housing</a:t>
            </a:r>
          </a:p>
          <a:p>
            <a:pPr lvl="1"/>
            <a:r>
              <a:rPr lang="en-US" sz="3000" dirty="0"/>
              <a:t>Concentrations of low-mod persons</a:t>
            </a:r>
            <a:endParaRPr lang="en-US" sz="3000" u="sng" dirty="0"/>
          </a:p>
        </p:txBody>
      </p:sp>
    </p:spTree>
    <p:extLst>
      <p:ext uri="{BB962C8B-B14F-4D97-AF65-F5344CB8AC3E}">
        <p14:creationId xmlns:p14="http://schemas.microsoft.com/office/powerpoint/2010/main" val="3215838936"/>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 CONCENTRATION MAPS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a:xfrm>
            <a:off x="381000" y="1752408"/>
            <a:ext cx="8153400" cy="4495800"/>
          </a:xfrm>
        </p:spPr>
        <p:txBody>
          <a:bodyPr/>
          <a:lstStyle/>
          <a:p>
            <a:r>
              <a:rPr lang="en-US" dirty="0"/>
              <a:t>If there aren’t any concentrations for one or more of the three criteria, print the map and add the text “there are no concentrations, the minorities (or low-mod persons or substandard housing) are scattered.”</a:t>
            </a:r>
          </a:p>
        </p:txBody>
      </p:sp>
    </p:spTree>
    <p:extLst>
      <p:ext uri="{BB962C8B-B14F-4D97-AF65-F5344CB8AC3E}">
        <p14:creationId xmlns:p14="http://schemas.microsoft.com/office/powerpoint/2010/main" val="1127694285"/>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CONCENTRATION MAPS</a:t>
            </a:r>
          </a:p>
        </p:txBody>
      </p:sp>
      <p:sp>
        <p:nvSpPr>
          <p:cNvPr id="3" name="Footer Placeholder 2"/>
          <p:cNvSpPr>
            <a:spLocks noGrp="1"/>
          </p:cNvSpPr>
          <p:nvPr>
            <p:ph type="ftr" sz="quarter" idx="11"/>
          </p:nvPr>
        </p:nvSpPr>
        <p:spPr>
          <a:xfrm>
            <a:off x="609600" y="6324600"/>
            <a:ext cx="5421083" cy="381000"/>
          </a:xfrm>
        </p:spPr>
        <p:txBody>
          <a:bodyPr/>
          <a:lstStyle/>
          <a:p>
            <a:r>
              <a:rPr lang="en-US" dirty="0"/>
              <a:t>Public Facilities Application Basics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641508"/>
            <a:ext cx="3970139" cy="4724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199"/>
            <a:ext cx="3624857" cy="4807017"/>
          </a:xfrm>
          <a:prstGeom prst="rect">
            <a:avLst/>
          </a:prstGeom>
        </p:spPr>
      </p:pic>
    </p:spTree>
    <p:extLst>
      <p:ext uri="{BB962C8B-B14F-4D97-AF65-F5344CB8AC3E}">
        <p14:creationId xmlns:p14="http://schemas.microsoft.com/office/powerpoint/2010/main" val="1391078867"/>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MAPS</a:t>
            </a:r>
          </a:p>
        </p:txBody>
      </p:sp>
      <p:sp>
        <p:nvSpPr>
          <p:cNvPr id="3" name="Footer Placeholder 2"/>
          <p:cNvSpPr>
            <a:spLocks noGrp="1"/>
          </p:cNvSpPr>
          <p:nvPr>
            <p:ph type="ftr" sz="quarter" idx="11"/>
          </p:nvPr>
        </p:nvSpPr>
        <p:spPr/>
        <p:txBody>
          <a:bodyPr/>
          <a:lstStyle/>
          <a:p>
            <a:r>
              <a:rPr lang="en-US"/>
              <a:t>Public Facilities Application Basics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600200"/>
            <a:ext cx="3872056" cy="5105399"/>
          </a:xfrm>
          <a:prstGeom prst="rect">
            <a:avLst/>
          </a:prstGeom>
        </p:spPr>
      </p:pic>
    </p:spTree>
    <p:extLst>
      <p:ext uri="{BB962C8B-B14F-4D97-AF65-F5344CB8AC3E}">
        <p14:creationId xmlns:p14="http://schemas.microsoft.com/office/powerpoint/2010/main" val="256962783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MAPS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fontScale="92500"/>
          </a:bodyPr>
          <a:lstStyle/>
          <a:p>
            <a:r>
              <a:rPr lang="en-US" dirty="0"/>
              <a:t>Use DCA Mapping Source, Map Atlas</a:t>
            </a:r>
          </a:p>
          <a:p>
            <a:r>
              <a:rPr lang="en-US" u="sng" dirty="0">
                <a:hlinkClick r:id="rId2"/>
              </a:rPr>
              <a:t>http://georgia-dca.maps.arcgis.com/home/index.html</a:t>
            </a:r>
            <a:r>
              <a:rPr lang="en-US" u="sng" dirty="0"/>
              <a:t> </a:t>
            </a:r>
            <a:r>
              <a:rPr lang="en-US" dirty="0"/>
              <a:t>(DCA Main page, Resources, Maps)</a:t>
            </a:r>
          </a:p>
          <a:p>
            <a:r>
              <a:rPr lang="en-US" dirty="0"/>
              <a:t>Most recent data should be available February 1, 2018</a:t>
            </a:r>
          </a:p>
          <a:p>
            <a:r>
              <a:rPr lang="en-US" dirty="0"/>
              <a:t>For help, contact Lisa Westin</a:t>
            </a:r>
          </a:p>
          <a:p>
            <a:pPr lvl="1"/>
            <a:r>
              <a:rPr lang="en-US" dirty="0">
                <a:hlinkClick r:id="rId3"/>
              </a:rPr>
              <a:t>GIS@dca.ga.gov</a:t>
            </a:r>
            <a:endParaRPr lang="en-US" dirty="0"/>
          </a:p>
          <a:p>
            <a:pPr lvl="1"/>
            <a:r>
              <a:rPr lang="en-US" dirty="0"/>
              <a:t>404-679-3135</a:t>
            </a:r>
          </a:p>
        </p:txBody>
      </p:sp>
    </p:spTree>
    <p:extLst>
      <p:ext uri="{BB962C8B-B14F-4D97-AF65-F5344CB8AC3E}">
        <p14:creationId xmlns:p14="http://schemas.microsoft.com/office/powerpoint/2010/main" val="144543630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CONCENTRATION MAPS – MAP ATLAS</a:t>
            </a:r>
            <a:endParaRPr lang="en-US"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711931" y="1694765"/>
            <a:ext cx="3886200" cy="4535269"/>
          </a:xfrm>
        </p:spPr>
      </p:pic>
      <p:sp>
        <p:nvSpPr>
          <p:cNvPr id="18" name="Content Placeholder 17"/>
          <p:cNvSpPr>
            <a:spLocks noGrp="1"/>
          </p:cNvSpPr>
          <p:nvPr>
            <p:ph sz="quarter" idx="2"/>
          </p:nvPr>
        </p:nvSpPr>
        <p:spPr>
          <a:xfrm>
            <a:off x="533400" y="1752600"/>
            <a:ext cx="3886200" cy="4572000"/>
          </a:xfrm>
        </p:spPr>
        <p:txBody>
          <a:bodyPr/>
          <a:lstStyle/>
          <a:p>
            <a:r>
              <a:rPr lang="en-US" dirty="0"/>
              <a:t>Use one of the top 3 Layers at a time, keep Cities &amp; County checked.</a:t>
            </a:r>
          </a:p>
          <a:p>
            <a:r>
              <a:rPr lang="en-US" dirty="0"/>
              <a:t>Print all three different maps even if one doesn’t show any concentrations.</a:t>
            </a:r>
          </a:p>
        </p:txBody>
      </p:sp>
      <p:sp>
        <p:nvSpPr>
          <p:cNvPr id="3" name="Footer Placeholder 2"/>
          <p:cNvSpPr>
            <a:spLocks noGrp="1"/>
          </p:cNvSpPr>
          <p:nvPr>
            <p:ph type="ftr" sz="quarter" idx="17"/>
          </p:nvPr>
        </p:nvSpPr>
        <p:spPr/>
        <p:txBody>
          <a:bodyPr/>
          <a:lstStyle/>
          <a:p>
            <a:r>
              <a:rPr lang="en-US"/>
              <a:t>Public Facilities Application Basics</a:t>
            </a:r>
          </a:p>
        </p:txBody>
      </p:sp>
      <p:sp>
        <p:nvSpPr>
          <p:cNvPr id="6" name="Rounded Rectangle 5"/>
          <p:cNvSpPr/>
          <p:nvPr/>
        </p:nvSpPr>
        <p:spPr>
          <a:xfrm>
            <a:off x="4953000" y="2286000"/>
            <a:ext cx="6858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4800600" y="3657600"/>
            <a:ext cx="4953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4572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3352800"/>
            <a:ext cx="45720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57597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a:solidFill>
                  <a:schemeClr val="folHlink"/>
                </a:solidFill>
              </a:rPr>
              <a:t>Maps – Photo Location</a:t>
            </a:r>
          </a:p>
        </p:txBody>
      </p:sp>
      <p:sp>
        <p:nvSpPr>
          <p:cNvPr id="4" name="Footer Placeholder 3"/>
          <p:cNvSpPr>
            <a:spLocks noGrp="1"/>
          </p:cNvSpPr>
          <p:nvPr>
            <p:ph type="ftr" sz="quarter" idx="11"/>
          </p:nvPr>
        </p:nvSpPr>
        <p:spPr>
          <a:xfrm>
            <a:off x="-1272946" y="6324600"/>
            <a:ext cx="5421083" cy="365125"/>
          </a:xfrm>
        </p:spPr>
        <p:txBody>
          <a:bodyPr/>
          <a:lstStyle/>
          <a:p>
            <a:r>
              <a:rPr lang="en-US" dirty="0"/>
              <a:t>Public Facilities Application Basics</a:t>
            </a:r>
          </a:p>
        </p:txBody>
      </p:sp>
      <p:sp>
        <p:nvSpPr>
          <p:cNvPr id="75779" name="Rectangle 3"/>
          <p:cNvSpPr>
            <a:spLocks noGrp="1" noChangeArrowheads="1"/>
          </p:cNvSpPr>
          <p:nvPr>
            <p:ph sz="quarter" idx="1"/>
          </p:nvPr>
        </p:nvSpPr>
        <p:spPr>
          <a:xfrm>
            <a:off x="533400" y="2209800"/>
            <a:ext cx="8153400" cy="4038408"/>
          </a:xfrm>
        </p:spPr>
        <p:txBody>
          <a:bodyPr/>
          <a:lstStyle/>
          <a:p>
            <a:r>
              <a:rPr lang="en-US" sz="3000" dirty="0"/>
              <a:t>Location of photos</a:t>
            </a:r>
          </a:p>
          <a:p>
            <a:r>
              <a:rPr lang="en-US" sz="3000" dirty="0"/>
              <a:t>Numbered</a:t>
            </a:r>
          </a:p>
          <a:p>
            <a:r>
              <a:rPr lang="en-US" sz="3000" dirty="0"/>
              <a:t>Arrows showing direction</a:t>
            </a:r>
          </a:p>
          <a:p>
            <a:r>
              <a:rPr lang="en-US" sz="3000" dirty="0"/>
              <a:t>Cover all areas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621315"/>
            <a:ext cx="3995737" cy="5073952"/>
          </a:xfrm>
          <a:prstGeom prst="rect">
            <a:avLst/>
          </a:prstGeom>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lnSpcReduction="10000"/>
          </a:bodyPr>
          <a:lstStyle/>
          <a:p>
            <a:r>
              <a:rPr lang="en-US" dirty="0"/>
              <a:t>The application states that 15,000 people use the gym annually.  The city has a population of 2,347.  It doesn't appear that 51% of the beneficiaries are from the city.</a:t>
            </a:r>
          </a:p>
          <a:p>
            <a:r>
              <a:rPr lang="en-US" dirty="0"/>
              <a:t>Application “estimates” that 80 – 90% of beneficiaries are low-mod. </a:t>
            </a:r>
            <a:r>
              <a:rPr lang="en-US" dirty="0">
                <a:solidFill>
                  <a:srgbClr val="FF0000"/>
                </a:solidFill>
              </a:rPr>
              <a:t>We Must have exact figures.</a:t>
            </a:r>
          </a:p>
          <a:p>
            <a:r>
              <a:rPr lang="en-US" dirty="0"/>
              <a:t>There are no beneficiary letters, from either parents or kids.</a:t>
            </a:r>
          </a:p>
        </p:txBody>
      </p:sp>
    </p:spTree>
    <p:extLst>
      <p:ext uri="{BB962C8B-B14F-4D97-AF65-F5344CB8AC3E}">
        <p14:creationId xmlns:p14="http://schemas.microsoft.com/office/powerpoint/2010/main" val="4718131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ACTIVITIES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lstStyle/>
          <a:p>
            <a:r>
              <a:rPr lang="en-US" dirty="0"/>
              <a:t>Senior Centers</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778" y="2133600"/>
            <a:ext cx="5492777" cy="4220175"/>
          </a:xfrm>
          <a:prstGeom prst="rect">
            <a:avLst/>
          </a:prstGeom>
        </p:spPr>
      </p:pic>
    </p:spTree>
    <p:extLst>
      <p:ext uri="{BB962C8B-B14F-4D97-AF65-F5344CB8AC3E}">
        <p14:creationId xmlns:p14="http://schemas.microsoft.com/office/powerpoint/2010/main" val="2502888634"/>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a:bodyPr>
          <a:lstStyle/>
          <a:p>
            <a:r>
              <a:rPr lang="en-US" dirty="0"/>
              <a:t> Overcrowding is claimed but not documented. </a:t>
            </a:r>
          </a:p>
          <a:p>
            <a:r>
              <a:rPr lang="en-US" dirty="0"/>
              <a:t>The changes that are being made appear to mainly benefitting the staff.</a:t>
            </a:r>
          </a:p>
          <a:p>
            <a:r>
              <a:rPr lang="en-US" dirty="0"/>
              <a:t>DCA-6 states "Income and racial data was provided by the ___ Mental Health facility for all 600 clients.“ No other supporting documentation, no letter from the Mental Health director, no survey form and no income limits are provided.</a:t>
            </a:r>
          </a:p>
        </p:txBody>
      </p:sp>
    </p:spTree>
    <p:extLst>
      <p:ext uri="{BB962C8B-B14F-4D97-AF65-F5344CB8AC3E}">
        <p14:creationId xmlns:p14="http://schemas.microsoft.com/office/powerpoint/2010/main" val="278861703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fontScale="92500" lnSpcReduction="10000"/>
          </a:bodyPr>
          <a:lstStyle/>
          <a:p>
            <a:r>
              <a:rPr lang="en-US" dirty="0"/>
              <a:t>The PAR does not include an existing floor plan.</a:t>
            </a:r>
          </a:p>
          <a:p>
            <a:r>
              <a:rPr lang="en-US" dirty="0"/>
              <a:t>No operation and maintenance letter, just a continued use letter.</a:t>
            </a:r>
          </a:p>
          <a:p>
            <a:r>
              <a:rPr lang="en-US" dirty="0"/>
              <a:t>No third party letters included as documentation.</a:t>
            </a:r>
          </a:p>
          <a:p>
            <a:r>
              <a:rPr lang="en-US" dirty="0"/>
              <a:t>The application suffers from a severe lack of documentation.</a:t>
            </a:r>
          </a:p>
          <a:p>
            <a:r>
              <a:rPr lang="en-US" dirty="0"/>
              <a:t>The problems identified appear to be more of maintenance issues, especially with the exterior of the building.</a:t>
            </a:r>
          </a:p>
        </p:txBody>
      </p:sp>
    </p:spTree>
    <p:extLst>
      <p:ext uri="{BB962C8B-B14F-4D97-AF65-F5344CB8AC3E}">
        <p14:creationId xmlns:p14="http://schemas.microsoft.com/office/powerpoint/2010/main" val="2674105669"/>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a:bodyPr>
          <a:lstStyle/>
          <a:p>
            <a:r>
              <a:rPr lang="en-US" dirty="0"/>
              <a:t>None of the concentration maps are included.</a:t>
            </a:r>
          </a:p>
          <a:p>
            <a:r>
              <a:rPr lang="en-US" dirty="0"/>
              <a:t>Cost per person is $12,800 per person, which is extremely high.  Average last year was $5,300.</a:t>
            </a:r>
          </a:p>
          <a:p>
            <a:r>
              <a:rPr lang="en-US" dirty="0"/>
              <a:t>The center is adding 2,000 sq. ft. but they are not adding any additional beneficiaries.</a:t>
            </a:r>
          </a:p>
          <a:p>
            <a:r>
              <a:rPr lang="en-US" dirty="0"/>
              <a:t> We can't determine if the survey was conducted properly.</a:t>
            </a:r>
          </a:p>
        </p:txBody>
      </p:sp>
    </p:spTree>
    <p:extLst>
      <p:ext uri="{BB962C8B-B14F-4D97-AF65-F5344CB8AC3E}">
        <p14:creationId xmlns:p14="http://schemas.microsoft.com/office/powerpoint/2010/main" val="11921009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a:bodyPr>
          <a:lstStyle/>
          <a:p>
            <a:r>
              <a:rPr lang="en-US" dirty="0"/>
              <a:t>The applicant did not conduct a survey, but instead included a letter we believe to be from the director breaking out the numbers of families in each LMI category.  There is no further explanation about how these numbers were derived, or what income limits they were based on.  The letter was not signed, nor attributed to an author.</a:t>
            </a:r>
          </a:p>
        </p:txBody>
      </p:sp>
    </p:spTree>
    <p:extLst>
      <p:ext uri="{BB962C8B-B14F-4D97-AF65-F5344CB8AC3E}">
        <p14:creationId xmlns:p14="http://schemas.microsoft.com/office/powerpoint/2010/main" val="844761537"/>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Mistakes from last year - Buildings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a:xfrm>
            <a:off x="612648" y="1905000"/>
            <a:ext cx="8153400" cy="4191000"/>
          </a:xfrm>
        </p:spPr>
        <p:txBody>
          <a:bodyPr>
            <a:normAutofit/>
          </a:bodyPr>
          <a:lstStyle/>
          <a:p>
            <a:r>
              <a:rPr lang="en-US" dirty="0"/>
              <a:t>While the project will improve the overall building, the panel has a hard time seeing how some of the improvements will really impact the kids.</a:t>
            </a:r>
          </a:p>
        </p:txBody>
      </p:sp>
    </p:spTree>
    <p:extLst>
      <p:ext uri="{BB962C8B-B14F-4D97-AF65-F5344CB8AC3E}">
        <p14:creationId xmlns:p14="http://schemas.microsoft.com/office/powerpoint/2010/main" val="239116275"/>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371600"/>
          </a:xfrm>
          <a:noFill/>
          <a:ln/>
        </p:spPr>
        <p:txBody>
          <a:bodyPr lIns="90488" tIns="44450" rIns="90488" bIns="44450">
            <a:normAutofit/>
          </a:bodyPr>
          <a:lstStyle/>
          <a:p>
            <a:r>
              <a:rPr lang="en-US" sz="34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27651" name="Rectangle 3"/>
          <p:cNvSpPr>
            <a:spLocks noGrp="1" noChangeArrowheads="1"/>
          </p:cNvSpPr>
          <p:nvPr>
            <p:ph sz="quarter" idx="1"/>
          </p:nvPr>
        </p:nvSpPr>
        <p:spPr>
          <a:xfrm>
            <a:off x="647700" y="1752600"/>
            <a:ext cx="7848600" cy="4495608"/>
          </a:xfrm>
          <a:noFill/>
          <a:ln/>
        </p:spPr>
        <p:txBody>
          <a:bodyPr lIns="90488" tIns="44450" rIns="90488" bIns="44450">
            <a:normAutofit/>
          </a:bodyPr>
          <a:lstStyle/>
          <a:p>
            <a:r>
              <a:rPr lang="en-US" sz="3000" dirty="0"/>
              <a:t>App. includes letters and narrative describing the problem, but no photos to document the claims - no photos of surging manholes, or surging clean-outs in yards, or in homes.</a:t>
            </a:r>
          </a:p>
          <a:p>
            <a:r>
              <a:rPr lang="en-US" sz="3000" dirty="0"/>
              <a:t> Water quality is reported to be poor, with odor &amp; color, but no photos of water discoloration are included.  No photos of stained clothes or fixtures are included.</a:t>
            </a:r>
          </a:p>
          <a:p>
            <a:endParaRPr lang="en-US" sz="3500" dirty="0"/>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a:noFill/>
          <a:ln/>
        </p:spPr>
        <p:txBody>
          <a:bodyPr lIns="90488" tIns="44450" rIns="90488" bIns="44450">
            <a:normAutofit fontScale="90000"/>
          </a:bodyPr>
          <a:lstStyle/>
          <a:p>
            <a:pPr algn="ctr"/>
            <a:r>
              <a:rPr lang="en-US" sz="36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28675" name="Rectangle 3"/>
          <p:cNvSpPr>
            <a:spLocks noGrp="1" noChangeArrowheads="1"/>
          </p:cNvSpPr>
          <p:nvPr>
            <p:ph sz="quarter" idx="1"/>
          </p:nvPr>
        </p:nvSpPr>
        <p:spPr>
          <a:xfrm>
            <a:off x="609600" y="1828800"/>
            <a:ext cx="7848600" cy="4800600"/>
          </a:xfrm>
          <a:noFill/>
          <a:ln/>
        </p:spPr>
        <p:txBody>
          <a:bodyPr lIns="90488" tIns="44450" rIns="90488" bIns="44450">
            <a:normAutofit/>
          </a:bodyPr>
          <a:lstStyle/>
          <a:p>
            <a:r>
              <a:rPr lang="en-US" sz="3000" dirty="0"/>
              <a:t>Health Department letter talks about abandoning 13 septic tanks, but residents are on sewer already.</a:t>
            </a:r>
          </a:p>
          <a:p>
            <a:r>
              <a:rPr lang="en-US" sz="3000" dirty="0"/>
              <a:t>Resident letters mainly talk about drainage problems, with yards flooding, but this isn't being addressed by the application.</a:t>
            </a:r>
          </a:p>
          <a:p>
            <a:r>
              <a:rPr lang="en-US" sz="3000" dirty="0"/>
              <a:t>No existing or proposed work map included in the PER.</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447800"/>
          </a:xfrm>
          <a:noFill/>
          <a:ln/>
        </p:spPr>
        <p:txBody>
          <a:bodyPr lIns="90488" tIns="44450" rIns="90488" bIns="44450">
            <a:normAutofit/>
          </a:bodyPr>
          <a:lstStyle/>
          <a:p>
            <a:r>
              <a:rPr lang="en-US" sz="32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29699" name="Rectangle 3"/>
          <p:cNvSpPr>
            <a:spLocks noGrp="1" noChangeArrowheads="1"/>
          </p:cNvSpPr>
          <p:nvPr>
            <p:ph sz="quarter" idx="1"/>
          </p:nvPr>
        </p:nvSpPr>
        <p:spPr>
          <a:xfrm>
            <a:off x="609600" y="1828800"/>
            <a:ext cx="7848600" cy="4419600"/>
          </a:xfrm>
          <a:noFill/>
          <a:ln/>
        </p:spPr>
        <p:txBody>
          <a:bodyPr lIns="90488" tIns="44450" rIns="90488" bIns="44450">
            <a:normAutofit/>
          </a:bodyPr>
          <a:lstStyle/>
          <a:p>
            <a:r>
              <a:rPr lang="en-US" sz="3200" dirty="0"/>
              <a:t>DCA-8 lists 88 service lines to be connected but the PER only lists 60 clean outs.</a:t>
            </a:r>
          </a:p>
          <a:p>
            <a:r>
              <a:rPr lang="en-US" sz="3200" dirty="0"/>
              <a:t>Dashboard rates appear to be low. It looks like the County could raise rates to help pay for needed improvements.</a:t>
            </a:r>
          </a:p>
          <a:p>
            <a:r>
              <a:rPr lang="en-US" sz="3200" dirty="0"/>
              <a:t>Photos didn't show any backup in homes. No contamination was documented.</a:t>
            </a:r>
          </a:p>
          <a:p>
            <a:endParaRPr lang="en-US" sz="3200" dirty="0"/>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90596"/>
            <a:ext cx="7772400" cy="1143000"/>
          </a:xfrm>
          <a:noFill/>
          <a:ln/>
        </p:spPr>
        <p:txBody>
          <a:bodyPr lIns="90488" tIns="44450" rIns="90488" bIns="44450">
            <a:normAutofit fontScale="90000"/>
          </a:bodyPr>
          <a:lstStyle/>
          <a:p>
            <a:r>
              <a:rPr lang="en-US" sz="36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0723" name="Rectangle 3"/>
          <p:cNvSpPr>
            <a:spLocks noGrp="1" noChangeArrowheads="1"/>
          </p:cNvSpPr>
          <p:nvPr>
            <p:ph sz="quarter" idx="1"/>
          </p:nvPr>
        </p:nvSpPr>
        <p:spPr>
          <a:xfrm>
            <a:off x="609600" y="1905000"/>
            <a:ext cx="7848600" cy="4419600"/>
          </a:xfrm>
          <a:noFill/>
          <a:ln/>
        </p:spPr>
        <p:txBody>
          <a:bodyPr lIns="90488" tIns="44450" rIns="90488" bIns="44450">
            <a:normAutofit/>
          </a:bodyPr>
          <a:lstStyle/>
          <a:p>
            <a:r>
              <a:rPr lang="en-US" sz="3200" dirty="0"/>
              <a:t>App. includes abandoning 5 septic tanks. The PER states the drainage fields are not working properly but there were no photos or letters to document this.</a:t>
            </a:r>
            <a:endParaRPr lang="en-US" sz="3000" dirty="0"/>
          </a:p>
          <a:p>
            <a:r>
              <a:rPr lang="en-US" sz="3200" dirty="0">
                <a:solidFill>
                  <a:srgbClr val="FF0000"/>
                </a:solidFill>
              </a:rPr>
              <a:t>The application indicates 3 separate areas. Target area 3 - ______ Road does not meet LMI threshold. All TA’s must meet standard.</a:t>
            </a:r>
          </a:p>
          <a:p>
            <a:pPr>
              <a:lnSpc>
                <a:spcPct val="90000"/>
              </a:lnSpc>
              <a:buFontTx/>
              <a:buNone/>
            </a:pPr>
            <a:endParaRPr lang="en-US" sz="3000" dirty="0"/>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1143000"/>
          </a:xfrm>
          <a:noFill/>
          <a:ln/>
        </p:spPr>
        <p:txBody>
          <a:bodyPr lIns="90488" tIns="44450" rIns="90488" bIns="44450">
            <a:normAutofit fontScale="90000"/>
          </a:bodyPr>
          <a:lstStyle/>
          <a:p>
            <a:r>
              <a:rPr lang="en-US" sz="36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31747" name="Rectangle 3"/>
          <p:cNvSpPr>
            <a:spLocks noGrp="1" noChangeArrowheads="1"/>
          </p:cNvSpPr>
          <p:nvPr>
            <p:ph sz="quarter" idx="1"/>
          </p:nvPr>
        </p:nvSpPr>
        <p:spPr>
          <a:xfrm>
            <a:off x="609600" y="1801312"/>
            <a:ext cx="7848600" cy="4419600"/>
          </a:xfrm>
          <a:noFill/>
          <a:ln/>
        </p:spPr>
        <p:txBody>
          <a:bodyPr lIns="90488" tIns="44450" rIns="90488" bIns="44450">
            <a:normAutofit/>
          </a:bodyPr>
          <a:lstStyle/>
          <a:p>
            <a:r>
              <a:rPr lang="en-US" sz="3000" dirty="0"/>
              <a:t>Panel could not determine if there would be any utility relocation needed.</a:t>
            </a:r>
          </a:p>
          <a:p>
            <a:r>
              <a:rPr lang="en-US" sz="3000" dirty="0"/>
              <a:t>There was no photo key map included.</a:t>
            </a:r>
          </a:p>
          <a:p>
            <a:r>
              <a:rPr lang="en-US" sz="3000" dirty="0"/>
              <a:t>The LMI % is 74. They only surveyed 58% of the households and it was not a random survey.</a:t>
            </a:r>
          </a:p>
          <a:p>
            <a:r>
              <a:rPr lang="en-US" sz="3000" dirty="0"/>
              <a:t>No pressure tests were provided.  No service calls documented.</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ACTIVITIES</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lstStyle/>
          <a:p>
            <a:r>
              <a:rPr lang="en-US" dirty="0"/>
              <a:t>Head Start Program Facilities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86151"/>
            <a:ext cx="5460158" cy="4038504"/>
          </a:xfrm>
          <a:prstGeom prst="rect">
            <a:avLst/>
          </a:prstGeom>
        </p:spPr>
      </p:pic>
    </p:spTree>
    <p:extLst>
      <p:ext uri="{BB962C8B-B14F-4D97-AF65-F5344CB8AC3E}">
        <p14:creationId xmlns:p14="http://schemas.microsoft.com/office/powerpoint/2010/main" val="3724326743"/>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0"/>
            <a:ext cx="7924800" cy="1600200"/>
          </a:xfrm>
          <a:noFill/>
          <a:ln/>
        </p:spPr>
        <p:txBody>
          <a:bodyPr lIns="90488" tIns="44450" rIns="90488" bIns="44450">
            <a:normAutofit/>
          </a:bodyPr>
          <a:lstStyle/>
          <a:p>
            <a:r>
              <a:rPr lang="en-US" sz="32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4035" name="Rectangle 3"/>
          <p:cNvSpPr>
            <a:spLocks noGrp="1" noChangeArrowheads="1"/>
          </p:cNvSpPr>
          <p:nvPr>
            <p:ph sz="quarter" idx="1"/>
          </p:nvPr>
        </p:nvSpPr>
        <p:spPr>
          <a:xfrm>
            <a:off x="838200" y="1866900"/>
            <a:ext cx="7696200" cy="4114608"/>
          </a:xfrm>
          <a:noFill/>
          <a:ln/>
        </p:spPr>
        <p:txBody>
          <a:bodyPr lIns="90488" tIns="44450" rIns="90488" bIns="44450">
            <a:normAutofit fontScale="92500" lnSpcReduction="10000"/>
          </a:bodyPr>
          <a:lstStyle/>
          <a:p>
            <a:r>
              <a:rPr lang="en-US" sz="3200" dirty="0"/>
              <a:t>No photos showing back-up into homes. No evidence of damage to homes. No dates were included on photos of back-ups in yards. Panel could not determine how often back ups are occurring. </a:t>
            </a:r>
          </a:p>
          <a:p>
            <a:r>
              <a:rPr lang="en-US" sz="3200" dirty="0"/>
              <a:t>Panel could not determine if the residents on septic tanks are having problems. No comments were included from residents with septic tanks.</a:t>
            </a:r>
            <a:endParaRPr lang="en-US" sz="3000" dirty="0"/>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723900" y="76200"/>
            <a:ext cx="7924800" cy="1600200"/>
          </a:xfrm>
          <a:noFill/>
          <a:ln/>
        </p:spPr>
        <p:txBody>
          <a:bodyPr lIns="90488" tIns="44450" rIns="90488" bIns="44450">
            <a:normAutofit/>
          </a:bodyPr>
          <a:lstStyle/>
          <a:p>
            <a:r>
              <a:rPr lang="en-US" sz="3200" dirty="0">
                <a:solidFill>
                  <a:schemeClr val="folHlink"/>
                </a:solidFill>
              </a:rPr>
              <a:t>MISTAKES FROM LAST YEAR – Water, Sewer</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97283" name="Rectangle 3"/>
          <p:cNvSpPr>
            <a:spLocks noGrp="1" noChangeArrowheads="1"/>
          </p:cNvSpPr>
          <p:nvPr>
            <p:ph sz="quarter" idx="1"/>
          </p:nvPr>
        </p:nvSpPr>
        <p:spPr>
          <a:xfrm>
            <a:off x="970697" y="1676400"/>
            <a:ext cx="7696200" cy="4495608"/>
          </a:xfrm>
          <a:noFill/>
          <a:ln/>
        </p:spPr>
        <p:txBody>
          <a:bodyPr lIns="90488" tIns="44450" rIns="90488" bIns="44450">
            <a:noAutofit/>
          </a:bodyPr>
          <a:lstStyle/>
          <a:p>
            <a:r>
              <a:rPr lang="en-US" sz="2800" dirty="0"/>
              <a:t>PER Proposed Work map shows work being done outside the TA and shows many uncounted houses that appear to benefit from the proposed work.</a:t>
            </a:r>
          </a:p>
          <a:p>
            <a:r>
              <a:rPr lang="en-US" sz="2800" dirty="0"/>
              <a:t>Application did not indicate or provide funding for meters at non-LMI residences. The City match is being devoted to Engineering.</a:t>
            </a:r>
          </a:p>
          <a:p>
            <a:r>
              <a:rPr lang="en-US" sz="2800" dirty="0"/>
              <a:t>No pressure tests were provided.  No service calls documented.</a:t>
            </a: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0500" y="0"/>
            <a:ext cx="8839200" cy="1600200"/>
          </a:xfrm>
          <a:noFill/>
          <a:ln/>
        </p:spPr>
        <p:txBody>
          <a:bodyPr lIns="90488" tIns="44450" rIns="90488" bIns="44450">
            <a:normAutofit/>
          </a:bodyPr>
          <a:lstStyle/>
          <a:p>
            <a:pPr algn="ctr"/>
            <a:r>
              <a:rPr lang="en-US" sz="3200" dirty="0">
                <a:solidFill>
                  <a:schemeClr val="folHlink"/>
                </a:solidFill>
              </a:rPr>
              <a:t>MISTAKES FROM LAST YEAR – Streets, Drainage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5059" name="Rectangle 3"/>
          <p:cNvSpPr>
            <a:spLocks noGrp="1" noChangeArrowheads="1"/>
          </p:cNvSpPr>
          <p:nvPr>
            <p:ph sz="quarter" idx="1"/>
          </p:nvPr>
        </p:nvSpPr>
        <p:spPr>
          <a:xfrm>
            <a:off x="609600" y="1890784"/>
            <a:ext cx="8001000" cy="4114608"/>
          </a:xfrm>
          <a:noFill/>
          <a:ln/>
        </p:spPr>
        <p:txBody>
          <a:bodyPr lIns="90488" tIns="44450" rIns="90488" bIns="44450">
            <a:normAutofit/>
          </a:bodyPr>
          <a:lstStyle/>
          <a:p>
            <a:r>
              <a:rPr lang="en-US" sz="3000" dirty="0"/>
              <a:t>App. proposes to install curb &amp; gutter throughout target area.  Most photos show paved streets in very good condition with side ditches.</a:t>
            </a:r>
          </a:p>
          <a:p>
            <a:r>
              <a:rPr lang="en-US" sz="3000" dirty="0"/>
              <a:t>We don't see significant street flooding and erosion, or deep ruts.</a:t>
            </a:r>
          </a:p>
          <a:p>
            <a:r>
              <a:rPr lang="en-US" sz="3000" dirty="0"/>
              <a:t>No identified need for the </a:t>
            </a:r>
            <a:r>
              <a:rPr lang="en-US" sz="3000"/>
              <a:t>sidewalks.</a:t>
            </a:r>
            <a:endParaRPr lang="en-US" sz="3000" dirty="0"/>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0500" y="533400"/>
            <a:ext cx="8839200" cy="609600"/>
          </a:xfrm>
          <a:noFill/>
          <a:ln/>
        </p:spPr>
        <p:txBody>
          <a:bodyPr lIns="90488" tIns="44450" rIns="90488" bIns="44450">
            <a:normAutofit/>
          </a:bodyPr>
          <a:lstStyle/>
          <a:p>
            <a:pPr algn="ctr"/>
            <a:r>
              <a:rPr lang="en-US" sz="3000" dirty="0">
                <a:solidFill>
                  <a:schemeClr val="folHlink"/>
                </a:solidFill>
              </a:rPr>
              <a:t>MISTAKES FROM LAST YEAR – Streets, Drainage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6083" name="Rectangle 3"/>
          <p:cNvSpPr>
            <a:spLocks noGrp="1" noChangeArrowheads="1"/>
          </p:cNvSpPr>
          <p:nvPr>
            <p:ph sz="quarter" idx="1"/>
          </p:nvPr>
        </p:nvSpPr>
        <p:spPr>
          <a:xfrm>
            <a:off x="609600" y="1905000"/>
            <a:ext cx="7772400" cy="4114608"/>
          </a:xfrm>
          <a:noFill/>
          <a:ln/>
        </p:spPr>
        <p:txBody>
          <a:bodyPr lIns="90488" tIns="44450" rIns="90488" bIns="44450">
            <a:normAutofit lnSpcReduction="10000"/>
          </a:bodyPr>
          <a:lstStyle/>
          <a:p>
            <a:r>
              <a:rPr lang="en-US" sz="3200" dirty="0"/>
              <a:t>Several of the photos, some showing the worst conditions, are outside the target area.</a:t>
            </a:r>
          </a:p>
          <a:p>
            <a:r>
              <a:rPr lang="en-US" sz="3200" dirty="0"/>
              <a:t>The application </a:t>
            </a:r>
            <a:r>
              <a:rPr lang="en-US" sz="3200"/>
              <a:t>claims yard, </a:t>
            </a:r>
            <a:r>
              <a:rPr lang="en-US" sz="3200" dirty="0"/>
              <a:t>street and home flooding, but has very poor documentation of any real need.</a:t>
            </a:r>
          </a:p>
          <a:p>
            <a:r>
              <a:rPr lang="en-US" sz="3200" dirty="0"/>
              <a:t>The resident letters do not contain addresses, we can't determine where they are.</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533400"/>
            <a:ext cx="8305800" cy="609600"/>
          </a:xfrm>
          <a:noFill/>
          <a:ln/>
        </p:spPr>
        <p:txBody>
          <a:bodyPr lIns="90488" tIns="44450" rIns="90488" bIns="44450">
            <a:normAutofit/>
          </a:bodyPr>
          <a:lstStyle/>
          <a:p>
            <a:pPr algn="ctr"/>
            <a:r>
              <a:rPr lang="en-US" sz="3200" dirty="0">
                <a:solidFill>
                  <a:schemeClr val="folHlink"/>
                </a:solidFill>
              </a:rPr>
              <a:t>MISTAKES FROM LAST YEAR – Streets, Drainage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7107" name="Rectangle 3"/>
          <p:cNvSpPr>
            <a:spLocks noGrp="1" noChangeArrowheads="1"/>
          </p:cNvSpPr>
          <p:nvPr>
            <p:ph sz="quarter" idx="1"/>
          </p:nvPr>
        </p:nvSpPr>
        <p:spPr>
          <a:xfrm>
            <a:off x="457200" y="1752600"/>
            <a:ext cx="8305799" cy="4495608"/>
          </a:xfrm>
          <a:noFill/>
          <a:ln/>
        </p:spPr>
        <p:txBody>
          <a:bodyPr lIns="90488" tIns="44450" rIns="90488" bIns="44450">
            <a:normAutofit fontScale="92500" lnSpcReduction="20000"/>
          </a:bodyPr>
          <a:lstStyle/>
          <a:p>
            <a:r>
              <a:rPr lang="en-US" sz="3000" dirty="0"/>
              <a:t>App. includes letters from a family stating they were flooded &amp; had $3,000 worth of damage, but the address of the home is not included, no photos are included.</a:t>
            </a:r>
          </a:p>
          <a:p>
            <a:r>
              <a:rPr lang="en-US" sz="3000" dirty="0"/>
              <a:t>While the resident letters describe very bad roads with deep ruts, potholes and wash boarding, we just don't see this in the pictures.</a:t>
            </a:r>
          </a:p>
          <a:p>
            <a:r>
              <a:rPr lang="en-US" sz="3000" dirty="0"/>
              <a:t>Map does not identify where target area is in the county.</a:t>
            </a:r>
          </a:p>
          <a:p>
            <a:r>
              <a:rPr lang="en-US" sz="3000" dirty="0"/>
              <a:t>Most of the photos don't show any rain or water.</a:t>
            </a:r>
          </a:p>
          <a:p>
            <a:pPr marL="0" indent="0">
              <a:buNone/>
            </a:pPr>
            <a:endParaRPr lang="en-US" sz="2400" dirty="0"/>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381000"/>
            <a:ext cx="8839200" cy="762000"/>
          </a:xfrm>
          <a:noFill/>
          <a:ln/>
        </p:spPr>
        <p:txBody>
          <a:bodyPr lIns="90488" tIns="44450" rIns="90488" bIns="44450">
            <a:normAutofit/>
          </a:bodyPr>
          <a:lstStyle/>
          <a:p>
            <a:r>
              <a:rPr lang="en-US" sz="3400" dirty="0">
                <a:solidFill>
                  <a:schemeClr val="folHlink"/>
                </a:solidFill>
              </a:rPr>
              <a:t>MISTAKES FROM LAST YEAR – Streets, Drainage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8131" name="Rectangle 3"/>
          <p:cNvSpPr>
            <a:spLocks noGrp="1" noChangeArrowheads="1"/>
          </p:cNvSpPr>
          <p:nvPr>
            <p:ph sz="quarter" idx="1"/>
          </p:nvPr>
        </p:nvSpPr>
        <p:spPr>
          <a:xfrm>
            <a:off x="609600" y="1828800"/>
            <a:ext cx="8001000" cy="4419408"/>
          </a:xfrm>
          <a:noFill/>
          <a:ln/>
        </p:spPr>
        <p:txBody>
          <a:bodyPr lIns="90488" tIns="44450" rIns="90488" bIns="44450">
            <a:normAutofit/>
          </a:bodyPr>
          <a:lstStyle/>
          <a:p>
            <a:r>
              <a:rPr lang="en-US" sz="2800" dirty="0"/>
              <a:t>Cost per person is the highest, double the average cost per person, and does not document an extremely high need.</a:t>
            </a:r>
          </a:p>
          <a:p>
            <a:r>
              <a:rPr lang="en-US" sz="2800" dirty="0"/>
              <a:t>We don't see significant street flooding and no yard flooding.  We don't see any damage to homes.</a:t>
            </a:r>
          </a:p>
          <a:p>
            <a:endParaRPr lang="en-US" sz="2800" dirty="0"/>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533400"/>
            <a:ext cx="8839200" cy="609600"/>
          </a:xfrm>
          <a:noFill/>
          <a:ln/>
        </p:spPr>
        <p:txBody>
          <a:bodyPr lIns="90488" tIns="44450" rIns="90488" bIns="44450">
            <a:normAutofit/>
          </a:bodyPr>
          <a:lstStyle/>
          <a:p>
            <a:r>
              <a:rPr lang="en-US" sz="3400" dirty="0">
                <a:solidFill>
                  <a:schemeClr val="folHlink"/>
                </a:solidFill>
              </a:rPr>
              <a:t>MISTAKES FROM LAST YEAR – Streets, Drainage</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49155" name="Rectangle 3"/>
          <p:cNvSpPr>
            <a:spLocks noGrp="1" noChangeArrowheads="1"/>
          </p:cNvSpPr>
          <p:nvPr>
            <p:ph sz="quarter" idx="1"/>
          </p:nvPr>
        </p:nvSpPr>
        <p:spPr>
          <a:xfrm>
            <a:off x="533400" y="1905000"/>
            <a:ext cx="8229600" cy="4343208"/>
          </a:xfrm>
          <a:noFill/>
          <a:ln/>
        </p:spPr>
        <p:txBody>
          <a:bodyPr lIns="90488" tIns="44450" rIns="90488" bIns="44450">
            <a:normAutofit/>
          </a:bodyPr>
          <a:lstStyle/>
          <a:p>
            <a:r>
              <a:rPr lang="en-US" sz="3000" dirty="0"/>
              <a:t>The are no photos showing the conditions on ___ Road, and for a large section of ___ Road - we have no idea what conditions are like on these sections, but the project calls for paving them all.  This is probably over 50% of the project.</a:t>
            </a:r>
          </a:p>
          <a:p>
            <a:r>
              <a:rPr lang="en-US" sz="3000" dirty="0"/>
              <a:t>Application proposes $55,000 in sidewalks with no documented need.</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THE WORKSHOP</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normAutofit/>
          </a:bodyPr>
          <a:lstStyle/>
          <a:p>
            <a:r>
              <a:rPr lang="en-US" dirty="0"/>
              <a:t>Should “do nothing” be listed as an alternative?</a:t>
            </a:r>
          </a:p>
          <a:p>
            <a:pPr lvl="1"/>
            <a:r>
              <a:rPr lang="en-US" dirty="0"/>
              <a:t>Answer:  No, do not list this as an alternative.</a:t>
            </a:r>
          </a:p>
          <a:p>
            <a:r>
              <a:rPr lang="en-US" dirty="0"/>
              <a:t>Is there a certain amount that may be claimed and counted for PER/PAR and app prep?</a:t>
            </a:r>
          </a:p>
          <a:p>
            <a:pPr lvl="1"/>
            <a:r>
              <a:rPr lang="en-US" dirty="0"/>
              <a:t>Yes, DCA will allow up to $5,000 each for Grant prep and PER/PAR as Leverage, if adequate documentation is included in application.</a:t>
            </a:r>
          </a:p>
        </p:txBody>
      </p:sp>
    </p:spTree>
    <p:extLst>
      <p:ext uri="{BB962C8B-B14F-4D97-AF65-F5344CB8AC3E}">
        <p14:creationId xmlns:p14="http://schemas.microsoft.com/office/powerpoint/2010/main" val="3126652120"/>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THE WORKSHOP</a:t>
            </a:r>
          </a:p>
        </p:txBody>
      </p:sp>
      <p:sp>
        <p:nvSpPr>
          <p:cNvPr id="3" name="Footer Placeholder 2"/>
          <p:cNvSpPr>
            <a:spLocks noGrp="1"/>
          </p:cNvSpPr>
          <p:nvPr>
            <p:ph type="ftr" sz="quarter" idx="11"/>
          </p:nvPr>
        </p:nvSpPr>
        <p:spPr/>
        <p:txBody>
          <a:bodyPr/>
          <a:lstStyle/>
          <a:p>
            <a:r>
              <a:rPr lang="en-US"/>
              <a:t>Public Facilities Application Basics</a:t>
            </a:r>
          </a:p>
        </p:txBody>
      </p:sp>
      <p:sp>
        <p:nvSpPr>
          <p:cNvPr id="4" name="Content Placeholder 3"/>
          <p:cNvSpPr>
            <a:spLocks noGrp="1"/>
          </p:cNvSpPr>
          <p:nvPr>
            <p:ph sz="quarter" idx="1"/>
          </p:nvPr>
        </p:nvSpPr>
        <p:spPr/>
        <p:txBody>
          <a:bodyPr/>
          <a:lstStyle/>
          <a:p>
            <a:r>
              <a:rPr lang="en-US" dirty="0"/>
              <a:t>It may be wiser to request a smaller grant and add more local funds for a higher leverage score.  For instance, if a project has a total cost of $800,000, instead of asking for $750,000 and putting in $50,000, you may receive more points for requesting $600,000 and putting in $150,000.  </a:t>
            </a:r>
          </a:p>
        </p:txBody>
      </p:sp>
    </p:spTree>
    <p:extLst>
      <p:ext uri="{BB962C8B-B14F-4D97-AF65-F5344CB8AC3E}">
        <p14:creationId xmlns:p14="http://schemas.microsoft.com/office/powerpoint/2010/main" val="3129581704"/>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1600200"/>
            <a:ext cx="8839200" cy="1600200"/>
          </a:xfrm>
          <a:noFill/>
          <a:ln/>
        </p:spPr>
        <p:txBody>
          <a:bodyPr lIns="90488" tIns="44450" rIns="90488" bIns="44450"/>
          <a:lstStyle/>
          <a:p>
            <a:br>
              <a:rPr lang="en-US" u="sng">
                <a:solidFill>
                  <a:schemeClr val="accent2"/>
                </a:solidFill>
              </a:rPr>
            </a:br>
            <a:endParaRPr lang="en-US" u="sng">
              <a:solidFill>
                <a:schemeClr val="accent2"/>
              </a:solidFill>
            </a:endParaRPr>
          </a:p>
        </p:txBody>
      </p:sp>
      <p:sp>
        <p:nvSpPr>
          <p:cNvPr id="5" name="Footer Placeholder 3"/>
          <p:cNvSpPr>
            <a:spLocks noGrp="1"/>
          </p:cNvSpPr>
          <p:nvPr>
            <p:ph type="ftr" sz="quarter" idx="11"/>
          </p:nvPr>
        </p:nvSpPr>
        <p:spPr/>
        <p:txBody>
          <a:bodyPr/>
          <a:lstStyle/>
          <a:p>
            <a:r>
              <a:rPr lang="en-US"/>
              <a:t>Public Facilities Application Basics</a:t>
            </a:r>
          </a:p>
        </p:txBody>
      </p:sp>
      <p:sp>
        <p:nvSpPr>
          <p:cNvPr id="50179" name="Rectangle 3"/>
          <p:cNvSpPr>
            <a:spLocks noGrp="1" noChangeArrowheads="1"/>
          </p:cNvSpPr>
          <p:nvPr>
            <p:ph sz="quarter" idx="1"/>
          </p:nvPr>
        </p:nvSpPr>
        <p:spPr>
          <a:xfrm>
            <a:off x="304800" y="2438400"/>
            <a:ext cx="8458200" cy="4191000"/>
          </a:xfrm>
          <a:noFill/>
          <a:ln/>
        </p:spPr>
        <p:txBody>
          <a:bodyPr lIns="90488" tIns="44450" rIns="90488" bIns="44450"/>
          <a:lstStyle/>
          <a:p>
            <a:endParaRPr lang="en-US" sz="3500"/>
          </a:p>
          <a:p>
            <a:endParaRPr lang="en-US" sz="3500"/>
          </a:p>
          <a:p>
            <a:endParaRPr lang="en-US" sz="3500"/>
          </a:p>
          <a:p>
            <a:endParaRPr lang="en-US" sz="3500"/>
          </a:p>
          <a:p>
            <a:endParaRPr lang="en-US" sz="3500" u="sng"/>
          </a:p>
        </p:txBody>
      </p:sp>
      <p:sp>
        <p:nvSpPr>
          <p:cNvPr id="50180" name="WordArt 4"/>
          <p:cNvSpPr>
            <a:spLocks noChangeArrowheads="1" noChangeShapeType="1" noTextEdit="1"/>
          </p:cNvSpPr>
          <p:nvPr/>
        </p:nvSpPr>
        <p:spPr bwMode="auto">
          <a:xfrm>
            <a:off x="1295400" y="2438400"/>
            <a:ext cx="5705475" cy="227647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9600" kern="10">
                <a:ln w="9525">
                  <a:round/>
                  <a:headEnd/>
                  <a:tailEnd/>
                </a:ln>
                <a:gradFill rotWithShape="0">
                  <a:gsLst>
                    <a:gs pos="0">
                      <a:srgbClr val="FFE701"/>
                    </a:gs>
                    <a:gs pos="100000">
                      <a:srgbClr val="FE3E02"/>
                    </a:gs>
                  </a:gsLst>
                  <a:lin ang="5400000" scaled="1"/>
                </a:gradFill>
                <a:latin typeface="Impact"/>
              </a:rPr>
              <a:t>GOOD LUCK!</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295400"/>
          </a:xfrm>
          <a:noFill/>
          <a:ln/>
        </p:spPr>
        <p:txBody>
          <a:bodyPr lIns="90488" tIns="44450" rIns="90488" bIns="44450"/>
          <a:lstStyle/>
          <a:p>
            <a:r>
              <a:rPr lang="en-US" sz="3600" dirty="0">
                <a:solidFill>
                  <a:schemeClr val="folHlink"/>
                </a:solidFill>
              </a:rPr>
              <a:t>ELIGIBLE ACTIVITIES</a:t>
            </a:r>
            <a:r>
              <a:rPr lang="en-US" dirty="0">
                <a:solidFill>
                  <a:schemeClr val="accent2"/>
                </a:solidFill>
              </a:rPr>
              <a:t> </a:t>
            </a:r>
          </a:p>
        </p:txBody>
      </p:sp>
      <p:sp>
        <p:nvSpPr>
          <p:cNvPr id="4" name="Footer Placeholder 3"/>
          <p:cNvSpPr>
            <a:spLocks noGrp="1"/>
          </p:cNvSpPr>
          <p:nvPr>
            <p:ph type="ftr" sz="quarter" idx="11"/>
          </p:nvPr>
        </p:nvSpPr>
        <p:spPr/>
        <p:txBody>
          <a:bodyPr/>
          <a:lstStyle/>
          <a:p>
            <a:r>
              <a:rPr lang="en-US"/>
              <a:t>Public Facilities Application Basics</a:t>
            </a:r>
          </a:p>
        </p:txBody>
      </p:sp>
      <p:sp>
        <p:nvSpPr>
          <p:cNvPr id="51203" name="Rectangle 3"/>
          <p:cNvSpPr>
            <a:spLocks noGrp="1" noChangeArrowheads="1"/>
          </p:cNvSpPr>
          <p:nvPr>
            <p:ph sz="quarter" idx="1"/>
          </p:nvPr>
        </p:nvSpPr>
        <p:spPr>
          <a:xfrm>
            <a:off x="685800" y="1828800"/>
            <a:ext cx="7772400" cy="4800600"/>
          </a:xfrm>
          <a:noFill/>
          <a:ln/>
        </p:spPr>
        <p:txBody>
          <a:bodyPr lIns="90488" tIns="44450" rIns="90488" bIns="44450"/>
          <a:lstStyle/>
          <a:p>
            <a:r>
              <a:rPr lang="en-US" sz="3000" dirty="0"/>
              <a:t>Health Care Facilities</a:t>
            </a:r>
          </a:p>
          <a:p>
            <a:r>
              <a:rPr lang="en-US" sz="3000" dirty="0"/>
              <a:t>Battered Women’s Shelters</a:t>
            </a:r>
          </a:p>
          <a:p>
            <a:r>
              <a:rPr lang="en-US" sz="3000" dirty="0"/>
              <a:t>Mental/Physical Health Departments</a:t>
            </a:r>
          </a:p>
          <a:p>
            <a:r>
              <a:rPr lang="en-US" sz="3000" dirty="0"/>
              <a:t>Acquisition for Public Facilities</a:t>
            </a:r>
          </a:p>
          <a:p>
            <a:pPr>
              <a:buFontTx/>
              <a:buNone/>
            </a:pPr>
            <a:endParaRPr lang="en-US" sz="30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61916" y="457200"/>
            <a:ext cx="6629400" cy="762000"/>
          </a:xfrm>
          <a:noFill/>
          <a:ln/>
        </p:spPr>
        <p:txBody>
          <a:bodyPr lIns="90488" tIns="44450" rIns="90488" bIns="44450"/>
          <a:lstStyle/>
          <a:p>
            <a:r>
              <a:rPr lang="en-US" sz="4000" b="0" dirty="0">
                <a:solidFill>
                  <a:schemeClr val="folHlink"/>
                </a:solidFill>
              </a:rPr>
              <a:t>PROHIBITED!!</a:t>
            </a:r>
            <a:endParaRPr lang="en-US" b="0" dirty="0">
              <a:solidFill>
                <a:schemeClr val="folHlink"/>
              </a:solidFill>
            </a:endParaRPr>
          </a:p>
        </p:txBody>
      </p:sp>
      <p:sp>
        <p:nvSpPr>
          <p:cNvPr id="5123" name="Rectangle 3"/>
          <p:cNvSpPr>
            <a:spLocks noGrp="1" noChangeArrowheads="1"/>
          </p:cNvSpPr>
          <p:nvPr>
            <p:ph type="body" sz="half" idx="1"/>
          </p:nvPr>
        </p:nvSpPr>
        <p:spPr>
          <a:xfrm>
            <a:off x="685800" y="2362200"/>
            <a:ext cx="3697288" cy="3581400"/>
          </a:xfrm>
          <a:noFill/>
          <a:ln/>
        </p:spPr>
        <p:txBody>
          <a:bodyPr lIns="90488" tIns="44450" rIns="90488" bIns="44450">
            <a:normAutofit/>
          </a:bodyPr>
          <a:lstStyle/>
          <a:p>
            <a:r>
              <a:rPr lang="en-US" dirty="0"/>
              <a:t>“...the renovation or construction of new space where the primary purpose is the provision of general purpose local government”</a:t>
            </a:r>
          </a:p>
        </p:txBody>
      </p:sp>
      <p:pic>
        <p:nvPicPr>
          <p:cNvPr id="5126" name="Picture 6" descr="j0316877"/>
          <p:cNvPicPr>
            <a:picLocks noGrp="1" noChangeAspect="1" noChangeArrowheads="1"/>
          </p:cNvPicPr>
          <p:nvPr>
            <p:ph sz="quarter" idx="2"/>
          </p:nvPr>
        </p:nvPicPr>
        <p:blipFill>
          <a:blip r:embed="rId2" cstate="print"/>
          <a:srcRect/>
          <a:stretch>
            <a:fillRect/>
          </a:stretch>
        </p:blipFill>
        <p:spPr>
          <a:xfrm>
            <a:off x="4457700" y="2251075"/>
            <a:ext cx="3702050" cy="3692525"/>
          </a:xfrm>
        </p:spPr>
      </p:pic>
      <p:pic>
        <p:nvPicPr>
          <p:cNvPr id="5127" name="Picture 7" descr="MCj03036750000[1]"/>
          <p:cNvPicPr>
            <a:picLocks noGrp="1" noChangeAspect="1" noChangeArrowheads="1"/>
          </p:cNvPicPr>
          <p:nvPr>
            <p:ph sz="quarter" idx="3"/>
          </p:nvPr>
        </p:nvPicPr>
        <p:blipFill>
          <a:blip r:embed="rId3" cstate="print"/>
          <a:srcRect/>
          <a:stretch>
            <a:fillRect/>
          </a:stretch>
        </p:blipFill>
        <p:spPr>
          <a:xfrm>
            <a:off x="5122863" y="2209800"/>
            <a:ext cx="2649537" cy="2743200"/>
          </a:xfrm>
          <a:noFill/>
          <a:ln/>
        </p:spPr>
      </p:pic>
      <p:sp>
        <p:nvSpPr>
          <p:cNvPr id="6" name="Footer Placeholder 5"/>
          <p:cNvSpPr>
            <a:spLocks noGrp="1"/>
          </p:cNvSpPr>
          <p:nvPr>
            <p:ph type="ftr" sz="quarter" idx="10"/>
          </p:nvPr>
        </p:nvSpPr>
        <p:spPr/>
        <p:txBody>
          <a:bodyPr/>
          <a:lstStyle/>
          <a:p>
            <a:r>
              <a:rPr lang="en-US"/>
              <a:t>Public Facilities Application Basics</a:t>
            </a:r>
          </a:p>
        </p:txBody>
      </p:sp>
    </p:spTree>
  </p:cSld>
  <p:clrMapOvr>
    <a:masterClrMapping/>
  </p:clrMapOvr>
  <p:transition/>
</p:sld>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Text Master">
  <a:themeElements>
    <a:clrScheme name="Tex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x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Text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xt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xt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xt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xt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xt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xt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xt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xt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xt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xt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xt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DFD Recipients Template">
  <a:themeElements>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FD Recipien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bg1"/>
            </a:solidFill>
            <a:effectLst/>
            <a:latin typeface="Arial" charset="0"/>
          </a:defRPr>
        </a:defPPr>
      </a:lstStyle>
    </a:lnDef>
  </a:objectDefaults>
  <a:extraClrSchemeLst>
    <a:extraClrScheme>
      <a:clrScheme name="CDFD Recipien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FD Recipien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FD Recipien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FD Recipien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FD Recipien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FD Recipien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FD Recipien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FD Recipien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FD Recipien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FD Recipien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FD Recipien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FD Recipien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CA powerpoint master.rev.8-14">
  <a:themeElements>
    <a:clrScheme name="Custom 1">
      <a:dk1>
        <a:sysClr val="windowText" lastClr="000000"/>
      </a:dk1>
      <a:lt1>
        <a:sysClr val="window" lastClr="FFFFFF"/>
      </a:lt1>
      <a:dk2>
        <a:srgbClr val="8A7967"/>
      </a:dk2>
      <a:lt2>
        <a:srgbClr val="EBDDC3"/>
      </a:lt2>
      <a:accent1>
        <a:srgbClr val="92D050"/>
      </a:accent1>
      <a:accent2>
        <a:srgbClr val="DD8047"/>
      </a:accent2>
      <a:accent3>
        <a:srgbClr val="A5AB81"/>
      </a:accent3>
      <a:accent4>
        <a:srgbClr val="D8B25C"/>
      </a:accent4>
      <a:accent5>
        <a:srgbClr val="7BA79D"/>
      </a:accent5>
      <a:accent6>
        <a:srgbClr val="968C8C"/>
      </a:accent6>
      <a:hlink>
        <a:srgbClr val="49711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43093B2C3A844DB619A17F83DED762" ma:contentTypeVersion="2" ma:contentTypeDescription="Create a new document." ma:contentTypeScope="" ma:versionID="2e22b14f98bb8940dd6b7532e8de59f7">
  <xsd:schema xmlns:xsd="http://www.w3.org/2001/XMLSchema" xmlns:xs="http://www.w3.org/2001/XMLSchema" xmlns:p="http://schemas.microsoft.com/office/2006/metadata/properties" xmlns:ns2="2f7efe9a-5f39-4440-908e-a0e074ed76da" targetNamespace="http://schemas.microsoft.com/office/2006/metadata/properties" ma:root="true" ma:fieldsID="f728a83c837cd9a41596d80aebc2912a" ns2:_="">
    <xsd:import namespace="2f7efe9a-5f39-4440-908e-a0e074ed76d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efe9a-5f39-4440-908e-a0e074ed76d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78489-22F1-4DAB-B430-7EE10C559227}">
  <ds:schemaRefs>
    <ds:schemaRef ds:uri="http://purl.org/dc/terms/"/>
    <ds:schemaRef ds:uri="http://purl.org/dc/elements/1.1/"/>
    <ds:schemaRef ds:uri="http://schemas.microsoft.com/office/2006/documentManagement/types"/>
    <ds:schemaRef ds:uri="http://purl.org/dc/dcmitype/"/>
    <ds:schemaRef ds:uri="http://schemas.microsoft.com/office/2006/metadata/properties"/>
    <ds:schemaRef ds:uri="2f7efe9a-5f39-4440-908e-a0e074ed76da"/>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7933426-7EF4-49DE-BCB7-737A4536E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efe9a-5f39-4440-908e-a0e074ed7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FD22D1-39BC-40ED-BB69-4400F95542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6431</TotalTime>
  <Words>3394</Words>
  <Application>Microsoft Office PowerPoint</Application>
  <PresentationFormat>On-screen Show (4:3)</PresentationFormat>
  <Paragraphs>406</Paragraphs>
  <Slides>79</Slides>
  <Notes>2</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79</vt:i4>
      </vt:variant>
    </vt:vector>
  </HeadingPairs>
  <TitlesOfParts>
    <vt:vector size="93" baseType="lpstr">
      <vt:lpstr>Arial</vt:lpstr>
      <vt:lpstr>Calibri</vt:lpstr>
      <vt:lpstr>Impact</vt:lpstr>
      <vt:lpstr>Myriad Roman</vt:lpstr>
      <vt:lpstr>Times New Roman</vt:lpstr>
      <vt:lpstr>Tw Cen MT</vt:lpstr>
      <vt:lpstr>Wingdings</vt:lpstr>
      <vt:lpstr>Wingdings 2</vt:lpstr>
      <vt:lpstr>Text Master</vt:lpstr>
      <vt:lpstr>Custom Design</vt:lpstr>
      <vt:lpstr>1_Custom Design</vt:lpstr>
      <vt:lpstr>CDFD Recipients Template</vt:lpstr>
      <vt:lpstr>DCA powerpoint master.rev.8-14</vt:lpstr>
      <vt:lpstr>Microsoft ClipArt Gallery</vt:lpstr>
      <vt:lpstr>Public Facilities Application Basics</vt:lpstr>
      <vt:lpstr>Public Facilities Projects</vt:lpstr>
      <vt:lpstr>ELIGIBLE ACTIVITIES </vt:lpstr>
      <vt:lpstr>ELIGIBLE ACTIVITIES</vt:lpstr>
      <vt:lpstr>ELIGIBLE ACTIVITIES</vt:lpstr>
      <vt:lpstr>ELIGIBLE ACTIVITIES</vt:lpstr>
      <vt:lpstr>ELIGIBLE ACTIVITIES</vt:lpstr>
      <vt:lpstr>ELIGIBLE ACTIVITIES </vt:lpstr>
      <vt:lpstr>PROHIBITED!!</vt:lpstr>
      <vt:lpstr>COMMUNITY NEED</vt:lpstr>
      <vt:lpstr>Identify Key Players</vt:lpstr>
      <vt:lpstr>FIRST, DECIDE…   How will Administration &amp; Architect/Engineer fees be paid?</vt:lpstr>
      <vt:lpstr>Procurement - CDBG Funds</vt:lpstr>
      <vt:lpstr>PROCUREMENT REQUIREMENTS CDBG Funds</vt:lpstr>
      <vt:lpstr>PROCUREMENT REQUIREMENTS CDBG Funds</vt:lpstr>
      <vt:lpstr>Procurement - Local Funds</vt:lpstr>
      <vt:lpstr>Sample Budget – CDBG Funds</vt:lpstr>
      <vt:lpstr>Determine The Budget</vt:lpstr>
      <vt:lpstr>Budget - Revenue</vt:lpstr>
      <vt:lpstr>Cash Match</vt:lpstr>
      <vt:lpstr>Leverage = Bonus Points!</vt:lpstr>
      <vt:lpstr>Construction Costs</vt:lpstr>
      <vt:lpstr>Determine Size of Project</vt:lpstr>
      <vt:lpstr>Determine the Beneficiaries</vt:lpstr>
      <vt:lpstr>Determine the Beneficiaries</vt:lpstr>
      <vt:lpstr>Determine the Beneficiaries</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Tell the Story – Sell the Story</vt:lpstr>
      <vt:lpstr>Your Action Plan</vt:lpstr>
      <vt:lpstr>Action Plan – Be sure to cover:</vt:lpstr>
      <vt:lpstr>Action Plan – Be sure to cover:</vt:lpstr>
      <vt:lpstr>Be sure to Address the following: </vt:lpstr>
      <vt:lpstr>Action Plan</vt:lpstr>
      <vt:lpstr>Action Plan</vt:lpstr>
      <vt:lpstr>Action Plan</vt:lpstr>
      <vt:lpstr>Action Plan – Project Impact</vt:lpstr>
      <vt:lpstr>Financial Statements</vt:lpstr>
      <vt:lpstr>PRELIMINARY ENGINEERING REPORT</vt:lpstr>
      <vt:lpstr>PowerPoint Presentation</vt:lpstr>
      <vt:lpstr>MAPS</vt:lpstr>
      <vt:lpstr>Maps – Identifying Housing Units</vt:lpstr>
      <vt:lpstr>Maps</vt:lpstr>
      <vt:lpstr>MAPS – CONCENTRATIONS MAPS</vt:lpstr>
      <vt:lpstr>MAPS – CONCENTRATION MAPS</vt:lpstr>
      <vt:lpstr>CONCENTRATION MAPS</vt:lpstr>
      <vt:lpstr>CONCENTRATION MAPS</vt:lpstr>
      <vt:lpstr>CONCENTRATION MAPS</vt:lpstr>
      <vt:lpstr>CONCENTRATION MAPS – MAP ATLAS</vt:lpstr>
      <vt:lpstr>Maps – Photo Location</vt:lpstr>
      <vt:lpstr>Mistakes from last year - Buildings</vt:lpstr>
      <vt:lpstr>Mistakes from last year - Buildings</vt:lpstr>
      <vt:lpstr>Mistakes from last year - Buildings</vt:lpstr>
      <vt:lpstr>Mistakes from last year - Buildings</vt:lpstr>
      <vt:lpstr>Mistakes from last year - Buildings</vt:lpstr>
      <vt:lpstr>Mistakes from last year - Buildings</vt:lpstr>
      <vt:lpstr>MISTAKES FROM LAST YEAR – Water, Sewer</vt:lpstr>
      <vt:lpstr>MISTAKES FROM LAST YEAR – Water, Sewer</vt:lpstr>
      <vt:lpstr>MISTAKES FROM LAST YEAR – Water, Sewer</vt:lpstr>
      <vt:lpstr>MISTAKES FROM LAST YEAR – Water, Sewer</vt:lpstr>
      <vt:lpstr>MISTAKES FROM LAST YEAR – Water, Sewer</vt:lpstr>
      <vt:lpstr>MISTAKES FROM LAST YEAR – Water, Sewer</vt:lpstr>
      <vt:lpstr>MISTAKES FROM LAST YEAR – Water, Sewer</vt:lpstr>
      <vt:lpstr>MISTAKES FROM LAST YEAR – Streets, Drainage</vt:lpstr>
      <vt:lpstr>MISTAKES FROM LAST YEAR – Streets, Drainage</vt:lpstr>
      <vt:lpstr>MISTAKES FROM LAST YEAR – Streets, Drainage</vt:lpstr>
      <vt:lpstr>MISTAKES FROM LAST YEAR – Streets, Drainage</vt:lpstr>
      <vt:lpstr>MISTAKES FROM LAST YEAR – Streets, Drainage</vt:lpstr>
      <vt:lpstr>QUESTIONS AT THE WORKSHOP</vt:lpstr>
      <vt:lpstr>QUESTIONS AT THE WORKSHOP</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mdatelle</dc:creator>
  <cp:lastModifiedBy>Steed Robinson</cp:lastModifiedBy>
  <cp:revision>155</cp:revision>
  <cp:lastPrinted>2017-12-04T15:08:30Z</cp:lastPrinted>
  <dcterms:created xsi:type="dcterms:W3CDTF">2004-11-17T16:20:07Z</dcterms:created>
  <dcterms:modified xsi:type="dcterms:W3CDTF">2017-12-04T15:26:51Z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0x010100FD43093B2C3A844DB619A17F83DED762</vt:lpwstr>
  </property>
</Properties>
</file>