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4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5.xml" ContentType="application/vnd.openxmlformats-officedocument.presentationml.slide+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Masters/slideMaster9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Layouts/slideLayout24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Layouts/slideLayout143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2.xml" ContentType="application/vnd.openxmlformats-officedocument.theme+xml"/>
  <Override PartName="/ppt/charts/style1.xml" ContentType="application/vnd.ms-office.chartstyle+xml"/>
  <Override PartName="/ppt/theme/theme1.xml" ContentType="application/vnd.openxmlformats-officedocument.theme+xml"/>
  <Override PartName="/ppt/charts/chart1.xml" ContentType="application/vnd.openxmlformats-officedocument.drawingml.chart+xml"/>
  <Override PartName="/ppt/theme/theme3.xml" ContentType="application/vnd.openxmlformats-officedocument.theme+xml"/>
  <Override PartName="/ppt/theme/theme13.xml" ContentType="application/vnd.openxmlformats-officedocument.theme+xml"/>
  <Override PartName="/ppt/theme/theme12.xml" ContentType="application/vnd.openxmlformats-officedocument.theme+xml"/>
  <Override PartName="/ppt/charts/colors1.xml" ContentType="application/vnd.ms-office.chartcolorstyl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9.xml" ContentType="application/vnd.openxmlformats-officedocument.theme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8.xml" ContentType="application/vnd.openxmlformats-officedocument.theme+xml"/>
  <Override PartName="/ppt/theme/theme7.xml" ContentType="application/vnd.openxmlformats-officedocument.theme+xml"/>
  <Override PartName="/ppt/theme/theme6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0" r:id="rId2"/>
    <p:sldMasterId id="2147483651" r:id="rId3"/>
    <p:sldMasterId id="2147483652" r:id="rId4"/>
    <p:sldMasterId id="2147483653" r:id="rId5"/>
    <p:sldMasterId id="2147483654" r:id="rId6"/>
    <p:sldMasterId id="2147483655" r:id="rId7"/>
    <p:sldMasterId id="2147483656" r:id="rId8"/>
    <p:sldMasterId id="2147483657" r:id="rId9"/>
    <p:sldMasterId id="2147483658" r:id="rId10"/>
    <p:sldMasterId id="2147483659" r:id="rId11"/>
    <p:sldMasterId id="2147483660" r:id="rId12"/>
    <p:sldMasterId id="2147483661" r:id="rId13"/>
  </p:sldMasterIdLst>
  <p:sldIdLst>
    <p:sldId id="256" r:id="rId14"/>
    <p:sldId id="257" r:id="rId15"/>
    <p:sldId id="264" r:id="rId16"/>
    <p:sldId id="267" r:id="rId17"/>
    <p:sldId id="265" r:id="rId18"/>
    <p:sldId id="266" r:id="rId19"/>
    <p:sldId id="268" r:id="rId20"/>
    <p:sldId id="269" r:id="rId21"/>
  </p:sldIdLst>
  <p:sldSz cx="13004800" cy="97536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2415"/>
    <a:srgbClr val="00653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1044" y="48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customXml" Target="../customXml/item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2000" dirty="0">
                <a:solidFill>
                  <a:srgbClr val="002060"/>
                </a:solidFill>
              </a:rPr>
              <a:t>Forsyth County Department of Water and Sewer</a:t>
            </a:r>
          </a:p>
          <a:p>
            <a:pPr>
              <a:defRPr/>
            </a:pPr>
            <a:r>
              <a:rPr lang="en-US" sz="2000" dirty="0">
                <a:solidFill>
                  <a:srgbClr val="002060"/>
                </a:solidFill>
              </a:rPr>
              <a:t>Education Outreach Budget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44450" cap="rnd">
              <a:solidFill>
                <a:srgbClr val="3C2415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dLbl>
              <c:idx val="1"/>
              <c:layout>
                <c:manualLayout>
                  <c:x val="-7.4434941321989995E-2"/>
                  <c:y val="-3.9949769209883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Sheet1!$A$1:$A$4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Sheet1!$B$1:$B$4</c:f>
              <c:numCache>
                <c:formatCode>"$"#,##0</c:formatCode>
                <c:ptCount val="4"/>
                <c:pt idx="0">
                  <c:v>0</c:v>
                </c:pt>
                <c:pt idx="1">
                  <c:v>2000</c:v>
                </c:pt>
                <c:pt idx="2">
                  <c:v>4700</c:v>
                </c:pt>
                <c:pt idx="3">
                  <c:v>5200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81375184"/>
        <c:axId val="183219664"/>
      </c:lineChart>
      <c:catAx>
        <c:axId val="18137518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r>
                  <a:rPr lang="en-US" sz="1200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95000"/>
                <a:alpha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219664"/>
        <c:crosses val="autoZero"/>
        <c:auto val="1"/>
        <c:lblAlgn val="ctr"/>
        <c:lblOffset val="100"/>
        <c:noMultiLvlLbl val="0"/>
      </c:catAx>
      <c:valAx>
        <c:axId val="183219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r>
                  <a:rPr lang="en-US" sz="1200" u="none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Amount Budgeted</a:t>
                </a:r>
              </a:p>
            </c:rich>
          </c:tx>
          <c:layout>
            <c:manualLayout>
              <c:xMode val="edge"/>
              <c:yMode val="edge"/>
              <c:x val="2.6144820132777522E-3"/>
              <c:y val="0.337006036745406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375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blipFill dpi="0" rotWithShape="1">
      <a:blip xmlns:r="http://schemas.openxmlformats.org/officeDocument/2006/relationships" r:embed="rId3">
        <a:alphaModFix amt="60000"/>
      </a:blip>
      <a:srcRect/>
      <a:stretch>
        <a:fillRect/>
      </a:stretch>
    </a:blip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33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35428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551752"/>
      </p:ext>
    </p:extLst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433908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296464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8066459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244475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150" y="2768600"/>
            <a:ext cx="244475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41821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48859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761149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0538905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2701865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4464264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68447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959050"/>
      </p:ext>
    </p:extLst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254236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78448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852238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3493155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055552"/>
      </p:ext>
    </p:extLst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626170"/>
      </p:ext>
    </p:extLst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961288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1453161"/>
      </p:ext>
    </p:extLst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6458906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1271828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36087"/>
      </p:ext>
    </p:extLst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135675"/>
      </p:ext>
    </p:extLst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376796"/>
      </p:ext>
    </p:extLst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603437"/>
      </p:ext>
    </p:extLst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355494"/>
      </p:ext>
    </p:extLst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7784776"/>
      </p:ext>
    </p:extLst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72400" y="2768600"/>
            <a:ext cx="19050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29800" y="2768600"/>
            <a:ext cx="19050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044379"/>
      </p:ext>
    </p:extLst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873691"/>
      </p:ext>
    </p:extLst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226715"/>
      </p:ext>
    </p:extLst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9327602"/>
      </p:ext>
    </p:extLst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838213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964353"/>
      </p:ext>
    </p:extLst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7668868"/>
      </p:ext>
    </p:extLst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930672"/>
      </p:ext>
    </p:extLst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964663"/>
      </p:ext>
    </p:extLst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278459"/>
      </p:ext>
    </p:extLst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265934"/>
      </p:ext>
    </p:extLst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5785786"/>
      </p:ext>
    </p:extLst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244475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150" y="2768600"/>
            <a:ext cx="244475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58879"/>
      </p:ext>
    </p:extLst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372762"/>
      </p:ext>
    </p:extLst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129424"/>
      </p:ext>
    </p:extLst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737862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8965249"/>
      </p:ext>
    </p:extLst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0108384"/>
      </p:ext>
    </p:extLst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7354664"/>
      </p:ext>
    </p:extLst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911739"/>
      </p:ext>
    </p:extLst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212577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3763" y="2597150"/>
            <a:ext cx="5532437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597150"/>
            <a:ext cx="5532438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188835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946907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458186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9442999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871391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753918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0880105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015709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07513" y="2597150"/>
            <a:ext cx="2803525" cy="61880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763" y="2597150"/>
            <a:ext cx="8261350" cy="618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994226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006315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126790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9958368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1270000"/>
            <a:ext cx="5156200" cy="721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1270000"/>
            <a:ext cx="5156200" cy="721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291758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114209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556937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996838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168768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2285063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4999224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687542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07513" y="519113"/>
            <a:ext cx="2803525" cy="7964487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763" y="519113"/>
            <a:ext cx="8261350" cy="79644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732738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045713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223254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1659672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3763" y="2597150"/>
            <a:ext cx="5532437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597150"/>
            <a:ext cx="5532438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069642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023177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7299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123180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221512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3231314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6895073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098501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07513" y="2597150"/>
            <a:ext cx="2803525" cy="64706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763" y="2597150"/>
            <a:ext cx="8261350" cy="64706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678381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21131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781036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5711326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3763" y="2597150"/>
            <a:ext cx="5532437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597150"/>
            <a:ext cx="5532438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968997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33732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993637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276087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9552522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9856293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0066890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573346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07513" y="2597150"/>
            <a:ext cx="2803525" cy="64706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763" y="2597150"/>
            <a:ext cx="8261350" cy="64706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571717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686084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070868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6627170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4787900"/>
            <a:ext cx="2857500" cy="330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900" y="4787900"/>
            <a:ext cx="2857500" cy="330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57645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166185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817340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711812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5670233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6099156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0977271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36773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35550" y="1409700"/>
            <a:ext cx="1466850" cy="668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1409700"/>
            <a:ext cx="4248150" cy="668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924225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889768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864716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846470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3679649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4787900"/>
            <a:ext cx="2857500" cy="330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900" y="4787900"/>
            <a:ext cx="2857500" cy="330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807957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957796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691319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7306757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4625674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4536508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259894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35550" y="1409700"/>
            <a:ext cx="1466850" cy="668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1409700"/>
            <a:ext cx="4248150" cy="668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170291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218595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81200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3809683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7059631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3763" y="2597150"/>
            <a:ext cx="5532437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597150"/>
            <a:ext cx="5532438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206814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923376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583947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1783002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629522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9731868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343285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07513" y="254000"/>
            <a:ext cx="2803525" cy="85312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763" y="254000"/>
            <a:ext cx="8261350" cy="85312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94575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19389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8875016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511294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3099338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3763" y="2597150"/>
            <a:ext cx="5532437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597150"/>
            <a:ext cx="5532438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670359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908122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914161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8152218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9503086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5335736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520114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07513" y="519113"/>
            <a:ext cx="2803525" cy="826611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763" y="519113"/>
            <a:ext cx="8261350" cy="82661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85341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Gill Sans" charset="0"/>
              </a:rPr>
              <a:t>Second level</a:t>
            </a:r>
          </a:p>
          <a:p>
            <a:pPr lvl="2"/>
            <a:r>
              <a:rPr lang="en-US" altLang="en-US" smtClean="0">
                <a:sym typeface="Gill Sans" charset="0"/>
              </a:rPr>
              <a:t>Third level</a:t>
            </a:r>
          </a:p>
          <a:p>
            <a:pPr lvl="3"/>
            <a:r>
              <a:rPr lang="en-US" altLang="en-US" smtClean="0">
                <a:sym typeface="Gill Sans" charset="0"/>
              </a:rPr>
              <a:t>Fourth level</a:t>
            </a:r>
          </a:p>
          <a:p>
            <a:pPr lvl="4"/>
            <a:r>
              <a:rPr lang="en-US" altLang="en-US" smtClean="0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382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2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9219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2768600"/>
            <a:ext cx="50419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Gill Sans" charset="0"/>
              </a:rPr>
              <a:t>Second level</a:t>
            </a:r>
          </a:p>
          <a:p>
            <a:pPr lvl="2"/>
            <a:r>
              <a:rPr lang="en-US" altLang="en-US" smtClean="0">
                <a:sym typeface="Gill Sans" charset="0"/>
              </a:rPr>
              <a:t>Third level</a:t>
            </a:r>
          </a:p>
          <a:p>
            <a:pPr lvl="3"/>
            <a:r>
              <a:rPr lang="en-US" altLang="en-US" smtClean="0">
                <a:sym typeface="Gill Sans" charset="0"/>
              </a:rPr>
              <a:t>Fourth level</a:t>
            </a:r>
          </a:p>
          <a:p>
            <a:pPr lvl="4"/>
            <a:r>
              <a:rPr lang="en-US" altLang="en-US" smtClean="0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10243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Gill Sans" charset="0"/>
              </a:rPr>
              <a:t>Second level</a:t>
            </a:r>
          </a:p>
          <a:p>
            <a:pPr lvl="2"/>
            <a:r>
              <a:rPr lang="en-US" altLang="en-US" smtClean="0">
                <a:sym typeface="Gill Sans" charset="0"/>
              </a:rPr>
              <a:t>Third level</a:t>
            </a:r>
          </a:p>
          <a:p>
            <a:pPr lvl="3"/>
            <a:r>
              <a:rPr lang="en-US" altLang="en-US" smtClean="0">
                <a:sym typeface="Gill Sans" charset="0"/>
              </a:rPr>
              <a:t>Fourth level</a:t>
            </a:r>
          </a:p>
          <a:p>
            <a:pPr lvl="4"/>
            <a:r>
              <a:rPr lang="en-US" altLang="en-US" smtClean="0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11267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7772400" y="2768600"/>
            <a:ext cx="39624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Gill Sans" charset="0"/>
              </a:rPr>
              <a:t>Second level</a:t>
            </a:r>
          </a:p>
          <a:p>
            <a:pPr lvl="2"/>
            <a:r>
              <a:rPr lang="en-US" altLang="en-US" smtClean="0">
                <a:sym typeface="Gill Sans" charset="0"/>
              </a:rPr>
              <a:t>Third level</a:t>
            </a:r>
          </a:p>
          <a:p>
            <a:pPr lvl="3"/>
            <a:r>
              <a:rPr lang="en-US" altLang="en-US" smtClean="0">
                <a:sym typeface="Gill Sans" charset="0"/>
              </a:rPr>
              <a:t>Fourth level</a:t>
            </a:r>
          </a:p>
          <a:p>
            <a:pPr lvl="4"/>
            <a:r>
              <a:rPr lang="en-US" altLang="en-US" smtClean="0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12291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2768600"/>
            <a:ext cx="50419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Gill Sans" charset="0"/>
              </a:rPr>
              <a:t>Second level</a:t>
            </a:r>
          </a:p>
          <a:p>
            <a:pPr lvl="2"/>
            <a:r>
              <a:rPr lang="en-US" altLang="en-US" smtClean="0">
                <a:sym typeface="Gill Sans" charset="0"/>
              </a:rPr>
              <a:t>Third level</a:t>
            </a:r>
          </a:p>
          <a:p>
            <a:pPr lvl="3"/>
            <a:r>
              <a:rPr lang="en-US" altLang="en-US" smtClean="0">
                <a:sym typeface="Gill Sans" charset="0"/>
              </a:rPr>
              <a:t>Fourth level</a:t>
            </a:r>
          </a:p>
          <a:p>
            <a:pPr lvl="4"/>
            <a:r>
              <a:rPr lang="en-US" altLang="en-US" smtClean="0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2971800"/>
            <a:ext cx="104648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1270000"/>
            <a:ext cx="10464800" cy="721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Gill Sans" charset="0"/>
              </a:rPr>
              <a:t>Second level</a:t>
            </a:r>
          </a:p>
          <a:p>
            <a:pPr lvl="2"/>
            <a:r>
              <a:rPr lang="en-US" altLang="en-US" smtClean="0">
                <a:sym typeface="Gill Sans" charset="0"/>
              </a:rPr>
              <a:t>Third level</a:t>
            </a:r>
          </a:p>
          <a:p>
            <a:pPr lvl="3"/>
            <a:r>
              <a:rPr lang="en-US" altLang="en-US" smtClean="0">
                <a:sym typeface="Gill Sans" charset="0"/>
              </a:rPr>
              <a:t>Fourth level</a:t>
            </a:r>
          </a:p>
          <a:p>
            <a:pPr lvl="4"/>
            <a:r>
              <a:rPr lang="en-US" altLang="en-US" smtClean="0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382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2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ChangeArrowheads="1"/>
          </p:cNvSpPr>
          <p:nvPr>
            <p:ph type="body" idx="1"/>
          </p:nvPr>
        </p:nvSpPr>
        <p:spPr bwMode="auto">
          <a:xfrm>
            <a:off x="635000" y="47879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Gill Sans" charset="0"/>
              </a:rPr>
              <a:t>Second level</a:t>
            </a:r>
          </a:p>
          <a:p>
            <a:pPr lvl="2"/>
            <a:r>
              <a:rPr lang="en-US" altLang="en-US" smtClean="0">
                <a:sym typeface="Gill Sans" charset="0"/>
              </a:rPr>
              <a:t>Third level</a:t>
            </a:r>
          </a:p>
          <a:p>
            <a:pPr lvl="3"/>
            <a:r>
              <a:rPr lang="en-US" altLang="en-US" smtClean="0">
                <a:sym typeface="Gill Sans" charset="0"/>
              </a:rPr>
              <a:t>Fourth level</a:t>
            </a:r>
          </a:p>
          <a:p>
            <a:pPr lvl="4"/>
            <a:r>
              <a:rPr lang="en-US" altLang="en-US" smtClean="0">
                <a:sym typeface="Gill Sans" charset="0"/>
              </a:rPr>
              <a:t>Fifth level</a:t>
            </a:r>
          </a:p>
        </p:txBody>
      </p:sp>
      <p:sp>
        <p:nvSpPr>
          <p:cNvPr id="6147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635000" y="14097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0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eaLnBrk="0" fontAlgn="base" hangingPunct="0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ChangeArrowheads="1"/>
          </p:cNvSpPr>
          <p:nvPr>
            <p:ph type="body" idx="1"/>
          </p:nvPr>
        </p:nvSpPr>
        <p:spPr bwMode="auto">
          <a:xfrm>
            <a:off x="635000" y="47879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Gill Sans" charset="0"/>
              </a:rPr>
              <a:t>Second level</a:t>
            </a:r>
          </a:p>
          <a:p>
            <a:pPr lvl="2"/>
            <a:r>
              <a:rPr lang="en-US" altLang="en-US" smtClean="0">
                <a:sym typeface="Gill Sans" charset="0"/>
              </a:rPr>
              <a:t>Third level</a:t>
            </a:r>
          </a:p>
          <a:p>
            <a:pPr lvl="3"/>
            <a:r>
              <a:rPr lang="en-US" altLang="en-US" smtClean="0">
                <a:sym typeface="Gill Sans" charset="0"/>
              </a:rPr>
              <a:t>Fourth level</a:t>
            </a:r>
          </a:p>
          <a:p>
            <a:pPr lvl="4"/>
            <a:r>
              <a:rPr lang="en-US" altLang="en-US" smtClean="0">
                <a:sym typeface="Gill Sans" charset="0"/>
              </a:rPr>
              <a:t>Fifth level</a:t>
            </a:r>
          </a:p>
        </p:txBody>
      </p:sp>
      <p:sp>
        <p:nvSpPr>
          <p:cNvPr id="7171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635000" y="14097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0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eaLnBrk="0" fontAlgn="base" hangingPunct="0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89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3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78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22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67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89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3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78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22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67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2"/>
          <p:cNvSpPr>
            <a:spLocks noChangeArrowheads="1"/>
          </p:cNvSpPr>
          <p:nvPr>
            <p:ph type="title"/>
          </p:nvPr>
        </p:nvSpPr>
        <p:spPr>
          <a:xfrm>
            <a:off x="-12700" y="4597400"/>
            <a:ext cx="13004800" cy="1727200"/>
          </a:xfrm>
        </p:spPr>
        <p:txBody>
          <a:bodyPr/>
          <a:lstStyle/>
          <a:p>
            <a:pPr eaLnBrk="1" hangingPunct="1"/>
            <a:r>
              <a:rPr lang="en-US" altLang="en-US" sz="7200" b="1" smtClean="0">
                <a:solidFill>
                  <a:srgbClr val="000000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rPr>
              <a:t>Education Outreach</a:t>
            </a:r>
            <a:endParaRPr lang="en-US" altLang="en-US" sz="7200" b="1" smtClean="0">
              <a:solidFill>
                <a:srgbClr val="000000"/>
              </a:solidFill>
              <a:latin typeface="Georgia" panose="02040502050405020303" pitchFamily="18" charset="0"/>
              <a:ea typeface="ヒラギノ明朝 ProN W6" charset="0"/>
              <a:cs typeface="ヒラギノ明朝 ProN W6" charset="0"/>
              <a:sym typeface="Georgia" panose="02040502050405020303" pitchFamily="18" charset="0"/>
            </a:endParaRPr>
          </a:p>
        </p:txBody>
      </p:sp>
      <p:sp>
        <p:nvSpPr>
          <p:cNvPr id="13316" name="Rectangle 3"/>
          <p:cNvSpPr>
            <a:spLocks noChangeArrowheads="1"/>
          </p:cNvSpPr>
          <p:nvPr>
            <p:ph type="body" idx="1"/>
          </p:nvPr>
        </p:nvSpPr>
        <p:spPr>
          <a:xfrm>
            <a:off x="0" y="6629400"/>
            <a:ext cx="13004800" cy="1092200"/>
          </a:xfrm>
        </p:spPr>
        <p:txBody>
          <a:bodyPr anchor="t"/>
          <a:lstStyle/>
          <a:p>
            <a:pPr marL="0" indent="0" algn="ctr" eaLnBrk="1" hangingPunct="1">
              <a:spcBef>
                <a:spcPct val="0"/>
              </a:spcBef>
              <a:buFont typeface="Gill Sans" charset="0"/>
              <a:buNone/>
            </a:pPr>
            <a:r>
              <a:rPr lang="en-US" altLang="en-US" sz="4000" smtClean="0">
                <a:solidFill>
                  <a:srgbClr val="006536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rPr>
              <a:t>September 14, 2016</a:t>
            </a:r>
            <a:endParaRPr lang="en-US" altLang="en-US" sz="4000" smtClean="0">
              <a:solidFill>
                <a:srgbClr val="006536"/>
              </a:solidFill>
            </a:endParaRPr>
          </a:p>
          <a:p>
            <a:pPr marL="0" indent="0" algn="ctr" eaLnBrk="1" hangingPunct="1">
              <a:spcBef>
                <a:spcPct val="0"/>
              </a:spcBef>
              <a:buFont typeface="Gill Sans" charset="0"/>
              <a:buNone/>
            </a:pPr>
            <a:endParaRPr lang="en-US" altLang="en-US" sz="3600" smtClean="0">
              <a:solidFill>
                <a:srgbClr val="3A2316"/>
              </a:solidFill>
            </a:endParaRPr>
          </a:p>
        </p:txBody>
      </p:sp>
      <p:sp>
        <p:nvSpPr>
          <p:cNvPr id="13317" name="Rectangle 4"/>
          <p:cNvSpPr>
            <a:spLocks/>
          </p:cNvSpPr>
          <p:nvPr/>
        </p:nvSpPr>
        <p:spPr bwMode="auto">
          <a:xfrm>
            <a:off x="0" y="4038600"/>
            <a:ext cx="129921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1282700" indent="-57150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727200" indent="-57150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2171700" indent="-57150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616200" indent="-57150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30734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35306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9878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44450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800">
                <a:solidFill>
                  <a:srgbClr val="3C2415"/>
                </a:solidFill>
                <a:latin typeface="Arial Bold" panose="020B0704020202020204" pitchFamily="34" charset="0"/>
                <a:cs typeface="Arial Bold" panose="020B0704020202020204" pitchFamily="34" charset="0"/>
                <a:sym typeface="Arial Bold" panose="020B0704020202020204" pitchFamily="34" charset="0"/>
              </a:rPr>
              <a:t>Forsyth County Department of Water and Sewer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lang="en-US" altLang="en-US" sz="2000">
              <a:solidFill>
                <a:srgbClr val="3A2316"/>
              </a:solidFill>
              <a:latin typeface="Arial Bold" panose="020B0704020202020204" pitchFamily="34" charset="0"/>
              <a:cs typeface="Arial Bold" panose="020B0704020202020204" pitchFamily="34" charset="0"/>
              <a:sym typeface="Arial Bold" panose="020B07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2"/>
          <p:cNvSpPr>
            <a:spLocks noChangeArrowheads="1"/>
          </p:cNvSpPr>
          <p:nvPr>
            <p:ph type="title"/>
          </p:nvPr>
        </p:nvSpPr>
        <p:spPr>
          <a:xfrm>
            <a:off x="584200" y="393700"/>
            <a:ext cx="11252200" cy="927100"/>
          </a:xfrm>
        </p:spPr>
        <p:txBody>
          <a:bodyPr anchor="b"/>
          <a:lstStyle/>
          <a:p>
            <a:pPr algn="l" eaLnBrk="1" hangingPunct="1"/>
            <a:r>
              <a:rPr lang="en-US" altLang="en-US" sz="5700" dirty="0" smtClean="0">
                <a:latin typeface="Arial Bold" panose="020B0704020202020204" pitchFamily="34" charset="0"/>
                <a:cs typeface="Arial Bold" panose="020B0704020202020204" pitchFamily="34" charset="0"/>
                <a:sym typeface="Arial Bold" panose="020B0704020202020204" pitchFamily="34" charset="0"/>
              </a:rPr>
              <a:t>About Us…</a:t>
            </a:r>
            <a:endParaRPr lang="en-US" altLang="en-US" sz="5700" dirty="0" smtClean="0">
              <a:latin typeface="Arial Bold" panose="020B0704020202020204" pitchFamily="34" charset="0"/>
              <a:ea typeface="ヒラギノ角ゴ ProN W6" charset="0"/>
              <a:cs typeface="ヒラギノ角ゴ ProN W6" charset="0"/>
              <a:sym typeface="Arial Bold" panose="020B0704020202020204" pitchFamily="34" charset="0"/>
            </a:endParaRP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7700" y="1714500"/>
            <a:ext cx="10464800" cy="5981700"/>
          </a:xfrm>
        </p:spPr>
        <p:txBody>
          <a:bodyPr anchor="t"/>
          <a:lstStyle/>
          <a:p>
            <a:pPr marL="288925" indent="-288925" eaLnBrk="1" hangingPunct="1">
              <a:spcBef>
                <a:spcPct val="0"/>
              </a:spcBef>
              <a:buFont typeface="Gill Sans" charset="0"/>
              <a:buNone/>
              <a:defRPr/>
            </a:pPr>
            <a:r>
              <a:rPr lang="en-US" altLang="en-US" sz="3600" dirty="0" smtClean="0">
                <a:solidFill>
                  <a:srgbClr val="3A2316"/>
                </a:solidFill>
              </a:rPr>
              <a:t>• </a:t>
            </a:r>
            <a:r>
              <a:rPr lang="en-US" altLang="en-US" sz="3600" dirty="0" smtClean="0">
                <a:solidFill>
                  <a:srgbClr val="3C2415"/>
                </a:solidFill>
              </a:rPr>
              <a:t>Population </a:t>
            </a:r>
            <a:r>
              <a:rPr lang="en-US" altLang="en-US" sz="3600" dirty="0" smtClean="0">
                <a:solidFill>
                  <a:srgbClr val="3C2415"/>
                </a:solidFill>
              </a:rPr>
              <a:t>of 212,438 (7/1/15, US Census)</a:t>
            </a:r>
          </a:p>
          <a:p>
            <a:pPr marL="0" indent="0" eaLnBrk="1" hangingPunct="1">
              <a:spcBef>
                <a:spcPct val="0"/>
              </a:spcBef>
              <a:buFont typeface="Gill Sans" charset="0"/>
              <a:buNone/>
              <a:defRPr/>
            </a:pPr>
            <a:endParaRPr lang="en-US" altLang="en-US" sz="3600" dirty="0" smtClean="0">
              <a:solidFill>
                <a:srgbClr val="3A2316"/>
              </a:solidFill>
            </a:endParaRPr>
          </a:p>
          <a:p>
            <a:pPr marL="0" indent="0" eaLnBrk="1" hangingPunct="1">
              <a:spcBef>
                <a:spcPct val="0"/>
              </a:spcBef>
              <a:buFont typeface="Gill Sans" charset="0"/>
              <a:buNone/>
              <a:defRPr/>
            </a:pPr>
            <a:r>
              <a:rPr lang="en-US" altLang="en-US" sz="3600" dirty="0" smtClean="0">
                <a:solidFill>
                  <a:srgbClr val="3A2316"/>
                </a:solidFill>
              </a:rPr>
              <a:t>• </a:t>
            </a:r>
            <a:r>
              <a:rPr lang="en-US" altLang="en-US" sz="3600" dirty="0" smtClean="0">
                <a:solidFill>
                  <a:srgbClr val="3C2415"/>
                </a:solidFill>
              </a:rPr>
              <a:t>38 Departments and Offices</a:t>
            </a:r>
          </a:p>
          <a:p>
            <a:pPr marL="0" indent="0" eaLnBrk="1" hangingPunct="1">
              <a:spcBef>
                <a:spcPct val="0"/>
              </a:spcBef>
              <a:buFont typeface="Gill Sans" charset="0"/>
              <a:buNone/>
              <a:defRPr/>
            </a:pPr>
            <a:endParaRPr lang="en-US" altLang="en-US" sz="3600" dirty="0" smtClean="0">
              <a:solidFill>
                <a:srgbClr val="3A2316"/>
              </a:solidFill>
            </a:endParaRPr>
          </a:p>
          <a:p>
            <a:pPr marL="0" indent="0" eaLnBrk="1" hangingPunct="1">
              <a:spcBef>
                <a:spcPct val="0"/>
              </a:spcBef>
              <a:buFont typeface="Gill Sans" charset="0"/>
              <a:buNone/>
              <a:defRPr/>
            </a:pPr>
            <a:r>
              <a:rPr lang="en-US" altLang="en-US" sz="3600" dirty="0" smtClean="0">
                <a:solidFill>
                  <a:srgbClr val="3A2316"/>
                </a:solidFill>
              </a:rPr>
              <a:t>• </a:t>
            </a:r>
            <a:r>
              <a:rPr lang="en-US" altLang="en-US" sz="3600" dirty="0" smtClean="0">
                <a:solidFill>
                  <a:srgbClr val="3C2415"/>
                </a:solidFill>
              </a:rPr>
              <a:t>Water and Sewer Created in 1987</a:t>
            </a:r>
          </a:p>
          <a:p>
            <a:pPr marL="0" indent="0" eaLnBrk="1" hangingPunct="1">
              <a:spcBef>
                <a:spcPct val="0"/>
              </a:spcBef>
              <a:buFont typeface="Gill Sans" charset="0"/>
              <a:buNone/>
              <a:defRPr/>
            </a:pPr>
            <a:endParaRPr lang="en-US" altLang="en-US" sz="3600" dirty="0" smtClean="0">
              <a:solidFill>
                <a:srgbClr val="3C2415"/>
              </a:solidFill>
            </a:endParaRPr>
          </a:p>
          <a:p>
            <a:pPr marL="288925" indent="-288925" eaLnBrk="1" hangingPunct="1">
              <a:spcBef>
                <a:spcPct val="0"/>
              </a:spcBef>
              <a:buFont typeface="Gill Sans" charset="0"/>
              <a:buNone/>
              <a:defRPr/>
            </a:pPr>
            <a:r>
              <a:rPr lang="en-US" altLang="en-US" sz="3600" dirty="0" smtClean="0">
                <a:solidFill>
                  <a:srgbClr val="3A2316"/>
                </a:solidFill>
              </a:rPr>
              <a:t>• </a:t>
            </a:r>
            <a:r>
              <a:rPr lang="en-US" altLang="en-US" sz="3600" dirty="0" smtClean="0">
                <a:solidFill>
                  <a:srgbClr val="3C2415"/>
                </a:solidFill>
              </a:rPr>
              <a:t>Obtained </a:t>
            </a:r>
            <a:r>
              <a:rPr lang="en-US" altLang="en-US" sz="3600" dirty="0" err="1" smtClean="0">
                <a:solidFill>
                  <a:srgbClr val="3C2415"/>
                </a:solidFill>
              </a:rPr>
              <a:t>WaterFirst</a:t>
            </a:r>
            <a:r>
              <a:rPr lang="en-US" altLang="en-US" sz="3600" dirty="0" smtClean="0">
                <a:solidFill>
                  <a:srgbClr val="3C2415"/>
                </a:solidFill>
              </a:rPr>
              <a:t> Certification in 2010 and Recertification in 2015</a:t>
            </a:r>
          </a:p>
          <a:p>
            <a:pPr marL="288925" indent="-288925" eaLnBrk="1" hangingPunct="1">
              <a:spcBef>
                <a:spcPct val="0"/>
              </a:spcBef>
              <a:buFont typeface="Gill Sans" charset="0"/>
              <a:buNone/>
              <a:defRPr/>
            </a:pPr>
            <a:endParaRPr lang="en-US" altLang="en-US" sz="3600" dirty="0" smtClean="0">
              <a:solidFill>
                <a:srgbClr val="3C2415"/>
              </a:solidFill>
            </a:endParaRPr>
          </a:p>
          <a:p>
            <a:pPr marL="0" indent="0" eaLnBrk="1" hangingPunct="1">
              <a:spcBef>
                <a:spcPct val="0"/>
              </a:spcBef>
              <a:buFont typeface="Gill Sans" charset="0"/>
              <a:buNone/>
              <a:defRPr/>
            </a:pPr>
            <a:r>
              <a:rPr lang="en-US" altLang="en-US" sz="3600" dirty="0" smtClean="0">
                <a:solidFill>
                  <a:srgbClr val="3A2316"/>
                </a:solidFill>
              </a:rPr>
              <a:t>• </a:t>
            </a:r>
            <a:r>
              <a:rPr lang="en-US" altLang="en-US" sz="3600" dirty="0" smtClean="0">
                <a:solidFill>
                  <a:srgbClr val="3C2415"/>
                </a:solidFill>
              </a:rPr>
              <a:t>56,000 Customer Connections</a:t>
            </a:r>
          </a:p>
          <a:p>
            <a:pPr marL="0" indent="0" eaLnBrk="1" hangingPunct="1">
              <a:spcBef>
                <a:spcPct val="0"/>
              </a:spcBef>
              <a:buFont typeface="Gill Sans" charset="0"/>
              <a:buNone/>
              <a:defRPr/>
            </a:pPr>
            <a:endParaRPr lang="en-US" altLang="en-US" sz="3600" dirty="0">
              <a:solidFill>
                <a:srgbClr val="3C2415"/>
              </a:solidFill>
            </a:endParaRPr>
          </a:p>
          <a:p>
            <a:pPr marL="0" indent="0" eaLnBrk="1" hangingPunct="1">
              <a:spcBef>
                <a:spcPct val="0"/>
              </a:spcBef>
              <a:buFont typeface="Gill Sans" charset="0"/>
              <a:buNone/>
              <a:defRPr/>
            </a:pPr>
            <a:endParaRPr lang="en-US" altLang="en-US" sz="3600" dirty="0" smtClean="0">
              <a:solidFill>
                <a:srgbClr val="3C2415"/>
              </a:solidFill>
            </a:endParaRPr>
          </a:p>
          <a:p>
            <a:pPr marL="0" indent="0" eaLnBrk="1" hangingPunct="1">
              <a:spcBef>
                <a:spcPct val="0"/>
              </a:spcBef>
              <a:buFont typeface="Gill Sans" charset="0"/>
              <a:buNone/>
              <a:defRPr/>
            </a:pPr>
            <a:endParaRPr lang="en-US" altLang="en-US" sz="3600" dirty="0" smtClean="0">
              <a:solidFill>
                <a:srgbClr val="3C2415"/>
              </a:solidFill>
            </a:endParaRPr>
          </a:p>
        </p:txBody>
      </p:sp>
      <p:pic>
        <p:nvPicPr>
          <p:cNvPr id="14341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59800" y="6172200"/>
            <a:ext cx="393065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2"/>
          <p:cNvSpPr>
            <a:spLocks noChangeArrowheads="1"/>
          </p:cNvSpPr>
          <p:nvPr>
            <p:ph type="title"/>
          </p:nvPr>
        </p:nvSpPr>
        <p:spPr>
          <a:xfrm>
            <a:off x="584200" y="393700"/>
            <a:ext cx="12420600" cy="927100"/>
          </a:xfrm>
        </p:spPr>
        <p:txBody>
          <a:bodyPr anchor="b"/>
          <a:lstStyle/>
          <a:p>
            <a:pPr algn="l" eaLnBrk="1" hangingPunct="1"/>
            <a:r>
              <a:rPr lang="en-US" altLang="en-US" sz="5700" dirty="0" smtClean="0">
                <a:latin typeface="Arial Bold" panose="020B0704020202020204" pitchFamily="34" charset="0"/>
                <a:cs typeface="Arial Bold" panose="020B0704020202020204" pitchFamily="34" charset="0"/>
                <a:sym typeface="Arial Bold" panose="020B0704020202020204" pitchFamily="34" charset="0"/>
              </a:rPr>
              <a:t>About Us…</a:t>
            </a:r>
            <a:endParaRPr lang="en-US" altLang="en-US" sz="5700" dirty="0" smtClean="0">
              <a:latin typeface="Arial Bold" panose="020B0704020202020204" pitchFamily="34" charset="0"/>
              <a:ea typeface="ヒラギノ角ゴ ProN W6" charset="0"/>
              <a:cs typeface="ヒラギノ角ゴ ProN W6" charset="0"/>
              <a:sym typeface="Arial Bold" panose="020B0704020202020204" pitchFamily="34" charset="0"/>
            </a:endParaRP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7700" y="1714500"/>
            <a:ext cx="10464800" cy="5981700"/>
          </a:xfrm>
        </p:spPr>
        <p:txBody>
          <a:bodyPr anchor="t"/>
          <a:lstStyle/>
          <a:p>
            <a:pPr marL="288925" indent="-288925" eaLnBrk="1" hangingPunct="1">
              <a:spcBef>
                <a:spcPct val="0"/>
              </a:spcBef>
              <a:buFont typeface="Gill Sans" charset="0"/>
              <a:buNone/>
              <a:defRPr/>
            </a:pPr>
            <a:r>
              <a:rPr lang="en-US" altLang="en-US" sz="3600" dirty="0" smtClean="0">
                <a:solidFill>
                  <a:srgbClr val="3A2316"/>
                </a:solidFill>
              </a:rPr>
              <a:t>• </a:t>
            </a:r>
            <a:r>
              <a:rPr lang="en-US" altLang="en-US" sz="3600" dirty="0" smtClean="0">
                <a:solidFill>
                  <a:srgbClr val="3C2415"/>
                </a:solidFill>
              </a:rPr>
              <a:t>37 Schools: 21 Elementary, 10 Middle, 5 High, and 1 Virtual</a:t>
            </a:r>
          </a:p>
          <a:p>
            <a:pPr marL="0" indent="0" eaLnBrk="1" hangingPunct="1">
              <a:spcBef>
                <a:spcPct val="0"/>
              </a:spcBef>
              <a:buFont typeface="Gill Sans" charset="0"/>
              <a:buNone/>
              <a:defRPr/>
            </a:pPr>
            <a:endParaRPr lang="en-US" altLang="en-US" sz="3600" dirty="0">
              <a:solidFill>
                <a:srgbClr val="3A2316"/>
              </a:solidFill>
            </a:endParaRPr>
          </a:p>
          <a:p>
            <a:pPr marL="0" indent="0" eaLnBrk="1" hangingPunct="1">
              <a:spcBef>
                <a:spcPct val="0"/>
              </a:spcBef>
              <a:buFont typeface="Gill Sans" charset="0"/>
              <a:buNone/>
              <a:defRPr/>
            </a:pPr>
            <a:r>
              <a:rPr lang="en-US" altLang="en-US" sz="3600" dirty="0" smtClean="0">
                <a:solidFill>
                  <a:srgbClr val="3A2316"/>
                </a:solidFill>
              </a:rPr>
              <a:t>• </a:t>
            </a:r>
            <a:r>
              <a:rPr lang="en-US" altLang="en-US" sz="3600" dirty="0" smtClean="0">
                <a:solidFill>
                  <a:srgbClr val="3C2415"/>
                </a:solidFill>
              </a:rPr>
              <a:t>44,675 Students Enrolled in May 2016</a:t>
            </a:r>
          </a:p>
          <a:p>
            <a:pPr marL="0" indent="0" eaLnBrk="1" hangingPunct="1">
              <a:spcBef>
                <a:spcPct val="0"/>
              </a:spcBef>
              <a:buFont typeface="Gill Sans" charset="0"/>
              <a:buNone/>
              <a:defRPr/>
            </a:pPr>
            <a:endParaRPr lang="en-US" altLang="en-US" sz="3600" dirty="0" smtClean="0">
              <a:solidFill>
                <a:srgbClr val="3A2316"/>
              </a:solidFill>
            </a:endParaRPr>
          </a:p>
          <a:p>
            <a:pPr marL="0" indent="0" eaLnBrk="1" hangingPunct="1">
              <a:spcBef>
                <a:spcPct val="0"/>
              </a:spcBef>
              <a:buFont typeface="Gill Sans" charset="0"/>
              <a:buNone/>
              <a:defRPr/>
            </a:pPr>
            <a:r>
              <a:rPr lang="en-US" altLang="en-US" sz="3600" dirty="0" smtClean="0">
                <a:solidFill>
                  <a:srgbClr val="3A2316"/>
                </a:solidFill>
              </a:rPr>
              <a:t>• </a:t>
            </a:r>
            <a:r>
              <a:rPr lang="en-US" altLang="en-US" sz="3600" dirty="0">
                <a:solidFill>
                  <a:srgbClr val="3A2316"/>
                </a:solidFill>
              </a:rPr>
              <a:t>366 Homeowners’ </a:t>
            </a:r>
            <a:r>
              <a:rPr lang="en-US" altLang="en-US" sz="3600" dirty="0" smtClean="0">
                <a:solidFill>
                  <a:srgbClr val="3A2316"/>
                </a:solidFill>
              </a:rPr>
              <a:t>Associations (Service Area)</a:t>
            </a:r>
          </a:p>
          <a:p>
            <a:pPr marL="0" indent="0" eaLnBrk="1" hangingPunct="1">
              <a:spcBef>
                <a:spcPct val="0"/>
              </a:spcBef>
              <a:buFont typeface="Gill Sans" charset="0"/>
              <a:buNone/>
              <a:defRPr/>
            </a:pPr>
            <a:endParaRPr lang="en-US" altLang="en-US" sz="3600" dirty="0" smtClean="0">
              <a:solidFill>
                <a:srgbClr val="3A2316"/>
              </a:solidFill>
            </a:endParaRPr>
          </a:p>
          <a:p>
            <a:pPr marL="287338" indent="-287338" eaLnBrk="1" hangingPunct="1">
              <a:spcBef>
                <a:spcPct val="0"/>
              </a:spcBef>
              <a:buFont typeface="Gill Sans" charset="0"/>
              <a:buNone/>
              <a:defRPr/>
            </a:pPr>
            <a:r>
              <a:rPr lang="en-US" altLang="en-US" sz="3600" dirty="0" smtClean="0">
                <a:solidFill>
                  <a:srgbClr val="3A2316"/>
                </a:solidFill>
              </a:rPr>
              <a:t>• </a:t>
            </a:r>
            <a:r>
              <a:rPr lang="en-US" altLang="en-US" sz="3600" dirty="0">
                <a:solidFill>
                  <a:srgbClr val="3A2316"/>
                </a:solidFill>
              </a:rPr>
              <a:t>Numerous </a:t>
            </a:r>
            <a:r>
              <a:rPr lang="en-US" altLang="en-US" sz="3600" dirty="0" smtClean="0">
                <a:solidFill>
                  <a:srgbClr val="3A2316"/>
                </a:solidFill>
              </a:rPr>
              <a:t>Clubs</a:t>
            </a:r>
            <a:r>
              <a:rPr lang="en-US" altLang="en-US" sz="3600" dirty="0">
                <a:solidFill>
                  <a:srgbClr val="3A2316"/>
                </a:solidFill>
              </a:rPr>
              <a:t>, </a:t>
            </a:r>
            <a:r>
              <a:rPr lang="en-US" altLang="en-US" sz="3600" dirty="0" smtClean="0">
                <a:solidFill>
                  <a:srgbClr val="3A2316"/>
                </a:solidFill>
              </a:rPr>
              <a:t>Organizations</a:t>
            </a:r>
            <a:r>
              <a:rPr lang="en-US" altLang="en-US" sz="3600" dirty="0">
                <a:solidFill>
                  <a:srgbClr val="3A2316"/>
                </a:solidFill>
              </a:rPr>
              <a:t>, </a:t>
            </a:r>
            <a:r>
              <a:rPr lang="en-US" altLang="en-US" sz="3600" dirty="0" smtClean="0">
                <a:solidFill>
                  <a:srgbClr val="3A2316"/>
                </a:solidFill>
              </a:rPr>
              <a:t>Associations</a:t>
            </a:r>
            <a:r>
              <a:rPr lang="en-US" altLang="en-US" sz="3600" dirty="0">
                <a:solidFill>
                  <a:srgbClr val="3A2316"/>
                </a:solidFill>
              </a:rPr>
              <a:t>, </a:t>
            </a:r>
            <a:r>
              <a:rPr lang="en-US" altLang="en-US" sz="3600" dirty="0" smtClean="0">
                <a:solidFill>
                  <a:srgbClr val="3A2316"/>
                </a:solidFill>
              </a:rPr>
              <a:t>Camps</a:t>
            </a:r>
            <a:r>
              <a:rPr lang="en-US" altLang="en-US" sz="3600" dirty="0">
                <a:solidFill>
                  <a:srgbClr val="3A2316"/>
                </a:solidFill>
              </a:rPr>
              <a:t>, E</a:t>
            </a:r>
            <a:r>
              <a:rPr lang="en-US" altLang="en-US" sz="3600" dirty="0" smtClean="0">
                <a:solidFill>
                  <a:srgbClr val="3A2316"/>
                </a:solidFill>
              </a:rPr>
              <a:t>vents, and Festivals</a:t>
            </a:r>
            <a:endParaRPr lang="en-US" altLang="en-US" sz="3600" dirty="0">
              <a:solidFill>
                <a:srgbClr val="3A2316"/>
              </a:solidFill>
            </a:endParaRPr>
          </a:p>
          <a:p>
            <a:pPr marL="0" indent="0" eaLnBrk="1" hangingPunct="1">
              <a:lnSpc>
                <a:spcPct val="60000"/>
              </a:lnSpc>
              <a:spcBef>
                <a:spcPct val="0"/>
              </a:spcBef>
              <a:buFont typeface="Gill Sans" charset="0"/>
              <a:buNone/>
              <a:defRPr/>
            </a:pPr>
            <a:endParaRPr lang="en-US" altLang="en-US" sz="3600" dirty="0" smtClean="0">
              <a:solidFill>
                <a:srgbClr val="3C2415"/>
              </a:solidFill>
            </a:endParaRPr>
          </a:p>
          <a:p>
            <a:pPr marL="0" indent="0" eaLnBrk="1" hangingPunct="1">
              <a:lnSpc>
                <a:spcPct val="60000"/>
              </a:lnSpc>
              <a:spcBef>
                <a:spcPct val="0"/>
              </a:spcBef>
              <a:buFont typeface="Gill Sans" charset="0"/>
              <a:buNone/>
              <a:defRPr/>
            </a:pPr>
            <a:endParaRPr lang="en-US" altLang="en-US" sz="3600" dirty="0" smtClean="0">
              <a:solidFill>
                <a:srgbClr val="3C2415"/>
              </a:solidFill>
            </a:endParaRPr>
          </a:p>
          <a:p>
            <a:pPr marL="0" indent="0" eaLnBrk="1" hangingPunct="1">
              <a:lnSpc>
                <a:spcPct val="60000"/>
              </a:lnSpc>
              <a:spcBef>
                <a:spcPct val="0"/>
              </a:spcBef>
              <a:buFont typeface="Gill Sans" charset="0"/>
              <a:buNone/>
              <a:defRPr/>
            </a:pPr>
            <a:endParaRPr lang="en-US" altLang="en-US" sz="3600" dirty="0" smtClean="0">
              <a:solidFill>
                <a:srgbClr val="3A2316"/>
              </a:solidFill>
            </a:endParaRPr>
          </a:p>
          <a:p>
            <a:pPr marL="0" indent="0" eaLnBrk="1" hangingPunct="1">
              <a:spcBef>
                <a:spcPct val="0"/>
              </a:spcBef>
              <a:buFont typeface="Gill Sans" charset="0"/>
              <a:buNone/>
              <a:defRPr/>
            </a:pPr>
            <a:endParaRPr lang="en-US" altLang="en-US" sz="3600" dirty="0" smtClean="0">
              <a:solidFill>
                <a:srgbClr val="3C2415"/>
              </a:solidFill>
            </a:endParaRPr>
          </a:p>
          <a:p>
            <a:pPr marL="0" indent="0" eaLnBrk="1" hangingPunct="1">
              <a:spcBef>
                <a:spcPct val="0"/>
              </a:spcBef>
              <a:buFont typeface="Gill Sans" charset="0"/>
              <a:buNone/>
              <a:defRPr/>
            </a:pPr>
            <a:endParaRPr lang="en-US" altLang="en-US" sz="3600" dirty="0">
              <a:solidFill>
                <a:srgbClr val="3C2415"/>
              </a:solidFill>
            </a:endParaRPr>
          </a:p>
          <a:p>
            <a:pPr marL="0" indent="0" eaLnBrk="1" hangingPunct="1">
              <a:spcBef>
                <a:spcPct val="0"/>
              </a:spcBef>
              <a:buFont typeface="Gill Sans" charset="0"/>
              <a:buNone/>
              <a:defRPr/>
            </a:pPr>
            <a:endParaRPr lang="en-US" altLang="en-US" sz="3600" dirty="0" smtClean="0">
              <a:solidFill>
                <a:srgbClr val="3C2415"/>
              </a:solidFill>
            </a:endParaRPr>
          </a:p>
          <a:p>
            <a:pPr marL="0" indent="0" eaLnBrk="1" hangingPunct="1">
              <a:spcBef>
                <a:spcPct val="0"/>
              </a:spcBef>
              <a:buFont typeface="Gill Sans" charset="0"/>
              <a:buNone/>
              <a:defRPr/>
            </a:pPr>
            <a:endParaRPr lang="en-US" altLang="en-US" sz="3600" dirty="0" smtClean="0">
              <a:solidFill>
                <a:srgbClr val="3C2415"/>
              </a:solidFill>
            </a:endParaRPr>
          </a:p>
        </p:txBody>
      </p:sp>
      <p:pic>
        <p:nvPicPr>
          <p:cNvPr id="15365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07400" y="6210300"/>
            <a:ext cx="4038600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2"/>
          <p:cNvSpPr>
            <a:spLocks noChangeArrowheads="1"/>
          </p:cNvSpPr>
          <p:nvPr>
            <p:ph type="title"/>
          </p:nvPr>
        </p:nvSpPr>
        <p:spPr>
          <a:xfrm>
            <a:off x="584200" y="393700"/>
            <a:ext cx="12420600" cy="927100"/>
          </a:xfrm>
        </p:spPr>
        <p:txBody>
          <a:bodyPr anchor="b"/>
          <a:lstStyle/>
          <a:p>
            <a:pPr algn="l" eaLnBrk="1" hangingPunct="1"/>
            <a:r>
              <a:rPr lang="en-US" altLang="en-US" sz="5700" dirty="0" smtClean="0">
                <a:latin typeface="Arial Bold" panose="020B0704020202020204" pitchFamily="34" charset="0"/>
                <a:cs typeface="Arial Bold" panose="020B0704020202020204" pitchFamily="34" charset="0"/>
                <a:sym typeface="Arial Bold" panose="020B0704020202020204" pitchFamily="34" charset="0"/>
              </a:rPr>
              <a:t>Outreach Budget</a:t>
            </a:r>
            <a:endParaRPr lang="en-US" altLang="en-US" sz="5700" dirty="0" smtClean="0">
              <a:latin typeface="Arial Bold" panose="020B0704020202020204" pitchFamily="34" charset="0"/>
              <a:ea typeface="ヒラギノ角ゴ ProN W6" charset="0"/>
              <a:cs typeface="ヒラギノ角ゴ ProN W6" charset="0"/>
              <a:sym typeface="Arial Bold" panose="020B0704020202020204" pitchFamily="34" charset="0"/>
            </a:endParaRP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7700" y="1714500"/>
            <a:ext cx="10464800" cy="5981700"/>
          </a:xfrm>
        </p:spPr>
        <p:txBody>
          <a:bodyPr anchor="t"/>
          <a:lstStyle/>
          <a:p>
            <a:pPr marL="288925" indent="-288925" eaLnBrk="1" hangingPunct="1">
              <a:spcBef>
                <a:spcPct val="0"/>
              </a:spcBef>
              <a:buFont typeface="Gill Sans" charset="0"/>
              <a:buNone/>
              <a:defRPr/>
            </a:pPr>
            <a:r>
              <a:rPr lang="en-US" altLang="en-US" sz="3600" dirty="0" smtClean="0">
                <a:solidFill>
                  <a:srgbClr val="3A2316"/>
                </a:solidFill>
              </a:rPr>
              <a:t>• </a:t>
            </a:r>
            <a:r>
              <a:rPr lang="en-US" altLang="en-US" sz="3600" dirty="0" smtClean="0">
                <a:solidFill>
                  <a:srgbClr val="3C2415"/>
                </a:solidFill>
              </a:rPr>
              <a:t>2010 through 2014 – No Specific Account, Other Departments and Accounts</a:t>
            </a:r>
          </a:p>
          <a:p>
            <a:pPr marL="0" indent="0" eaLnBrk="1" hangingPunct="1">
              <a:spcBef>
                <a:spcPct val="0"/>
              </a:spcBef>
              <a:buFont typeface="Gill Sans" charset="0"/>
              <a:buNone/>
              <a:defRPr/>
            </a:pPr>
            <a:endParaRPr lang="en-US" altLang="en-US" sz="3600" dirty="0" smtClean="0">
              <a:solidFill>
                <a:srgbClr val="3A2316"/>
              </a:solidFill>
            </a:endParaRPr>
          </a:p>
          <a:p>
            <a:pPr marL="0" indent="0" eaLnBrk="1" hangingPunct="1">
              <a:spcBef>
                <a:spcPct val="0"/>
              </a:spcBef>
              <a:buFont typeface="Gill Sans" charset="0"/>
              <a:buNone/>
              <a:defRPr/>
            </a:pPr>
            <a:r>
              <a:rPr lang="en-US" altLang="en-US" sz="3600" dirty="0" smtClean="0">
                <a:solidFill>
                  <a:srgbClr val="3A2316"/>
                </a:solidFill>
              </a:rPr>
              <a:t>• </a:t>
            </a:r>
            <a:r>
              <a:rPr lang="en-US" altLang="en-US" sz="3600" dirty="0" smtClean="0">
                <a:solidFill>
                  <a:srgbClr val="3C2415"/>
                </a:solidFill>
              </a:rPr>
              <a:t>2015 – Account Created, $2,000</a:t>
            </a:r>
          </a:p>
          <a:p>
            <a:pPr marL="0" indent="0" eaLnBrk="1" hangingPunct="1">
              <a:spcBef>
                <a:spcPct val="0"/>
              </a:spcBef>
              <a:buFont typeface="Gill Sans" charset="0"/>
              <a:buNone/>
              <a:defRPr/>
            </a:pPr>
            <a:endParaRPr lang="en-US" altLang="en-US" sz="3600" dirty="0" smtClean="0">
              <a:solidFill>
                <a:srgbClr val="3A2316"/>
              </a:solidFill>
            </a:endParaRPr>
          </a:p>
          <a:p>
            <a:pPr marL="0" indent="0" eaLnBrk="1" hangingPunct="1">
              <a:spcBef>
                <a:spcPct val="0"/>
              </a:spcBef>
              <a:buFont typeface="Gill Sans" charset="0"/>
              <a:buNone/>
              <a:defRPr/>
            </a:pPr>
            <a:r>
              <a:rPr lang="en-US" altLang="en-US" sz="3600" dirty="0" smtClean="0">
                <a:solidFill>
                  <a:srgbClr val="3A2316"/>
                </a:solidFill>
              </a:rPr>
              <a:t>• </a:t>
            </a:r>
            <a:r>
              <a:rPr lang="en-US" altLang="en-US" sz="3600" dirty="0" smtClean="0">
                <a:solidFill>
                  <a:srgbClr val="3C2415"/>
                </a:solidFill>
              </a:rPr>
              <a:t>2016 – Increased to $4,700</a:t>
            </a:r>
          </a:p>
          <a:p>
            <a:pPr marL="0" indent="0" eaLnBrk="1" hangingPunct="1">
              <a:spcBef>
                <a:spcPct val="0"/>
              </a:spcBef>
              <a:buFont typeface="Gill Sans" charset="0"/>
              <a:buNone/>
              <a:defRPr/>
            </a:pPr>
            <a:endParaRPr lang="en-US" altLang="en-US" sz="3600" dirty="0" smtClean="0">
              <a:solidFill>
                <a:srgbClr val="3C2415"/>
              </a:solidFill>
            </a:endParaRPr>
          </a:p>
          <a:p>
            <a:pPr marL="288925" indent="-288925" eaLnBrk="1" hangingPunct="1">
              <a:spcBef>
                <a:spcPct val="0"/>
              </a:spcBef>
              <a:buFont typeface="Gill Sans" charset="0"/>
              <a:buNone/>
              <a:defRPr/>
            </a:pPr>
            <a:r>
              <a:rPr lang="en-US" altLang="en-US" sz="3600" dirty="0" smtClean="0">
                <a:solidFill>
                  <a:srgbClr val="3A2316"/>
                </a:solidFill>
              </a:rPr>
              <a:t>• </a:t>
            </a:r>
            <a:r>
              <a:rPr lang="en-US" altLang="en-US" sz="3600" dirty="0" smtClean="0">
                <a:solidFill>
                  <a:srgbClr val="3C2415"/>
                </a:solidFill>
              </a:rPr>
              <a:t>2017 – Proposed $5,200</a:t>
            </a:r>
            <a:endParaRPr lang="en-US" altLang="en-US" sz="3600" dirty="0" smtClean="0">
              <a:solidFill>
                <a:srgbClr val="3C2415"/>
              </a:solidFill>
            </a:endParaRPr>
          </a:p>
          <a:p>
            <a:pPr marL="288925" indent="-288925" eaLnBrk="1" hangingPunct="1">
              <a:spcBef>
                <a:spcPct val="0"/>
              </a:spcBef>
              <a:buFont typeface="Gill Sans" charset="0"/>
              <a:buNone/>
              <a:defRPr/>
            </a:pPr>
            <a:endParaRPr lang="en-US" altLang="en-US" sz="3600" dirty="0" smtClean="0">
              <a:solidFill>
                <a:srgbClr val="3C2415"/>
              </a:solidFill>
            </a:endParaRPr>
          </a:p>
          <a:p>
            <a:pPr marL="0" indent="0" eaLnBrk="1" hangingPunct="1">
              <a:spcBef>
                <a:spcPct val="0"/>
              </a:spcBef>
              <a:buFont typeface="Gill Sans" charset="0"/>
              <a:buNone/>
              <a:defRPr/>
            </a:pPr>
            <a:endParaRPr lang="en-US" altLang="en-US" sz="3600" dirty="0">
              <a:solidFill>
                <a:srgbClr val="3C2415"/>
              </a:solidFill>
            </a:endParaRPr>
          </a:p>
          <a:p>
            <a:pPr marL="0" indent="0" eaLnBrk="1" hangingPunct="1">
              <a:spcBef>
                <a:spcPct val="0"/>
              </a:spcBef>
              <a:buFont typeface="Gill Sans" charset="0"/>
              <a:buNone/>
              <a:defRPr/>
            </a:pPr>
            <a:endParaRPr lang="en-US" altLang="en-US" sz="3600" dirty="0" smtClean="0">
              <a:solidFill>
                <a:srgbClr val="3C2415"/>
              </a:solidFill>
            </a:endParaRPr>
          </a:p>
          <a:p>
            <a:pPr marL="0" indent="0" eaLnBrk="1" hangingPunct="1">
              <a:spcBef>
                <a:spcPct val="0"/>
              </a:spcBef>
              <a:buFont typeface="Gill Sans" charset="0"/>
              <a:buNone/>
              <a:defRPr/>
            </a:pPr>
            <a:endParaRPr lang="en-US" altLang="en-US" sz="3600" dirty="0" smtClean="0">
              <a:solidFill>
                <a:srgbClr val="3C2415"/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9058410"/>
              </p:ext>
            </p:extLst>
          </p:nvPr>
        </p:nvGraphicFramePr>
        <p:xfrm>
          <a:off x="6121400" y="5257800"/>
          <a:ext cx="66294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2"/>
          <p:cNvSpPr>
            <a:spLocks noChangeArrowheads="1"/>
          </p:cNvSpPr>
          <p:nvPr>
            <p:ph type="title"/>
          </p:nvPr>
        </p:nvSpPr>
        <p:spPr>
          <a:xfrm>
            <a:off x="584200" y="0"/>
            <a:ext cx="12166600" cy="1320800"/>
          </a:xfrm>
        </p:spPr>
        <p:txBody>
          <a:bodyPr anchor="b"/>
          <a:lstStyle/>
          <a:p>
            <a:pPr algn="l" eaLnBrk="1" hangingPunct="1"/>
            <a:r>
              <a:rPr lang="en-US" altLang="en-US" sz="5700" dirty="0" smtClean="0">
                <a:latin typeface="Arial Bold" panose="020B0704020202020204" pitchFamily="34" charset="0"/>
                <a:cs typeface="Arial Bold" panose="020B0704020202020204" pitchFamily="34" charset="0"/>
                <a:sym typeface="Arial Bold" panose="020B0704020202020204" pitchFamily="34" charset="0"/>
              </a:rPr>
              <a:t>2014 – Current Outreach Summary</a:t>
            </a:r>
            <a:endParaRPr lang="en-US" altLang="en-US" sz="5700" dirty="0" smtClean="0">
              <a:latin typeface="Arial Bold" panose="020B0704020202020204" pitchFamily="34" charset="0"/>
              <a:ea typeface="ヒラギノ角ゴ ProN W6" charset="0"/>
              <a:cs typeface="ヒラギノ角ゴ ProN W6" charset="0"/>
              <a:sym typeface="Arial Bold" panose="020B0704020202020204" pitchFamily="34" charset="0"/>
            </a:endParaRP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7700" y="1714500"/>
            <a:ext cx="10464800" cy="7429500"/>
          </a:xfrm>
        </p:spPr>
        <p:txBody>
          <a:bodyPr anchor="t"/>
          <a:lstStyle/>
          <a:p>
            <a:pPr marL="288925" indent="-288925" eaLnBrk="1" hangingPunct="1">
              <a:spcBef>
                <a:spcPct val="0"/>
              </a:spcBef>
              <a:buFont typeface="Gill Sans" charset="0"/>
              <a:buNone/>
              <a:defRPr/>
            </a:pPr>
            <a:r>
              <a:rPr lang="en-US" altLang="en-US" sz="3600" dirty="0" smtClean="0">
                <a:solidFill>
                  <a:srgbClr val="3A2316"/>
                </a:solidFill>
              </a:rPr>
              <a:t>• </a:t>
            </a:r>
            <a:r>
              <a:rPr lang="en-US" altLang="en-US" sz="3600" dirty="0" smtClean="0">
                <a:solidFill>
                  <a:srgbClr val="3C2415"/>
                </a:solidFill>
              </a:rPr>
              <a:t>Approximately 6,600 Brochures Distributed</a:t>
            </a:r>
            <a:endParaRPr lang="en-US" altLang="en-US" sz="3600" dirty="0" smtClean="0">
              <a:solidFill>
                <a:srgbClr val="3C2415"/>
              </a:solidFill>
            </a:endParaRPr>
          </a:p>
          <a:p>
            <a:pPr marL="0" indent="0" eaLnBrk="1" hangingPunct="1">
              <a:spcBef>
                <a:spcPct val="0"/>
              </a:spcBef>
              <a:buFont typeface="Gill Sans" charset="0"/>
              <a:buNone/>
              <a:defRPr/>
            </a:pPr>
            <a:endParaRPr lang="en-US" altLang="en-US" sz="3600" dirty="0" smtClean="0">
              <a:solidFill>
                <a:srgbClr val="3A2316"/>
              </a:solidFill>
            </a:endParaRPr>
          </a:p>
          <a:p>
            <a:pPr marL="0" indent="0" eaLnBrk="1" hangingPunct="1">
              <a:spcBef>
                <a:spcPct val="0"/>
              </a:spcBef>
              <a:buFont typeface="Gill Sans" charset="0"/>
              <a:buNone/>
              <a:defRPr/>
            </a:pPr>
            <a:r>
              <a:rPr lang="en-US" altLang="en-US" sz="3600" dirty="0" smtClean="0">
                <a:solidFill>
                  <a:srgbClr val="3A2316"/>
                </a:solidFill>
              </a:rPr>
              <a:t>• </a:t>
            </a:r>
            <a:r>
              <a:rPr lang="en-US" altLang="en-US" sz="3600" dirty="0" smtClean="0">
                <a:solidFill>
                  <a:srgbClr val="3C2415"/>
                </a:solidFill>
              </a:rPr>
              <a:t>$37,400 Toilet Rebates Issued</a:t>
            </a:r>
            <a:endParaRPr lang="en-US" altLang="en-US" sz="3600" dirty="0" smtClean="0">
              <a:solidFill>
                <a:srgbClr val="3C2415"/>
              </a:solidFill>
            </a:endParaRPr>
          </a:p>
          <a:p>
            <a:pPr marL="0" indent="0" eaLnBrk="1" hangingPunct="1">
              <a:spcBef>
                <a:spcPct val="0"/>
              </a:spcBef>
              <a:buFont typeface="Gill Sans" charset="0"/>
              <a:buNone/>
              <a:defRPr/>
            </a:pPr>
            <a:endParaRPr lang="en-US" altLang="en-US" sz="3600" dirty="0" smtClean="0">
              <a:solidFill>
                <a:srgbClr val="3A2316"/>
              </a:solidFill>
            </a:endParaRPr>
          </a:p>
          <a:p>
            <a:pPr marL="287338" indent="-287338" eaLnBrk="1" hangingPunct="1">
              <a:spcBef>
                <a:spcPct val="0"/>
              </a:spcBef>
              <a:buFont typeface="Gill Sans" charset="0"/>
              <a:buNone/>
              <a:defRPr/>
            </a:pPr>
            <a:r>
              <a:rPr lang="en-US" altLang="en-US" sz="3600" dirty="0" smtClean="0">
                <a:solidFill>
                  <a:srgbClr val="3A2316"/>
                </a:solidFill>
              </a:rPr>
              <a:t>• </a:t>
            </a:r>
            <a:r>
              <a:rPr lang="en-US" altLang="en-US" sz="3600" dirty="0" smtClean="0">
                <a:solidFill>
                  <a:srgbClr val="3C2415"/>
                </a:solidFill>
              </a:rPr>
              <a:t>160 Water Quality and Conservation Classes / 3,938 Students (2014 - 2015)</a:t>
            </a:r>
            <a:endParaRPr lang="en-US" altLang="en-US" sz="3600" dirty="0" smtClean="0">
              <a:solidFill>
                <a:srgbClr val="3C2415"/>
              </a:solidFill>
            </a:endParaRPr>
          </a:p>
          <a:p>
            <a:pPr marL="0" indent="0" eaLnBrk="1" hangingPunct="1">
              <a:spcBef>
                <a:spcPct val="0"/>
              </a:spcBef>
              <a:buFont typeface="Gill Sans" charset="0"/>
              <a:buNone/>
              <a:defRPr/>
            </a:pPr>
            <a:endParaRPr lang="en-US" altLang="en-US" sz="3600" dirty="0" smtClean="0">
              <a:solidFill>
                <a:srgbClr val="3C2415"/>
              </a:solidFill>
            </a:endParaRPr>
          </a:p>
          <a:p>
            <a:pPr marL="288925" indent="-288925" eaLnBrk="1" hangingPunct="1">
              <a:spcBef>
                <a:spcPct val="0"/>
              </a:spcBef>
              <a:buFont typeface="Gill Sans" charset="0"/>
              <a:buNone/>
              <a:defRPr/>
            </a:pPr>
            <a:r>
              <a:rPr lang="en-US" altLang="en-US" sz="3600" dirty="0" smtClean="0">
                <a:solidFill>
                  <a:srgbClr val="3A2316"/>
                </a:solidFill>
              </a:rPr>
              <a:t>• </a:t>
            </a:r>
            <a:r>
              <a:rPr lang="en-US" altLang="en-US" sz="3600" dirty="0" smtClean="0">
                <a:solidFill>
                  <a:srgbClr val="3C2415"/>
                </a:solidFill>
              </a:rPr>
              <a:t>40 Adopt-A-Stream Workshops / 814 Certifications Issued (2015)</a:t>
            </a:r>
            <a:endParaRPr lang="en-US" altLang="en-US" sz="3600" dirty="0" smtClean="0">
              <a:solidFill>
                <a:srgbClr val="3C2415"/>
              </a:solidFill>
            </a:endParaRPr>
          </a:p>
          <a:p>
            <a:pPr marL="288925" indent="-288925" eaLnBrk="1" hangingPunct="1">
              <a:spcBef>
                <a:spcPct val="0"/>
              </a:spcBef>
              <a:buFont typeface="Gill Sans" charset="0"/>
              <a:buNone/>
              <a:defRPr/>
            </a:pPr>
            <a:endParaRPr lang="en-US" altLang="en-US" sz="3600" dirty="0" smtClean="0">
              <a:solidFill>
                <a:srgbClr val="3C2415"/>
              </a:solidFill>
            </a:endParaRPr>
          </a:p>
          <a:p>
            <a:pPr marL="288925" indent="-288925" eaLnBrk="1" hangingPunct="1">
              <a:spcBef>
                <a:spcPct val="0"/>
              </a:spcBef>
              <a:buFont typeface="Gill Sans" charset="0"/>
              <a:buNone/>
              <a:defRPr/>
            </a:pPr>
            <a:r>
              <a:rPr lang="en-US" altLang="en-US" sz="3600" dirty="0" smtClean="0">
                <a:solidFill>
                  <a:srgbClr val="3A2316"/>
                </a:solidFill>
              </a:rPr>
              <a:t>• </a:t>
            </a:r>
            <a:r>
              <a:rPr lang="en-US" altLang="en-US" sz="3600" dirty="0" smtClean="0">
                <a:solidFill>
                  <a:srgbClr val="3C2415"/>
                </a:solidFill>
              </a:rPr>
              <a:t>Attended Various Festivals, Events, and Workshops</a:t>
            </a:r>
          </a:p>
          <a:p>
            <a:pPr marL="288925" indent="-288925" eaLnBrk="1" hangingPunct="1">
              <a:spcBef>
                <a:spcPct val="0"/>
              </a:spcBef>
              <a:buFont typeface="Gill Sans" charset="0"/>
              <a:buNone/>
              <a:defRPr/>
            </a:pPr>
            <a:endParaRPr lang="en-US" altLang="en-US" sz="3600" dirty="0" smtClean="0">
              <a:solidFill>
                <a:srgbClr val="3C2415"/>
              </a:solidFill>
            </a:endParaRPr>
          </a:p>
          <a:p>
            <a:pPr marL="288925" indent="-288925" eaLnBrk="1" hangingPunct="1">
              <a:spcBef>
                <a:spcPct val="0"/>
              </a:spcBef>
              <a:buFont typeface="Gill Sans" charset="0"/>
              <a:buNone/>
              <a:defRPr/>
            </a:pPr>
            <a:endParaRPr lang="en-US" altLang="en-US" sz="3600" dirty="0" smtClean="0">
              <a:solidFill>
                <a:srgbClr val="3C2415"/>
              </a:solidFill>
            </a:endParaRPr>
          </a:p>
          <a:p>
            <a:pPr marL="0" indent="0" eaLnBrk="1" hangingPunct="1">
              <a:spcBef>
                <a:spcPct val="0"/>
              </a:spcBef>
              <a:buFont typeface="Gill Sans" charset="0"/>
              <a:buNone/>
              <a:defRPr/>
            </a:pPr>
            <a:endParaRPr lang="en-US" altLang="en-US" sz="3600" dirty="0">
              <a:solidFill>
                <a:srgbClr val="3C2415"/>
              </a:solidFill>
            </a:endParaRPr>
          </a:p>
          <a:p>
            <a:pPr marL="0" indent="0" eaLnBrk="1" hangingPunct="1">
              <a:spcBef>
                <a:spcPct val="0"/>
              </a:spcBef>
              <a:buFont typeface="Gill Sans" charset="0"/>
              <a:buNone/>
              <a:defRPr/>
            </a:pPr>
            <a:endParaRPr lang="en-US" altLang="en-US" sz="3600" dirty="0" smtClean="0">
              <a:solidFill>
                <a:srgbClr val="3C2415"/>
              </a:solidFill>
            </a:endParaRPr>
          </a:p>
          <a:p>
            <a:pPr marL="0" indent="0" eaLnBrk="1" hangingPunct="1">
              <a:spcBef>
                <a:spcPct val="0"/>
              </a:spcBef>
              <a:buFont typeface="Gill Sans" charset="0"/>
              <a:buNone/>
              <a:defRPr/>
            </a:pPr>
            <a:endParaRPr lang="en-US" altLang="en-US" sz="3600" dirty="0" smtClean="0">
              <a:solidFill>
                <a:srgbClr val="3C2415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2"/>
          <p:cNvSpPr>
            <a:spLocks noChangeArrowheads="1"/>
          </p:cNvSpPr>
          <p:nvPr>
            <p:ph type="title"/>
          </p:nvPr>
        </p:nvSpPr>
        <p:spPr>
          <a:xfrm>
            <a:off x="584200" y="393700"/>
            <a:ext cx="11252200" cy="927100"/>
          </a:xfrm>
        </p:spPr>
        <p:txBody>
          <a:bodyPr anchor="b"/>
          <a:lstStyle/>
          <a:p>
            <a:pPr algn="l" eaLnBrk="1" hangingPunct="1"/>
            <a:r>
              <a:rPr lang="en-US" altLang="en-US" sz="5700" dirty="0" smtClean="0">
                <a:latin typeface="Arial Bold" panose="020B0704020202020204" pitchFamily="34" charset="0"/>
                <a:cs typeface="Arial Bold" panose="020B0704020202020204" pitchFamily="34" charset="0"/>
                <a:sym typeface="Arial Bold" panose="020B0704020202020204" pitchFamily="34" charset="0"/>
              </a:rPr>
              <a:t>What Works…</a:t>
            </a:r>
            <a:endParaRPr lang="en-US" altLang="en-US" sz="5700" dirty="0" smtClean="0">
              <a:latin typeface="Arial Bold" panose="020B0704020202020204" pitchFamily="34" charset="0"/>
              <a:ea typeface="ヒラギノ角ゴ ProN W6" charset="0"/>
              <a:cs typeface="ヒラギノ角ゴ ProN W6" charset="0"/>
              <a:sym typeface="Arial Bold" panose="020B0704020202020204" pitchFamily="34" charset="0"/>
            </a:endParaRP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7700" y="1714500"/>
            <a:ext cx="10464800" cy="4305300"/>
          </a:xfrm>
        </p:spPr>
        <p:txBody>
          <a:bodyPr anchor="t"/>
          <a:lstStyle/>
          <a:p>
            <a:pPr marL="288925" indent="-288925" eaLnBrk="1" hangingPunct="1">
              <a:spcBef>
                <a:spcPct val="0"/>
              </a:spcBef>
              <a:buNone/>
              <a:defRPr/>
            </a:pPr>
            <a:r>
              <a:rPr lang="en-US" altLang="en-US" sz="3600" dirty="0">
                <a:solidFill>
                  <a:srgbClr val="3A2316"/>
                </a:solidFill>
              </a:rPr>
              <a:t>• </a:t>
            </a:r>
            <a:r>
              <a:rPr lang="en-US" altLang="en-US" sz="3600" dirty="0" smtClean="0">
                <a:solidFill>
                  <a:srgbClr val="3C2415"/>
                </a:solidFill>
              </a:rPr>
              <a:t>Motivated / Dedicated Employee(s)</a:t>
            </a:r>
            <a:endParaRPr lang="en-US" altLang="en-US" sz="3600" dirty="0">
              <a:solidFill>
                <a:srgbClr val="3C2415"/>
              </a:solidFill>
            </a:endParaRPr>
          </a:p>
          <a:p>
            <a:pPr marL="288925" indent="-288925" eaLnBrk="1" hangingPunct="1">
              <a:spcBef>
                <a:spcPct val="0"/>
              </a:spcBef>
              <a:buFont typeface="Gill Sans" charset="0"/>
              <a:buNone/>
              <a:defRPr/>
            </a:pPr>
            <a:endParaRPr lang="en-US" altLang="en-US" sz="3600" dirty="0">
              <a:solidFill>
                <a:srgbClr val="3A2316"/>
              </a:solidFill>
            </a:endParaRPr>
          </a:p>
          <a:p>
            <a:pPr marL="288925" indent="-288925" eaLnBrk="1" hangingPunct="1">
              <a:spcBef>
                <a:spcPct val="0"/>
              </a:spcBef>
              <a:buFont typeface="Gill Sans" charset="0"/>
              <a:buNone/>
              <a:defRPr/>
            </a:pPr>
            <a:r>
              <a:rPr lang="en-US" altLang="en-US" sz="3600" dirty="0" smtClean="0">
                <a:solidFill>
                  <a:srgbClr val="3A2316"/>
                </a:solidFill>
              </a:rPr>
              <a:t>• </a:t>
            </a:r>
            <a:r>
              <a:rPr lang="en-US" altLang="en-US" sz="3600" dirty="0" smtClean="0">
                <a:solidFill>
                  <a:srgbClr val="3C2415"/>
                </a:solidFill>
              </a:rPr>
              <a:t>Establish Relationships</a:t>
            </a:r>
            <a:endParaRPr lang="en-US" altLang="en-US" sz="3600" dirty="0" smtClean="0">
              <a:solidFill>
                <a:srgbClr val="3C2415"/>
              </a:solidFill>
            </a:endParaRPr>
          </a:p>
          <a:p>
            <a:pPr marL="0" indent="0" eaLnBrk="1" hangingPunct="1">
              <a:spcBef>
                <a:spcPct val="0"/>
              </a:spcBef>
              <a:buFont typeface="Gill Sans" charset="0"/>
              <a:buNone/>
              <a:defRPr/>
            </a:pPr>
            <a:endParaRPr lang="en-US" altLang="en-US" sz="3600" dirty="0" smtClean="0">
              <a:solidFill>
                <a:srgbClr val="3A2316"/>
              </a:solidFill>
            </a:endParaRPr>
          </a:p>
          <a:p>
            <a:pPr marL="0" indent="0" eaLnBrk="1" hangingPunct="1">
              <a:spcBef>
                <a:spcPct val="0"/>
              </a:spcBef>
              <a:buFont typeface="Gill Sans" charset="0"/>
              <a:buNone/>
              <a:defRPr/>
            </a:pPr>
            <a:r>
              <a:rPr lang="en-US" altLang="en-US" sz="3600" dirty="0" smtClean="0">
                <a:solidFill>
                  <a:srgbClr val="3A2316"/>
                </a:solidFill>
              </a:rPr>
              <a:t>• </a:t>
            </a:r>
            <a:r>
              <a:rPr lang="en-US" altLang="en-US" sz="3600" dirty="0" smtClean="0">
                <a:solidFill>
                  <a:srgbClr val="3C2415"/>
                </a:solidFill>
              </a:rPr>
              <a:t>Recognize Audience</a:t>
            </a:r>
            <a:endParaRPr lang="en-US" altLang="en-US" sz="3600" dirty="0" smtClean="0">
              <a:solidFill>
                <a:srgbClr val="3C2415"/>
              </a:solidFill>
            </a:endParaRPr>
          </a:p>
          <a:p>
            <a:pPr marL="0" indent="0" eaLnBrk="1" hangingPunct="1">
              <a:spcBef>
                <a:spcPct val="0"/>
              </a:spcBef>
              <a:buFont typeface="Gill Sans" charset="0"/>
              <a:buNone/>
              <a:defRPr/>
            </a:pPr>
            <a:endParaRPr lang="en-US" altLang="en-US" sz="3600" dirty="0" smtClean="0">
              <a:solidFill>
                <a:srgbClr val="3A2316"/>
              </a:solidFill>
            </a:endParaRPr>
          </a:p>
          <a:p>
            <a:pPr marL="0" indent="0" eaLnBrk="1" hangingPunct="1">
              <a:spcBef>
                <a:spcPct val="0"/>
              </a:spcBef>
              <a:buFont typeface="Gill Sans" charset="0"/>
              <a:buNone/>
              <a:defRPr/>
            </a:pPr>
            <a:r>
              <a:rPr lang="en-US" altLang="en-US" sz="3600" dirty="0" smtClean="0">
                <a:solidFill>
                  <a:srgbClr val="3A2316"/>
                </a:solidFill>
              </a:rPr>
              <a:t>• </a:t>
            </a:r>
            <a:r>
              <a:rPr lang="en-US" altLang="en-US" sz="3600" dirty="0" smtClean="0">
                <a:solidFill>
                  <a:srgbClr val="3C2415"/>
                </a:solidFill>
              </a:rPr>
              <a:t>Promotional Item(s)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altLang="en-US" sz="3600" dirty="0" smtClean="0">
              <a:solidFill>
                <a:srgbClr val="3C2415"/>
              </a:solidFill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en-US" altLang="en-US" sz="3600" dirty="0" smtClean="0">
                <a:solidFill>
                  <a:srgbClr val="3A2316"/>
                </a:solidFill>
              </a:rPr>
              <a:t>• </a:t>
            </a:r>
            <a:r>
              <a:rPr lang="en-US" altLang="en-US" sz="3600" dirty="0" smtClean="0">
                <a:solidFill>
                  <a:srgbClr val="3C2415"/>
                </a:solidFill>
              </a:rPr>
              <a:t>Utilize Resources</a:t>
            </a:r>
          </a:p>
          <a:p>
            <a:pPr marL="0" indent="0" eaLnBrk="1" hangingPunct="1">
              <a:spcBef>
                <a:spcPct val="0"/>
              </a:spcBef>
              <a:buFont typeface="Gill Sans" charset="0"/>
              <a:buNone/>
              <a:defRPr/>
            </a:pPr>
            <a:endParaRPr lang="en-US" altLang="en-US" sz="3600" dirty="0" smtClean="0">
              <a:solidFill>
                <a:srgbClr val="3C2415"/>
              </a:solidFill>
            </a:endParaRPr>
          </a:p>
          <a:p>
            <a:pPr marL="0" indent="0" eaLnBrk="1" hangingPunct="1">
              <a:spcBef>
                <a:spcPct val="0"/>
              </a:spcBef>
              <a:buFont typeface="Gill Sans" charset="0"/>
              <a:buNone/>
              <a:defRPr/>
            </a:pPr>
            <a:endParaRPr lang="en-US" altLang="en-US" sz="3600" dirty="0" smtClean="0">
              <a:solidFill>
                <a:srgbClr val="3C2415"/>
              </a:solidFill>
            </a:endParaRPr>
          </a:p>
          <a:p>
            <a:pPr marL="0" indent="0" eaLnBrk="1" hangingPunct="1">
              <a:spcBef>
                <a:spcPct val="0"/>
              </a:spcBef>
              <a:buFont typeface="Gill Sans" charset="0"/>
              <a:buNone/>
              <a:defRPr/>
            </a:pPr>
            <a:endParaRPr lang="en-US" altLang="en-US" sz="3600" dirty="0" smtClean="0">
              <a:solidFill>
                <a:srgbClr val="3C2415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4600" y="4572001"/>
            <a:ext cx="7772400" cy="50292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2"/>
          <p:cNvSpPr>
            <a:spLocks noChangeArrowheads="1"/>
          </p:cNvSpPr>
          <p:nvPr>
            <p:ph type="title"/>
          </p:nvPr>
        </p:nvSpPr>
        <p:spPr>
          <a:xfrm>
            <a:off x="584200" y="393700"/>
            <a:ext cx="11252200" cy="927100"/>
          </a:xfrm>
        </p:spPr>
        <p:txBody>
          <a:bodyPr anchor="b"/>
          <a:lstStyle/>
          <a:p>
            <a:pPr algn="l" eaLnBrk="1" hangingPunct="1"/>
            <a:r>
              <a:rPr lang="en-US" altLang="en-US" sz="5700" dirty="0" smtClean="0">
                <a:latin typeface="Arial Bold" panose="020B0704020202020204" pitchFamily="34" charset="0"/>
                <a:cs typeface="Arial Bold" panose="020B0704020202020204" pitchFamily="34" charset="0"/>
                <a:sym typeface="Arial Bold" panose="020B0704020202020204" pitchFamily="34" charset="0"/>
              </a:rPr>
              <a:t>Helpful Links</a:t>
            </a:r>
            <a:endParaRPr lang="en-US" altLang="en-US" sz="5700" dirty="0" smtClean="0">
              <a:latin typeface="Arial Bold" panose="020B0704020202020204" pitchFamily="34" charset="0"/>
              <a:ea typeface="ヒラギノ角ゴ ProN W6" charset="0"/>
              <a:cs typeface="ヒラギノ角ゴ ProN W6" charset="0"/>
              <a:sym typeface="Arial Bold" panose="020B0704020202020204" pitchFamily="34" charset="0"/>
            </a:endParaRP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7700" y="1714500"/>
            <a:ext cx="10464800" cy="5981700"/>
          </a:xfrm>
        </p:spPr>
        <p:txBody>
          <a:bodyPr anchor="t"/>
          <a:lstStyle/>
          <a:p>
            <a:pPr marL="288925" indent="-288925" eaLnBrk="1" hangingPunct="1">
              <a:spcBef>
                <a:spcPct val="0"/>
              </a:spcBef>
              <a:buNone/>
              <a:defRPr/>
            </a:pPr>
            <a:r>
              <a:rPr lang="en-US" altLang="en-US" sz="3600" dirty="0" smtClean="0">
                <a:solidFill>
                  <a:srgbClr val="3A2316"/>
                </a:solidFill>
              </a:rPr>
              <a:t>• </a:t>
            </a:r>
            <a:r>
              <a:rPr lang="en-US" altLang="en-US" sz="3600" dirty="0">
                <a:solidFill>
                  <a:srgbClr val="3C2415"/>
                </a:solidFill>
              </a:rPr>
              <a:t>Free Coloring Book - </a:t>
            </a:r>
            <a:r>
              <a:rPr lang="en-US" altLang="en-US" sz="3600" dirty="0">
                <a:solidFill>
                  <a:srgbClr val="FF0000"/>
                </a:solidFill>
              </a:rPr>
              <a:t>www3.epa.gov/safewater/kids/pdfs/activity_grades_k-3_activitybook.pdf</a:t>
            </a:r>
            <a:endParaRPr lang="en-US" altLang="en-US" sz="3600" dirty="0" smtClean="0">
              <a:solidFill>
                <a:srgbClr val="FF0000"/>
              </a:solidFill>
            </a:endParaRPr>
          </a:p>
          <a:p>
            <a:pPr marL="0" indent="0" eaLnBrk="1" hangingPunct="1">
              <a:spcBef>
                <a:spcPct val="0"/>
              </a:spcBef>
              <a:buFont typeface="Gill Sans" charset="0"/>
              <a:buNone/>
              <a:defRPr/>
            </a:pPr>
            <a:endParaRPr lang="en-US" altLang="en-US" sz="3600" dirty="0" smtClean="0">
              <a:solidFill>
                <a:srgbClr val="3A2316"/>
              </a:solidFill>
            </a:endParaRPr>
          </a:p>
          <a:p>
            <a:pPr marL="288925" indent="-288925" eaLnBrk="1" hangingPunct="1">
              <a:spcBef>
                <a:spcPct val="0"/>
              </a:spcBef>
              <a:buFont typeface="Gill Sans" charset="0"/>
              <a:buNone/>
              <a:defRPr/>
            </a:pPr>
            <a:r>
              <a:rPr lang="en-US" altLang="en-US" sz="3600" dirty="0" smtClean="0">
                <a:solidFill>
                  <a:srgbClr val="3A2316"/>
                </a:solidFill>
              </a:rPr>
              <a:t>• </a:t>
            </a:r>
            <a:r>
              <a:rPr lang="en-US" altLang="en-US" sz="3600" dirty="0" smtClean="0">
                <a:solidFill>
                  <a:srgbClr val="3C2415"/>
                </a:solidFill>
              </a:rPr>
              <a:t>Free Brochures, PowerPoints, and Activities -</a:t>
            </a:r>
          </a:p>
          <a:p>
            <a:pPr marL="288925" indent="0" eaLnBrk="1" hangingPunct="1">
              <a:spcBef>
                <a:spcPct val="0"/>
              </a:spcBef>
              <a:buNone/>
              <a:defRPr/>
            </a:pPr>
            <a:r>
              <a:rPr lang="en-US" altLang="en-US" sz="3600" dirty="0" smtClean="0">
                <a:solidFill>
                  <a:srgbClr val="FF0000"/>
                </a:solidFill>
              </a:rPr>
              <a:t>extension.uga.edu/environment/water/</a:t>
            </a:r>
          </a:p>
          <a:p>
            <a:pPr marL="288925" indent="0" eaLnBrk="1" hangingPunct="1">
              <a:spcBef>
                <a:spcPct val="0"/>
              </a:spcBef>
              <a:buNone/>
              <a:defRPr/>
            </a:pPr>
            <a:r>
              <a:rPr lang="en-US" altLang="en-US" sz="3600" dirty="0" smtClean="0">
                <a:solidFill>
                  <a:srgbClr val="FF0000"/>
                </a:solidFill>
              </a:rPr>
              <a:t>extension.uga.edu/publications/</a:t>
            </a:r>
            <a:r>
              <a:rPr lang="en-US" altLang="en-US" sz="3600" dirty="0" err="1" smtClean="0">
                <a:solidFill>
                  <a:srgbClr val="FF0000"/>
                </a:solidFill>
              </a:rPr>
              <a:t>browse.cfm</a:t>
            </a:r>
            <a:endParaRPr lang="en-US" altLang="en-US" sz="3600" dirty="0" smtClean="0">
              <a:solidFill>
                <a:srgbClr val="FF0000"/>
              </a:solidFill>
            </a:endParaRPr>
          </a:p>
          <a:p>
            <a:pPr marL="0" indent="0" eaLnBrk="1" hangingPunct="1">
              <a:spcBef>
                <a:spcPct val="0"/>
              </a:spcBef>
              <a:buFont typeface="Gill Sans" charset="0"/>
              <a:buNone/>
              <a:defRPr/>
            </a:pPr>
            <a:endParaRPr lang="en-US" altLang="en-US" sz="3600" dirty="0" smtClean="0">
              <a:solidFill>
                <a:srgbClr val="3A2316"/>
              </a:solidFill>
            </a:endParaRPr>
          </a:p>
          <a:p>
            <a:pPr marL="0" indent="0" eaLnBrk="1" hangingPunct="1">
              <a:spcBef>
                <a:spcPct val="0"/>
              </a:spcBef>
              <a:buFont typeface="Gill Sans" charset="0"/>
              <a:buNone/>
              <a:defRPr/>
            </a:pPr>
            <a:r>
              <a:rPr lang="en-US" altLang="en-US" sz="3600" dirty="0" smtClean="0">
                <a:solidFill>
                  <a:srgbClr val="3A2316"/>
                </a:solidFill>
              </a:rPr>
              <a:t>• </a:t>
            </a:r>
            <a:r>
              <a:rPr lang="en-US" altLang="en-US" sz="3600" dirty="0" smtClean="0">
                <a:solidFill>
                  <a:srgbClr val="3C2415"/>
                </a:solidFill>
              </a:rPr>
              <a:t>Free Activities -</a:t>
            </a:r>
          </a:p>
          <a:p>
            <a:pPr marL="288925" indent="0" eaLnBrk="1" hangingPunct="1">
              <a:spcBef>
                <a:spcPct val="0"/>
              </a:spcBef>
              <a:buNone/>
              <a:defRPr/>
            </a:pPr>
            <a:r>
              <a:rPr lang="en-US" altLang="en-US" sz="3600" dirty="0">
                <a:solidFill>
                  <a:srgbClr val="FF0000"/>
                </a:solidFill>
              </a:rPr>
              <a:t>www.discoverwater.org/blue-planet/</a:t>
            </a:r>
            <a:endParaRPr lang="en-US" altLang="en-US" sz="3600" dirty="0" smtClean="0">
              <a:solidFill>
                <a:srgbClr val="FF0000"/>
              </a:solidFill>
            </a:endParaRPr>
          </a:p>
          <a:p>
            <a:pPr marL="0" indent="0" eaLnBrk="1" hangingPunct="1">
              <a:spcBef>
                <a:spcPct val="0"/>
              </a:spcBef>
              <a:buFont typeface="Gill Sans" charset="0"/>
              <a:buNone/>
              <a:defRPr/>
            </a:pPr>
            <a:endParaRPr lang="en-US" altLang="en-US" sz="3600" dirty="0">
              <a:solidFill>
                <a:srgbClr val="3C2415"/>
              </a:solidFill>
            </a:endParaRPr>
          </a:p>
          <a:p>
            <a:pPr marL="0" indent="0" eaLnBrk="1" hangingPunct="1">
              <a:spcBef>
                <a:spcPct val="0"/>
              </a:spcBef>
              <a:buFont typeface="Gill Sans" charset="0"/>
              <a:buNone/>
              <a:defRPr/>
            </a:pPr>
            <a:endParaRPr lang="en-US" altLang="en-US" sz="3600" dirty="0" smtClean="0">
              <a:solidFill>
                <a:srgbClr val="3C2415"/>
              </a:solidFill>
            </a:endParaRPr>
          </a:p>
          <a:p>
            <a:pPr marL="0" indent="0" eaLnBrk="1" hangingPunct="1">
              <a:spcBef>
                <a:spcPct val="0"/>
              </a:spcBef>
              <a:buFont typeface="Gill Sans" charset="0"/>
              <a:buNone/>
              <a:defRPr/>
            </a:pPr>
            <a:endParaRPr lang="en-US" altLang="en-US" sz="3600" dirty="0" smtClean="0">
              <a:solidFill>
                <a:srgbClr val="3C24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697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80210"/>
            <a:ext cx="130048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100" y="685800"/>
            <a:ext cx="7848600" cy="7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7326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tle &amp; Bullets">
  <a:themeElements>
    <a:clrScheme name="Title &amp; 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Title &amp; Bullets - Left">
  <a:themeElements>
    <a:clrScheme name="Title &amp; Bullets - Lef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Title &amp; Bullets - 2 Column">
  <a:themeElements>
    <a:clrScheme name="Title &amp; Bullets - 2 Colum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Title &amp; Bullets - Right">
  <a:themeElements>
    <a:clrScheme name="Title &amp; Bullets - Righ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Title, Bullets &amp; Photo">
  <a:themeElements>
    <a:clrScheme name="Title, Bullets &amp; Phot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le - Center">
  <a:themeElements>
    <a:clrScheme name="Title - Cen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ullets">
  <a:themeElements>
    <a:clrScheme name="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Photo - Horizontal">
  <a:themeElements>
    <a:clrScheme name="Photo - Horizont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Photo - Horizontal Reflection">
  <a:themeElements>
    <a:clrScheme name="Photo - Horizont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Horizont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Photo - Vertical">
  <a:themeElements>
    <a:clrScheme name="Photo - Vertic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Photo - Vertical Reflection">
  <a:themeElements>
    <a:clrScheme name="Photo - Vertic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Vertic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Title - Top">
  <a:themeElements>
    <a:clrScheme name="Title - To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669E106B37C74E8C05B2BD500D35BA" ma:contentTypeVersion="12" ma:contentTypeDescription="Create a new document." ma:contentTypeScope="" ma:versionID="c360c1fba563593936bdebbf0b6e4b37">
  <xsd:schema xmlns:xsd="http://www.w3.org/2001/XMLSchema" xmlns:xs="http://www.w3.org/2001/XMLSchema" xmlns:p="http://schemas.microsoft.com/office/2006/metadata/properties" xmlns:ns2="431100d4-4470-42c1-96bc-46686c1829ae" targetNamespace="http://schemas.microsoft.com/office/2006/metadata/properties" ma:root="true" ma:fieldsID="b4537fd2a3905367fa9d1b710d3dec7f" ns2:_="">
    <xsd:import namespace="431100d4-4470-42c1-96bc-46686c1829a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1100d4-4470-42c1-96bc-46686c1829a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7C68958-AF46-43EA-A16F-F19463717087}"/>
</file>

<file path=customXml/itemProps2.xml><?xml version="1.0" encoding="utf-8"?>
<ds:datastoreItem xmlns:ds="http://schemas.openxmlformats.org/officeDocument/2006/customXml" ds:itemID="{A696E46D-C968-489E-B27F-139A5BA657FF}"/>
</file>

<file path=customXml/itemProps3.xml><?xml version="1.0" encoding="utf-8"?>
<ds:datastoreItem xmlns:ds="http://schemas.openxmlformats.org/officeDocument/2006/customXml" ds:itemID="{01AB1171-BE18-44F6-8948-717E078C7D7E}"/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Pages>0</Pages>
  <Words>250</Words>
  <Characters>0</Characters>
  <Application>Microsoft Office PowerPoint</Application>
  <PresentationFormat>Custom</PresentationFormat>
  <Lines>0</Lines>
  <Paragraphs>76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13</vt:i4>
      </vt:variant>
      <vt:variant>
        <vt:lpstr>Slide Titles</vt:lpstr>
      </vt:variant>
      <vt:variant>
        <vt:i4>8</vt:i4>
      </vt:variant>
    </vt:vector>
  </HeadingPairs>
  <TitlesOfParts>
    <vt:vector size="29" baseType="lpstr">
      <vt:lpstr>Gill Sans</vt:lpstr>
      <vt:lpstr>ヒラギノ角ゴ ProN W3</vt:lpstr>
      <vt:lpstr>Arial</vt:lpstr>
      <vt:lpstr>Calibri</vt:lpstr>
      <vt:lpstr>Georgia</vt:lpstr>
      <vt:lpstr>ヒラギノ明朝 ProN W6</vt:lpstr>
      <vt:lpstr>Arial Bold</vt:lpstr>
      <vt:lpstr>ヒラギノ角ゴ ProN W6</vt:lpstr>
      <vt:lpstr>Title &amp; Bullets</vt:lpstr>
      <vt:lpstr>Title - Center</vt:lpstr>
      <vt:lpstr>Bullets</vt:lpstr>
      <vt:lpstr>Photo - Horizontal</vt:lpstr>
      <vt:lpstr>Photo - Horizontal Reflection</vt:lpstr>
      <vt:lpstr>Photo - Vertical</vt:lpstr>
      <vt:lpstr>Photo - Vertical Reflection</vt:lpstr>
      <vt:lpstr>Title - Top</vt:lpstr>
      <vt:lpstr>Blank</vt:lpstr>
      <vt:lpstr>Title &amp; Bullets - Left</vt:lpstr>
      <vt:lpstr>Title &amp; Bullets - 2 Column</vt:lpstr>
      <vt:lpstr>Title &amp; Bullets - Right</vt:lpstr>
      <vt:lpstr>Title, Bullets &amp; Photo</vt:lpstr>
      <vt:lpstr>Education Outreach</vt:lpstr>
      <vt:lpstr>About Us…</vt:lpstr>
      <vt:lpstr>About Us…</vt:lpstr>
      <vt:lpstr>Outreach Budget</vt:lpstr>
      <vt:lpstr>2014 – Current Outreach Summary</vt:lpstr>
      <vt:lpstr>What Works…</vt:lpstr>
      <vt:lpstr>Helpful Links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 1 Title</dc:title>
  <dc:subject/>
  <dc:creator>Chaffin, Travis M.</dc:creator>
  <cp:keywords/>
  <dc:description/>
  <cp:lastModifiedBy>Peck, Rhonda L.</cp:lastModifiedBy>
  <cp:revision>29</cp:revision>
  <dcterms:modified xsi:type="dcterms:W3CDTF">2016-09-08T19:28:16Z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0x0101000A669E106B37C74E8C05B2BD500D35BA</vt:lpwstr>
  </property>
</Properties>
</file>