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83" r:id="rId5"/>
    <p:sldMasterId id="2147483799" r:id="rId6"/>
  </p:sldMasterIdLst>
  <p:notesMasterIdLst>
    <p:notesMasterId r:id="rId26"/>
  </p:notesMasterIdLst>
  <p:handoutMasterIdLst>
    <p:handoutMasterId r:id="rId27"/>
  </p:handoutMasterIdLst>
  <p:sldIdLst>
    <p:sldId id="283" r:id="rId7"/>
    <p:sldId id="318" r:id="rId8"/>
    <p:sldId id="292" r:id="rId9"/>
    <p:sldId id="302" r:id="rId10"/>
    <p:sldId id="282" r:id="rId11"/>
    <p:sldId id="287" r:id="rId12"/>
    <p:sldId id="312" r:id="rId13"/>
    <p:sldId id="313" r:id="rId14"/>
    <p:sldId id="314" r:id="rId15"/>
    <p:sldId id="320" r:id="rId16"/>
    <p:sldId id="319" r:id="rId17"/>
    <p:sldId id="310" r:id="rId18"/>
    <p:sldId id="309" r:id="rId19"/>
    <p:sldId id="321" r:id="rId20"/>
    <p:sldId id="315" r:id="rId21"/>
    <p:sldId id="316" r:id="rId22"/>
    <p:sldId id="317" r:id="rId23"/>
    <p:sldId id="324" r:id="rId24"/>
    <p:sldId id="30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A9D4C9-A528-447D-9D64-8AF71E4D6137}">
          <p14:sldIdLst>
            <p14:sldId id="283"/>
            <p14:sldId id="318"/>
            <p14:sldId id="292"/>
            <p14:sldId id="302"/>
            <p14:sldId id="282"/>
            <p14:sldId id="287"/>
            <p14:sldId id="312"/>
            <p14:sldId id="313"/>
            <p14:sldId id="314"/>
            <p14:sldId id="320"/>
            <p14:sldId id="319"/>
            <p14:sldId id="310"/>
            <p14:sldId id="309"/>
            <p14:sldId id="321"/>
            <p14:sldId id="315"/>
            <p14:sldId id="316"/>
            <p14:sldId id="317"/>
            <p14:sldId id="324"/>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04" autoAdjust="0"/>
  </p:normalViewPr>
  <p:slideViewPr>
    <p:cSldViewPr snapToGrid="0">
      <p:cViewPr>
        <p:scale>
          <a:sx n="120" d="100"/>
          <a:sy n="120" d="100"/>
        </p:scale>
        <p:origin x="654" y="-456"/>
      </p:cViewPr>
      <p:guideLst/>
    </p:cSldViewPr>
  </p:slideViewPr>
  <p:notesTextViewPr>
    <p:cViewPr>
      <p:scale>
        <a:sx n="3" d="2"/>
        <a:sy n="3" d="2"/>
      </p:scale>
      <p:origin x="0" y="0"/>
    </p:cViewPr>
  </p:notesTextViewPr>
  <p:notesViewPr>
    <p:cSldViewPr snapToGrid="0">
      <p:cViewPr varScale="1">
        <p:scale>
          <a:sx n="75" d="100"/>
          <a:sy n="75" d="100"/>
        </p:scale>
        <p:origin x="293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4/5/2024</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4/5/2024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Every community must adopt a DCA approved </a:t>
            </a:r>
            <a:r>
              <a:rPr lang="en-US" sz="1050" u="sng"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Comp Plan </a:t>
            </a:r>
            <a:r>
              <a:rPr lang="en-US" sz="105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every 5 years to maintain Qualified Local Government status, or QLG status.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When a community wants to collect impact fees, they complete a </a:t>
            </a:r>
            <a:r>
              <a:rPr lang="en-US" sz="1050" u="sng" dirty="0">
                <a:effectLst/>
                <a:latin typeface="Calibri" panose="020F0502020204030204" pitchFamily="34" charset="0"/>
                <a:ea typeface="Calibri" panose="020F0502020204030204" pitchFamily="34" charset="0"/>
                <a:cs typeface="Times New Roman" panose="02020603050405020304" pitchFamily="18" charset="0"/>
              </a:rPr>
              <a:t>CIE</a:t>
            </a:r>
            <a:r>
              <a:rPr lang="en-US" sz="1050" dirty="0">
                <a:effectLst/>
                <a:latin typeface="Calibri" panose="020F0502020204030204" pitchFamily="34" charset="0"/>
                <a:ea typeface="Calibri" panose="020F0502020204030204" pitchFamily="34" charset="0"/>
                <a:cs typeface="Times New Roman" panose="02020603050405020304" pitchFamily="18" charset="0"/>
              </a:rPr>
              <a:t> document, usually with the help of a consultant. Basically once a CIE is approved by DCA and adopted by the community – the community can begin collecting impact fees. Every year after this, the community must submit an annual CIE update to DCA for review. If a community does not adopt a DCA approved CIE annual update by their selected deadline, they lose QLG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Both </a:t>
            </a:r>
            <a:r>
              <a:rPr lang="en-US" sz="1050" u="sng" dirty="0">
                <a:effectLst/>
                <a:latin typeface="Calibri" panose="020F0502020204030204" pitchFamily="34" charset="0"/>
                <a:ea typeface="Calibri" panose="020F0502020204030204" pitchFamily="34" charset="0"/>
                <a:cs typeface="Times New Roman" panose="02020603050405020304" pitchFamily="18" charset="0"/>
              </a:rPr>
              <a:t>ADR and annexation arbitration </a:t>
            </a:r>
            <a:r>
              <a:rPr lang="en-US" sz="1050" dirty="0">
                <a:effectLst/>
                <a:latin typeface="Calibri" panose="020F0502020204030204" pitchFamily="34" charset="0"/>
                <a:ea typeface="Calibri" panose="020F0502020204030204" pitchFamily="34" charset="0"/>
                <a:cs typeface="Times New Roman" panose="02020603050405020304" pitchFamily="18" charset="0"/>
              </a:rPr>
              <a:t>depend on both parties for the process to be successful.  In both statutes it states that parties shall act in good faith throughout the process.  If it is found that one party is not acting in good faith, then losing QLG status is a possibility.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effectLst/>
                <a:latin typeface="Calibri" panose="020F0502020204030204" pitchFamily="34" charset="0"/>
                <a:ea typeface="Calibri" panose="020F0502020204030204" pitchFamily="34" charset="0"/>
                <a:cs typeface="Times New Roman" panose="02020603050405020304" pitchFamily="18" charset="0"/>
              </a:rPr>
              <a:t>The Regional Commission is responsible for administering the </a:t>
            </a:r>
            <a:r>
              <a:rPr lang="en-US" sz="1050" u="sng" dirty="0">
                <a:effectLst/>
                <a:latin typeface="Calibri" panose="020F0502020204030204" pitchFamily="34" charset="0"/>
                <a:ea typeface="Calibri" panose="020F0502020204030204" pitchFamily="34" charset="0"/>
                <a:cs typeface="Times New Roman" panose="02020603050405020304" pitchFamily="18" charset="0"/>
              </a:rPr>
              <a:t>DRI</a:t>
            </a:r>
            <a:r>
              <a:rPr lang="en-US" sz="1050" dirty="0">
                <a:effectLst/>
                <a:latin typeface="Calibri" panose="020F0502020204030204" pitchFamily="34" charset="0"/>
                <a:ea typeface="Calibri" panose="020F0502020204030204" pitchFamily="34" charset="0"/>
                <a:cs typeface="Times New Roman" panose="02020603050405020304" pitchFamily="18" charset="0"/>
              </a:rPr>
              <a:t> process and determining whether a project meets the DRI thresholds. Failure of a community to properly file a project that exceeds the thresholds results first in a warning from the Regional Commission, and further failure to report projects will be reported to the DCA Board, and can result in the revocation of QLG status from DCA.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t>The General Assembly requires local government entities to participate in federal </a:t>
            </a:r>
            <a:r>
              <a:rPr lang="en-US" sz="1050" u="sng" baseline="0" dirty="0"/>
              <a:t>E-Verify</a:t>
            </a:r>
            <a:r>
              <a:rPr lang="en-US" sz="1050" baseline="0" dirty="0"/>
              <a:t> programs when they’re hiring or contracting with folks.  The law that was written about that ties it to the QLG status that DCA administers for comp plans.  So—if local governments and authorities aren’t filing their E-Verify documents with DOAA, DCA is required to add them to the list of DIS-Qualified Governments.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814BEE-2EAE-43AE-94B9-CA84926C492F}" type="slidenum">
              <a:rPr lang="en-US" smtClean="0"/>
              <a:t>3</a:t>
            </a:fld>
            <a:endParaRPr lang="en-US"/>
          </a:p>
        </p:txBody>
      </p:sp>
    </p:spTree>
    <p:extLst>
      <p:ext uri="{BB962C8B-B14F-4D97-AF65-F5344CB8AC3E}">
        <p14:creationId xmlns:p14="http://schemas.microsoft.com/office/powerpoint/2010/main" val="144163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community fails to have an SDS verified by DCA, by the date of their 10 year selected deadline, they no longer qualify for any state administered financial assistance, or grant, loan, or permit will not be issued to any government or authority.  Because, they are no longer compliant with the Service Delivery Act.  This is SDA noncompliance – also called SDS noncompliance.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next one has to do with “Sanctuary Cities”—you may remember a lot of discussion about that topic several years ago.  Local Government entities are required to certify to DOAA that they are not a sanctuary city, every year.  If they don’t, the DOAA has to tell DCA to put them on a list of noncompliant governments.  The penalties are exactly the same as being SDS-noncompliant so, it’s a pretty big deal.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6814BEE-2EAE-43AE-94B9-CA84926C492F}" type="slidenum">
              <a:rPr lang="en-US" smtClean="0"/>
              <a:t>4</a:t>
            </a:fld>
            <a:endParaRPr lang="en-US"/>
          </a:p>
        </p:txBody>
      </p:sp>
    </p:spTree>
    <p:extLst>
      <p:ext uri="{BB962C8B-B14F-4D97-AF65-F5344CB8AC3E}">
        <p14:creationId xmlns:p14="http://schemas.microsoft.com/office/powerpoint/2010/main" val="84429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QLG vs. SDA or SDS Compliance – starting with QLG</a:t>
            </a:r>
          </a:p>
          <a:p>
            <a:pPr marL="171450" indent="-171450">
              <a:buFont typeface="Arial" panose="020B0604020202020204" pitchFamily="34" charset="0"/>
              <a:buChar char="•"/>
            </a:pPr>
            <a:r>
              <a:rPr lang="en-US" dirty="0"/>
              <a:t>QLG status is lost when a community fails to adopt their Comp Plan or CIE annual update by their deadline.  It is also lost when E-Verify documents are not completed by the deadline.  Lastly, it can be lost for not participating in good faith during the ADR and Annexation Arbitration process, as well as not following the DRI process appropriately.  </a:t>
            </a:r>
          </a:p>
          <a:p>
            <a:pPr marL="171450" indent="-171450">
              <a:buFont typeface="Arial" panose="020B0604020202020204" pitchFamily="34" charset="0"/>
              <a:buChar char="•"/>
            </a:pPr>
            <a:r>
              <a:rPr lang="en-US" dirty="0"/>
              <a:t>QLG loss means a community </a:t>
            </a:r>
            <a:r>
              <a:rPr lang="en-US" b="1" dirty="0"/>
              <a:t>is no longer eligible </a:t>
            </a:r>
            <a:r>
              <a:rPr lang="en-US" dirty="0"/>
              <a:t>for DCA administered programs, and a few other state programs.  This can include state programs funded with federal dollars.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SDA compliance is lost when a community does not have a verified SDS by their deadline – or they have not completed their Sanctuary City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SDA noncompliance is </a:t>
            </a:r>
            <a:r>
              <a:rPr lang="en-US" u="sng" dirty="0"/>
              <a:t>much worse </a:t>
            </a:r>
            <a:r>
              <a:rPr lang="en-US" dirty="0"/>
              <a:t>than QLG loss, as a community </a:t>
            </a:r>
            <a:r>
              <a:rPr lang="en-US" b="1" dirty="0"/>
              <a:t>not only loses access to DCA programs, but ALL state administered programs, grants, loans, and permits.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6814BEE-2EAE-43AE-94B9-CA84926C492F}" type="slidenum">
              <a:rPr lang="en-US" smtClean="0"/>
              <a:t>5</a:t>
            </a:fld>
            <a:endParaRPr lang="en-US"/>
          </a:p>
        </p:txBody>
      </p:sp>
    </p:spTree>
    <p:extLst>
      <p:ext uri="{BB962C8B-B14F-4D97-AF65-F5344CB8AC3E}">
        <p14:creationId xmlns:p14="http://schemas.microsoft.com/office/powerpoint/2010/main" val="238637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14BEE-2EAE-43AE-94B9-CA84926C492F}" type="slidenum">
              <a:rPr lang="en-US" smtClean="0"/>
              <a:t>6</a:t>
            </a:fld>
            <a:endParaRPr lang="en-US"/>
          </a:p>
        </p:txBody>
      </p:sp>
    </p:spTree>
    <p:extLst>
      <p:ext uri="{BB962C8B-B14F-4D97-AF65-F5344CB8AC3E}">
        <p14:creationId xmlns:p14="http://schemas.microsoft.com/office/powerpoint/2010/main" val="208631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14BEE-2EAE-43AE-94B9-CA84926C492F}" type="slidenum">
              <a:rPr lang="en-US" smtClean="0"/>
              <a:t>16</a:t>
            </a:fld>
            <a:endParaRPr lang="en-US"/>
          </a:p>
        </p:txBody>
      </p:sp>
    </p:spTree>
    <p:extLst>
      <p:ext uri="{BB962C8B-B14F-4D97-AF65-F5344CB8AC3E}">
        <p14:creationId xmlns:p14="http://schemas.microsoft.com/office/powerpoint/2010/main" val="61749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B6912E4-C0D4-4115-9789-DE6E736E23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13" name="Picture 12" descr="Text&#10;&#10;Description automatically generated">
            <a:extLst>
              <a:ext uri="{FF2B5EF4-FFF2-40B4-BE49-F238E27FC236}">
                <a16:creationId xmlns:a16="http://schemas.microsoft.com/office/drawing/2014/main" id="{CC834C02-558D-4A3A-85DE-A6899DB10D4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696"/>
          <a:stretch/>
        </p:blipFill>
        <p:spPr>
          <a:xfrm>
            <a:off x="1828800" y="2725735"/>
            <a:ext cx="5486400" cy="1406530"/>
          </a:xfrm>
          <a:prstGeom prst="rect">
            <a:avLst/>
          </a:prstGeom>
        </p:spPr>
      </p:pic>
    </p:spTree>
    <p:extLst>
      <p:ext uri="{BB962C8B-B14F-4D97-AF65-F5344CB8AC3E}">
        <p14:creationId xmlns:p14="http://schemas.microsoft.com/office/powerpoint/2010/main" val="4397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5"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452914" y="3191827"/>
            <a:ext cx="2468880" cy="2757964"/>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453630"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5652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488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214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4400" b="1"/>
            </a:lvl1pPr>
          </a:lstStyle>
          <a:p>
            <a:r>
              <a:rPr lang="en-US" dirty="0"/>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6"/>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39725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C81D25E-5050-4F35-B021-8324DCFC31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 y="-1451"/>
            <a:ext cx="9141714" cy="6860903"/>
          </a:xfrm>
          <a:prstGeom prst="rect">
            <a:avLst/>
          </a:prstGeom>
        </p:spPr>
      </p:pic>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057400" y="1438643"/>
            <a:ext cx="5029200" cy="1796248"/>
          </a:xfrm>
        </p:spPr>
        <p:txBody>
          <a:bodyPr anchor="ctr">
            <a:normAutofit/>
          </a:bodyPr>
          <a:lstStyle>
            <a:lvl1pPr algn="ctr">
              <a:defRPr sz="7200" b="0">
                <a:solidFill>
                  <a:schemeClr val="accent6"/>
                </a:solidFill>
              </a:defRPr>
            </a:lvl1pPr>
          </a:lstStyle>
          <a:p>
            <a:endParaRPr lang="en-US" dirty="0"/>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534692" y="3356202"/>
            <a:ext cx="3972781" cy="365760"/>
          </a:xfrm>
        </p:spPr>
        <p:txBody>
          <a:bodyPr anchor="t">
            <a:noAutofit/>
          </a:bodyPr>
          <a:lstStyle>
            <a:lvl1pPr marL="0" indent="0" algn="r">
              <a:buNone/>
              <a:defRPr sz="1800" b="1"/>
            </a:lvl1pPr>
            <a:lvl2pPr>
              <a:defRPr sz="1050"/>
            </a:lvl2pPr>
            <a:lvl3pPr>
              <a:defRPr sz="1050"/>
            </a:lvl3pPr>
            <a:lvl4pPr>
              <a:defRPr sz="1050"/>
            </a:lvl4pPr>
            <a:lvl5pPr>
              <a:defRPr sz="1050"/>
            </a:lvl5pPr>
          </a:lstStyle>
          <a:p>
            <a:pPr lvl="0"/>
            <a:r>
              <a:rPr lang="en-US" dirty="0"/>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4630617" y="3356202"/>
            <a:ext cx="3972780" cy="821212"/>
          </a:xfrm>
        </p:spPr>
        <p:txBody>
          <a:bodyPr anchor="t">
            <a:normAutofit/>
          </a:bodyPr>
          <a:lstStyle>
            <a:lvl1pPr marL="0" indent="0">
              <a:lnSpc>
                <a:spcPct val="100000"/>
              </a:lnSpc>
              <a:spcBef>
                <a:spcPts val="225"/>
              </a:spcBef>
              <a:buNone/>
              <a:defRPr sz="1400"/>
            </a:lvl1pPr>
            <a:lvl2pPr marL="342900" indent="0">
              <a:buNone/>
              <a:defRPr sz="1050"/>
            </a:lvl2pPr>
            <a:lvl3pPr>
              <a:defRPr sz="1050"/>
            </a:lvl3pPr>
            <a:lvl4pPr>
              <a:defRPr sz="1050"/>
            </a:lvl4pPr>
            <a:lvl5pPr>
              <a:defRPr sz="1050"/>
            </a:lvl5pPr>
          </a:lstStyle>
          <a:p>
            <a:pPr lvl="0"/>
            <a:r>
              <a:rPr lang="en-US" dirty="0"/>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352792" y="3675336"/>
            <a:ext cx="3154680" cy="471082"/>
          </a:xfrm>
        </p:spPr>
        <p:txBody>
          <a:bodyPr anchor="t">
            <a:normAutofit/>
          </a:bodyPr>
          <a:lstStyle>
            <a:lvl1pPr marL="0" indent="0" algn="r">
              <a:lnSpc>
                <a:spcPct val="100000"/>
              </a:lnSpc>
              <a:spcBef>
                <a:spcPts val="0"/>
              </a:spcBef>
              <a:buNone/>
              <a:defRPr sz="1200" i="1"/>
            </a:lvl1pPr>
            <a:lvl2pPr>
              <a:defRPr sz="1050"/>
            </a:lvl2pPr>
            <a:lvl3pPr>
              <a:defRPr sz="1050"/>
            </a:lvl3pPr>
            <a:lvl4pPr>
              <a:defRPr sz="1050"/>
            </a:lvl4pPr>
            <a:lvl5pPr>
              <a:defRPr sz="105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4572000" y="3375568"/>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2994660" y="4959427"/>
            <a:ext cx="3154680" cy="640080"/>
          </a:xfrm>
        </p:spPr>
        <p:txBody>
          <a:bodyPr anchor="ctr">
            <a:normAutofit/>
          </a:bodyPr>
          <a:lstStyle>
            <a:lvl1pPr marL="0" indent="0" algn="ctr">
              <a:buNone/>
              <a:defRPr sz="1400" b="0">
                <a:solidFill>
                  <a:schemeClr val="tx1"/>
                </a:solidFill>
              </a:defRPr>
            </a:lvl1pPr>
            <a:lvl2pPr>
              <a:defRPr sz="1050"/>
            </a:lvl2pPr>
            <a:lvl3pPr>
              <a:defRPr sz="1050"/>
            </a:lvl3pPr>
            <a:lvl4pPr>
              <a:defRPr sz="1050"/>
            </a:lvl4pPr>
            <a:lvl5pPr>
              <a:defRPr sz="1050"/>
            </a:lvl5pPr>
          </a:lstStyle>
          <a:p>
            <a:pPr lvl="0"/>
            <a:r>
              <a:rPr lang="en-US" dirty="0"/>
              <a:t>Click to edit Master text styles</a:t>
            </a:r>
          </a:p>
        </p:txBody>
      </p:sp>
    </p:spTree>
    <p:extLst>
      <p:ext uri="{BB962C8B-B14F-4D97-AF65-F5344CB8AC3E}">
        <p14:creationId xmlns:p14="http://schemas.microsoft.com/office/powerpoint/2010/main" val="217225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22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4400" b="1"/>
            </a:lvl1pPr>
          </a:lstStyle>
          <a:p>
            <a:r>
              <a:rPr lang="en-US" dirty="0"/>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7743" y="1825625"/>
            <a:ext cx="373760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365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45108484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350"/>
            </a:lvl1pPr>
            <a:lvl2pPr>
              <a:defRPr sz="1200"/>
            </a:lvl2pPr>
            <a:lvl3pPr>
              <a:defRPr sz="1050"/>
            </a:lvl3pPr>
            <a:lvl4pPr>
              <a:defRPr sz="900"/>
            </a:lvl4pPr>
            <a:lvl5pPr>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350"/>
            </a:lvl1pPr>
            <a:lvl2pPr>
              <a:defRPr sz="1200"/>
            </a:lvl2pPr>
            <a:lvl3pPr>
              <a:defRPr sz="1050"/>
            </a:lvl3pPr>
            <a:lvl4pPr>
              <a:defRPr sz="900"/>
            </a:lvl4pPr>
            <a:lvl5pPr>
              <a:defRPr sz="750"/>
            </a:lvl5pPr>
          </a:lstStyle>
          <a:p>
            <a:pPr lvl="0"/>
            <a:r>
              <a:rPr lang="en-US" dirty="0"/>
              <a:t>Click</a:t>
            </a:r>
          </a:p>
          <a:p>
            <a:pPr lvl="0"/>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2"/>
            <a:ext cx="3789332"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2"/>
            <a:ext cx="3789330"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72658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Tree>
    <p:extLst>
      <p:ext uri="{BB962C8B-B14F-4D97-AF65-F5344CB8AC3E}">
        <p14:creationId xmlns:p14="http://schemas.microsoft.com/office/powerpoint/2010/main" val="3985018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17313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602853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dirty="0"/>
          </a:p>
        </p:txBody>
      </p:sp>
    </p:spTree>
    <p:extLst>
      <p:ext uri="{BB962C8B-B14F-4D97-AF65-F5344CB8AC3E}">
        <p14:creationId xmlns:p14="http://schemas.microsoft.com/office/powerpoint/2010/main" val="428006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4"/>
            <a:ext cx="2523744" cy="2428875"/>
          </a:xfrm>
        </p:spPr>
        <p:txBody>
          <a:bodyPr/>
          <a:lstStyle/>
          <a:p>
            <a:endParaRPr lang="en-US" dirty="0"/>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1"/>
            <a:ext cx="2523744" cy="2428875"/>
          </a:xfrm>
        </p:spPr>
        <p:txBody>
          <a:bodyPr/>
          <a:lstStyle/>
          <a:p>
            <a:endParaRPr lang="en-US" dirty="0"/>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3521690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lstStyle>
            <a:lvl1pPr algn="l">
              <a:defRPr/>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4043921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1"/>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335148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94339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7"/>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34063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371092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7" y="548644"/>
            <a:ext cx="6677404" cy="2562223"/>
          </a:xfrm>
          <a:prstGeom prst="rect">
            <a:avLst/>
          </a:prstGeom>
        </p:spPr>
        <p:txBody>
          <a:bodyPr anchor="b">
            <a:normAutofit/>
          </a:bodyPr>
          <a:lstStyle>
            <a:lvl1pPr algn="l">
              <a:defRPr sz="33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8" y="3771897"/>
            <a:ext cx="6673973" cy="2177894"/>
          </a:xfrm>
        </p:spPr>
        <p:txBody>
          <a:bodyPr>
            <a:normAutofit/>
          </a:bodyPr>
          <a:lstStyle>
            <a:lvl1pPr marL="0" indent="0">
              <a:buNone/>
              <a:defRPr sz="1125">
                <a:solidFill>
                  <a:schemeClr val="tx1"/>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0655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3300" b="1"/>
            </a:lvl1pPr>
          </a:lstStyle>
          <a:p>
            <a:r>
              <a:rPr lang="en-US" dirty="0"/>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125"/>
            </a:lvl1pPr>
          </a:lstStyle>
          <a:p>
            <a:pPr lvl="0"/>
            <a:r>
              <a:rPr lang="en-US" noProof="0" dirty="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125"/>
            </a:lvl1pPr>
          </a:lstStyle>
          <a:p>
            <a:pPr lvl="0"/>
            <a:r>
              <a:rPr lang="en-US" noProof="0" dirty="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125"/>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125"/>
            </a:lvl1pPr>
          </a:lstStyle>
          <a:p>
            <a:pPr lvl="0"/>
            <a:r>
              <a:rPr lang="en-US" noProof="0" dirty="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8"/>
            <a:ext cx="663926" cy="885235"/>
          </a:xfrm>
          <a:prstGeom prst="ellipse">
            <a:avLst/>
          </a:prstGeom>
          <a:solidFill>
            <a:schemeClr val="bg1"/>
          </a:solidFill>
          <a:ln w="19050">
            <a:noFill/>
          </a:ln>
        </p:spPr>
        <p:txBody>
          <a:bodyPr>
            <a:normAutofit/>
          </a:bodyPr>
          <a:lstStyle>
            <a:lvl1pPr>
              <a:defRPr sz="450"/>
            </a:lvl1pPr>
          </a:lstStyle>
          <a:p>
            <a:r>
              <a:rPr lang="en-US" noProof="0"/>
              <a:t>Click icon to add picture</a:t>
            </a:r>
            <a:endParaRPr lang="en-US" noProof="0" dirty="0"/>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7"/>
            <a:ext cx="663926" cy="885235"/>
          </a:xfrm>
          <a:prstGeom prst="ellipse">
            <a:avLst/>
          </a:prstGeom>
          <a:solidFill>
            <a:schemeClr val="bg1"/>
          </a:solidFill>
          <a:ln w="19050">
            <a:noFill/>
          </a:ln>
        </p:spPr>
        <p:txBody>
          <a:bodyPr vert="horz" lIns="91440" tIns="45720" rIns="91440" bIns="45720" rtlCol="0">
            <a:normAutofit/>
          </a:bodyPr>
          <a:lstStyle>
            <a:lvl1pPr>
              <a:defRPr lang="en-US" sz="450" dirty="0"/>
            </a:lvl1pPr>
          </a:lstStyle>
          <a:p>
            <a:pPr lvl="0"/>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8"/>
            <a:ext cx="663926" cy="885235"/>
          </a:xfrm>
          <a:prstGeom prst="ellipse">
            <a:avLst/>
          </a:prstGeom>
          <a:solidFill>
            <a:schemeClr val="bg1"/>
          </a:solidFill>
          <a:ln w="19050">
            <a:noFill/>
          </a:ln>
        </p:spPr>
        <p:txBody>
          <a:bodyPr vert="horz" lIns="91440" tIns="45720" rIns="91440" bIns="45720" rtlCol="0">
            <a:normAutofit/>
          </a:bodyPr>
          <a:lstStyle>
            <a:lvl1pPr>
              <a:defRPr lang="en-US" sz="45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7"/>
            <a:ext cx="663926" cy="885235"/>
          </a:xfrm>
          <a:prstGeom prst="ellipse">
            <a:avLst/>
          </a:prstGeom>
          <a:solidFill>
            <a:schemeClr val="bg1"/>
          </a:solidFill>
          <a:ln w="19050">
            <a:noFill/>
          </a:ln>
        </p:spPr>
        <p:txBody>
          <a:bodyPr vert="horz" lIns="91440" tIns="45720" rIns="91440" bIns="45720" rtlCol="0">
            <a:normAutofit/>
          </a:bodyPr>
          <a:lstStyle>
            <a:lvl1pPr>
              <a:defRPr lang="en-US" sz="45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4580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48811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3300" b="1"/>
            </a:lvl1pPr>
          </a:lstStyle>
          <a:p>
            <a:r>
              <a:rPr lang="en-US" dirty="0"/>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125">
                <a:solidFill>
                  <a:schemeClr val="tx1"/>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4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7744" y="1825625"/>
            <a:ext cx="373760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3259151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917027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Stacked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noChangeAspect="1"/>
          </p:cNvSpPr>
          <p:nvPr>
            <p:ph sz="quarter" idx="18"/>
          </p:nvPr>
        </p:nvSpPr>
        <p:spPr>
          <a:xfrm>
            <a:off x="331684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noChangeAspect="1"/>
          </p:cNvSpPr>
          <p:nvPr>
            <p:ph sz="quarter" idx="19"/>
          </p:nvPr>
        </p:nvSpPr>
        <p:spPr>
          <a:xfrm>
            <a:off x="5991322"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noChangeAspect="1"/>
          </p:cNvSpPr>
          <p:nvPr>
            <p:ph sz="quarter" idx="21"/>
          </p:nvPr>
        </p:nvSpPr>
        <p:spPr>
          <a:xfrm>
            <a:off x="3316844"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noChangeAspect="1"/>
          </p:cNvSpPr>
          <p:nvPr>
            <p:ph sz="quarter" idx="22"/>
          </p:nvPr>
        </p:nvSpPr>
        <p:spPr>
          <a:xfrm>
            <a:off x="5991322"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CF98FD0D-8D14-4398-8E54-68111E5AC747}"/>
              </a:ext>
            </a:extLst>
          </p:cNvPr>
          <p:cNvSpPr>
            <a:spLocks noGrp="1" noChangeAspect="1"/>
          </p:cNvSpPr>
          <p:nvPr>
            <p:ph sz="quarter" idx="23"/>
          </p:nvPr>
        </p:nvSpPr>
        <p:spPr>
          <a:xfrm>
            <a:off x="62893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C976B8C-2BBC-4466-AEFE-CFBB5B92B3B5}"/>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4109239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51439974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013"/>
            </a:lvl1pPr>
            <a:lvl2pPr>
              <a:defRPr sz="900"/>
            </a:lvl2pPr>
            <a:lvl3pPr>
              <a:defRPr sz="788"/>
            </a:lvl3pPr>
            <a:lvl4pPr>
              <a:defRPr sz="675"/>
            </a:lvl4pPr>
            <a:lvl5pPr>
              <a:defRPr sz="56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013"/>
            </a:lvl1pPr>
            <a:lvl2pPr>
              <a:defRPr sz="900"/>
            </a:lvl2pPr>
            <a:lvl3pPr>
              <a:defRPr sz="788"/>
            </a:lvl3pPr>
            <a:lvl4pPr>
              <a:defRPr sz="675"/>
            </a:lvl4pPr>
            <a:lvl5pPr>
              <a:defRPr sz="563"/>
            </a:lvl5pPr>
          </a:lstStyle>
          <a:p>
            <a:pPr lvl="0"/>
            <a:r>
              <a:rPr lang="en-US" dirty="0"/>
              <a:t>Click</a:t>
            </a:r>
          </a:p>
          <a:p>
            <a:pPr lvl="0"/>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4"/>
            <a:ext cx="3789332" cy="1273401"/>
          </a:xfrm>
        </p:spPr>
        <p:txBody>
          <a:bodyPr anchor="b">
            <a:normAutofit/>
          </a:bodyPr>
          <a:lstStyle>
            <a:lvl1pPr marL="0" indent="0">
              <a:buNone/>
              <a:defRPr sz="2025" b="0"/>
            </a:lvl1pPr>
            <a:lvl2pPr marL="192876" indent="0">
              <a:buNone/>
              <a:defRPr/>
            </a:lvl2pPr>
          </a:lstStyle>
          <a:p>
            <a:pPr lvl="0"/>
            <a:r>
              <a:rPr lang="en-US" dirty="0"/>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4"/>
            <a:ext cx="3789330" cy="1273401"/>
          </a:xfrm>
        </p:spPr>
        <p:txBody>
          <a:bodyPr anchor="b">
            <a:normAutofit/>
          </a:bodyPr>
          <a:lstStyle>
            <a:lvl1pPr marL="0" indent="0">
              <a:buNone/>
              <a:defRPr sz="2025" b="0"/>
            </a:lvl1pPr>
            <a:lvl2pPr marL="192876" indent="0">
              <a:buNone/>
              <a:defRPr/>
            </a:lvl2pPr>
          </a:lstStyle>
          <a:p>
            <a:pPr lvl="0"/>
            <a:r>
              <a:rPr lang="en-US" dirty="0"/>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75580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2"/>
            <a:ext cx="2468880" cy="1272193"/>
          </a:xfrm>
        </p:spPr>
        <p:txBody>
          <a:bodyPr anchor="b">
            <a:noAutofit/>
          </a:bodyPr>
          <a:lstStyle>
            <a:lvl1pPr marL="0" indent="0">
              <a:buNone/>
              <a:defRPr sz="2025" b="0"/>
            </a:lvl1pPr>
            <a:lvl2pPr marL="192876"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2"/>
            <a:ext cx="2468880" cy="1272193"/>
          </a:xfrm>
        </p:spPr>
        <p:txBody>
          <a:bodyPr anchor="b">
            <a:noAutofit/>
          </a:bodyPr>
          <a:lstStyle>
            <a:lvl1pPr marL="0" indent="0">
              <a:buNone/>
              <a:defRPr sz="2025" b="0"/>
            </a:lvl1pPr>
            <a:lvl2pPr marL="192876" indent="0">
              <a:buNone/>
              <a:defRPr/>
            </a:lvl2pPr>
          </a:lstStyle>
          <a:p>
            <a:pPr lvl="0"/>
            <a:r>
              <a:rPr lang="en-US" dirty="0"/>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2"/>
            <a:ext cx="2468880" cy="1272193"/>
          </a:xfrm>
        </p:spPr>
        <p:txBody>
          <a:bodyPr anchor="b">
            <a:noAutofit/>
          </a:bodyPr>
          <a:lstStyle>
            <a:lvl1pPr marL="0" indent="0">
              <a:buNone/>
              <a:defRPr sz="2025" b="0"/>
            </a:lvl1pPr>
            <a:lvl2pPr marL="192876" indent="0">
              <a:buNone/>
              <a:defRPr/>
            </a:lvl2pPr>
          </a:lstStyle>
          <a:p>
            <a:pPr lvl="0"/>
            <a:r>
              <a:rPr lang="en-US" dirty="0"/>
              <a:t>Click to edit Master text styles</a:t>
            </a:r>
          </a:p>
        </p:txBody>
      </p:sp>
    </p:spTree>
    <p:extLst>
      <p:ext uri="{BB962C8B-B14F-4D97-AF65-F5344CB8AC3E}">
        <p14:creationId xmlns:p14="http://schemas.microsoft.com/office/powerpoint/2010/main" val="3440295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018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89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7"/>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7"/>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1" y="908215"/>
            <a:ext cx="2535937" cy="5035391"/>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86727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1" y="908215"/>
            <a:ext cx="2535937" cy="5035391"/>
          </a:xfrm>
          <a:prstGeom prst="rect">
            <a:avLst/>
          </a:prstGeom>
        </p:spPr>
        <p:txBody>
          <a:bodyPr anchor="t"/>
          <a:lstStyle>
            <a:lvl1pPr algn="l">
              <a:defRPr/>
            </a:lvl1pPr>
          </a:lstStyle>
          <a:p>
            <a:r>
              <a:rPr lang="en-US" dirty="0"/>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dirty="0"/>
          </a:p>
        </p:txBody>
      </p:sp>
    </p:spTree>
    <p:extLst>
      <p:ext uri="{BB962C8B-B14F-4D97-AF65-F5344CB8AC3E}">
        <p14:creationId xmlns:p14="http://schemas.microsoft.com/office/powerpoint/2010/main" val="414025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3" y="0"/>
            <a:ext cx="9143999" cy="6858000"/>
          </a:xfrm>
        </p:spPr>
        <p:txBody>
          <a:bodyPr anchor="ctr"/>
          <a:lstStyle>
            <a:lvl1pPr marL="0" indent="0" algn="ctr">
              <a:buNone/>
              <a:defRPr/>
            </a:lvl1pPr>
          </a:lstStyle>
          <a:p>
            <a:endParaRPr lang="en-US" dirty="0"/>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96722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1" y="908215"/>
            <a:ext cx="2535937" cy="5035391"/>
          </a:xfrm>
          <a:prstGeom prst="rect">
            <a:avLst/>
          </a:prstGeom>
        </p:spPr>
        <p:txBody>
          <a:bodyPr anchor="t"/>
          <a:lstStyle>
            <a:lvl1pPr algn="l">
              <a:defRPr/>
            </a:lvl1pPr>
          </a:lstStyle>
          <a:p>
            <a:r>
              <a:rPr lang="en-US" dirty="0"/>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6"/>
            <a:ext cx="2523744" cy="2428875"/>
          </a:xfrm>
        </p:spPr>
        <p:txBody>
          <a:bodyPr/>
          <a:lstStyle/>
          <a:p>
            <a:endParaRPr lang="en-US" dirty="0"/>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3"/>
            <a:ext cx="2523744" cy="2428875"/>
          </a:xfrm>
        </p:spPr>
        <p:txBody>
          <a:bodyPr/>
          <a:lstStyle/>
          <a:p>
            <a:endParaRPr lang="en-US" dirty="0"/>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6"/>
            <a:ext cx="2523744" cy="2428875"/>
          </a:xfrm>
        </p:spPr>
        <p:txBody>
          <a:bodyPr/>
          <a:lstStyle/>
          <a:p>
            <a:endParaRPr lang="en-US" dirty="0"/>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3"/>
            <a:ext cx="2523744" cy="2428875"/>
          </a:xfrm>
        </p:spPr>
        <p:txBody>
          <a:bodyPr/>
          <a:lstStyle/>
          <a:p>
            <a:endParaRPr lang="en-US" dirty="0"/>
          </a:p>
        </p:txBody>
      </p:sp>
    </p:spTree>
    <p:extLst>
      <p:ext uri="{BB962C8B-B14F-4D97-AF65-F5344CB8AC3E}">
        <p14:creationId xmlns:p14="http://schemas.microsoft.com/office/powerpoint/2010/main" val="2415297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3"/>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1" y="908216"/>
            <a:ext cx="2535937" cy="2428875"/>
          </a:xfrm>
          <a:prstGeom prst="rect">
            <a:avLst/>
          </a:prstGeom>
        </p:spPr>
        <p:txBody>
          <a:bodyPr anchor="t"/>
          <a:lstStyle>
            <a:lvl1pPr algn="l">
              <a:defRPr/>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6"/>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3"/>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6"/>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3"/>
            <a:ext cx="2523744" cy="2428875"/>
          </a:xfrm>
        </p:spPr>
        <p:txBody>
          <a:bodyPr/>
          <a:lstStyle/>
          <a:p>
            <a:endParaRPr lang="en-US" dirty="0"/>
          </a:p>
        </p:txBody>
      </p:sp>
    </p:spTree>
    <p:extLst>
      <p:ext uri="{BB962C8B-B14F-4D97-AF65-F5344CB8AC3E}">
        <p14:creationId xmlns:p14="http://schemas.microsoft.com/office/powerpoint/2010/main" val="92794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1" y="908216"/>
            <a:ext cx="2535937" cy="2428875"/>
          </a:xfrm>
          <a:prstGeom prst="rect">
            <a:avLst/>
          </a:prstGeom>
        </p:spPr>
        <p:txBody>
          <a:bodyPr anchor="t">
            <a:normAutofit/>
          </a:bodyPr>
          <a:lstStyle>
            <a:lvl1pPr algn="l">
              <a:defRPr sz="2700"/>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6"/>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3"/>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6"/>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3"/>
            <a:ext cx="2523744" cy="2428875"/>
          </a:xfrm>
        </p:spPr>
        <p:txBody>
          <a:bodyPr/>
          <a:lstStyle/>
          <a:p>
            <a:endParaRPr lang="en-US" dirty="0"/>
          </a:p>
        </p:txBody>
      </p:sp>
      <p:sp>
        <p:nvSpPr>
          <p:cNvPr id="9" name="Picture Placeholder 2">
            <a:extLst>
              <a:ext uri="{FF2B5EF4-FFF2-40B4-BE49-F238E27FC236}">
                <a16:creationId xmlns:a16="http://schemas.microsoft.com/office/drawing/2014/main" id="{524F8709-F72F-49EA-B407-C95F183C2938}"/>
              </a:ext>
            </a:extLst>
          </p:cNvPr>
          <p:cNvSpPr>
            <a:spLocks noGrp="1"/>
          </p:cNvSpPr>
          <p:nvPr>
            <p:ph type="pic" sz="quarter" idx="27"/>
          </p:nvPr>
        </p:nvSpPr>
        <p:spPr>
          <a:xfrm>
            <a:off x="635508" y="3514732"/>
            <a:ext cx="2523744" cy="2428875"/>
          </a:xfrm>
        </p:spPr>
        <p:txBody>
          <a:bodyPr/>
          <a:lstStyle/>
          <a:p>
            <a:endParaRPr lang="en-US" dirty="0"/>
          </a:p>
        </p:txBody>
      </p:sp>
    </p:spTree>
    <p:extLst>
      <p:ext uri="{BB962C8B-B14F-4D97-AF65-F5344CB8AC3E}">
        <p14:creationId xmlns:p14="http://schemas.microsoft.com/office/powerpoint/2010/main" val="1165942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7"/>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7"/>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7"/>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3"/>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1" y="3514731"/>
            <a:ext cx="2535937" cy="2428875"/>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646324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3"/>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3"/>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1" y="3514731"/>
            <a:ext cx="2535937" cy="2428875"/>
          </a:xfrm>
          <a:prstGeom prst="rect">
            <a:avLst/>
          </a:prstGeom>
        </p:spPr>
        <p:txBody>
          <a:bodyPr anchor="t"/>
          <a:lstStyle>
            <a:lvl1pPr algn="l">
              <a:defRPr/>
            </a:lvl1pPr>
          </a:lstStyle>
          <a:p>
            <a:r>
              <a:rPr lang="en-US" dirty="0"/>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1751775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619">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619">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619">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619">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619" dirty="0">
                <a:solidFill>
                  <a:schemeClr val="lt1"/>
                </a:solidFill>
              </a:defRPr>
            </a:lvl1pPr>
          </a:lstStyle>
          <a:p>
            <a:pPr marL="0" lvl="0" algn="ctr"/>
            <a:r>
              <a:rPr lang="en-US"/>
              <a:t>Click icon to add picture</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013"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5"/>
            <a:ext cx="1021842" cy="954107"/>
          </a:xfrm>
        </p:spPr>
        <p:txBody>
          <a:bodyPr anchor="ctr">
            <a:noAutofit/>
          </a:bodyPr>
          <a:lstStyle>
            <a:lvl1pPr marL="0" indent="0" algn="l">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013"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5"/>
            <a:ext cx="1021842" cy="954107"/>
          </a:xfrm>
        </p:spPr>
        <p:txBody>
          <a:bodyPr anchor="ctr">
            <a:noAutofit/>
          </a:bodyPr>
          <a:lstStyle>
            <a:lvl1pPr marL="0" indent="0" algn="l">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013"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5"/>
            <a:ext cx="1021842" cy="954107"/>
          </a:xfrm>
        </p:spPr>
        <p:txBody>
          <a:bodyPr anchor="ctr">
            <a:noAutofit/>
          </a:bodyPr>
          <a:lstStyle>
            <a:lvl1pPr marL="0" indent="0" algn="l">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013"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5"/>
            <a:ext cx="1021842" cy="954107"/>
          </a:xfrm>
        </p:spPr>
        <p:txBody>
          <a:bodyPr anchor="ctr">
            <a:noAutofit/>
          </a:bodyPr>
          <a:lstStyle>
            <a:lvl1pPr marL="0" indent="0" algn="l">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013"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5"/>
            <a:ext cx="1021842" cy="954107"/>
          </a:xfrm>
        </p:spPr>
        <p:txBody>
          <a:bodyPr anchor="ctr">
            <a:noAutofit/>
          </a:bodyPr>
          <a:lstStyle>
            <a:lvl1pPr marL="0" indent="0" algn="l">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9"/>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45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45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45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45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450">
                <a:solidFill>
                  <a:schemeClr val="tx1">
                    <a:alpha val="0"/>
                  </a:schemeClr>
                </a:solidFill>
              </a:defRPr>
            </a:lvl1pPr>
          </a:lstStyle>
          <a:p>
            <a:pPr lvl="0"/>
            <a:r>
              <a:rPr lang="en-US" dirty="0"/>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944530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013"/>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013"/>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013"/>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013"/>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013"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013"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013"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013"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788"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198997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4526280" cy="6858000"/>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84943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1"/>
            <a:ext cx="4526280" cy="3355848"/>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4526280" cy="3355848"/>
          </a:xfrm>
        </p:spPr>
        <p:txBody>
          <a:bodyPr anchor="ctr"/>
          <a:lstStyle>
            <a:lvl1pPr marL="0" indent="0" algn="ctr">
              <a:buNone/>
              <a:defRPr/>
            </a:lvl1pPr>
          </a:lstStyle>
          <a:p>
            <a:endParaRPr lang="en-US" dirty="0"/>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4617720" y="3502152"/>
            <a:ext cx="4526280" cy="3355848"/>
          </a:xfrm>
        </p:spPr>
        <p:txBody>
          <a:bodyPr anchor="ctr"/>
          <a:lstStyle>
            <a:lvl1pPr marL="0" indent="0" algn="ctr">
              <a:buNone/>
              <a:defRPr/>
            </a:lvl1pPr>
          </a:lstStyle>
          <a:p>
            <a:endParaRPr lang="en-US" dirty="0"/>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4526280" cy="3355848"/>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56534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452914" y="3191827"/>
            <a:ext cx="2468880" cy="2757964"/>
          </a:xfrm>
        </p:spPr>
        <p:txBody>
          <a:bodyPr anchor="t">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sv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2.sv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59783" y="6107751"/>
            <a:ext cx="3086100" cy="365125"/>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dirty="0"/>
              <a:t>Georgia Department of Community </a:t>
            </a:r>
            <a:r>
              <a:rPr lang="en-US" dirty="0">
                <a:solidFill>
                  <a:srgbClr val="898989"/>
                </a:solidFill>
              </a:rPr>
              <a:t>Affairs</a:t>
            </a: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8286750" y="5949796"/>
            <a:ext cx="457200" cy="681037"/>
          </a:xfrm>
          <a:prstGeom prst="rect">
            <a:avLst/>
          </a:prstGeom>
        </p:spPr>
        <p:txBody>
          <a:bodyPr vert="horz" lIns="91440" tIns="45720" rIns="91440" bIns="45720" rtlCol="0" anchor="ctr"/>
          <a:lstStyle>
            <a:lvl1pPr algn="ctr">
              <a:defRPr sz="750">
                <a:solidFill>
                  <a:schemeClr val="tx1">
                    <a:tint val="75000"/>
                  </a:schemeClr>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660" r:id="rId3"/>
    <p:sldLayoutId id="2147483779" r:id="rId4"/>
    <p:sldLayoutId id="2147483768" r:id="rId5"/>
    <p:sldLayoutId id="2147483770" r:id="rId6"/>
    <p:sldLayoutId id="2147483769" r:id="rId7"/>
    <p:sldLayoutId id="2147483747" r:id="rId8"/>
    <p:sldLayoutId id="2147483751" r:id="rId9"/>
    <p:sldLayoutId id="2147483670" r:id="rId10"/>
    <p:sldLayoutId id="2147483762" r:id="rId11"/>
    <p:sldLayoutId id="2147483745" r:id="rId12"/>
    <p:sldLayoutId id="2147483746" r:id="rId13"/>
    <p:sldLayoutId id="2147483708" r:id="rId14"/>
    <p:sldLayoutId id="2147483761" r:id="rId15"/>
    <p:sldLayoutId id="2147483774" r:id="rId16"/>
    <p:sldLayoutId id="2147483732" r:id="rId17"/>
  </p:sldLayoutIdLst>
  <p:hf hdr="0" dt="0"/>
  <p:txStyles>
    <p:titleStyle>
      <a:lvl1pPr algn="l" defTabSz="685783"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9F788-FB1F-41CF-958A-2BBD4A690D6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1"/>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6"/>
            <a:ext cx="4572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117408515"/>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88" r:id="rId6"/>
    <p:sldLayoutId id="2147483711" r:id="rId7"/>
    <p:sldLayoutId id="2147483753" r:id="rId8"/>
    <p:sldLayoutId id="2147483700" r:id="rId9"/>
    <p:sldLayoutId id="2147483790" r:id="rId10"/>
    <p:sldLayoutId id="2147483759" r:id="rId11"/>
    <p:sldLayoutId id="2147483758" r:id="rId12"/>
    <p:sldLayoutId id="2147483757" r:id="rId13"/>
    <p:sldLayoutId id="2147483754" r:id="rId14"/>
    <p:sldLayoutId id="2147483756" r:id="rId15"/>
    <p:sldLayoutId id="2147483755" r:id="rId16"/>
    <p:sldLayoutId id="2147483733" r:id="rId17"/>
    <p:sldLayoutId id="2147483734" r:id="rId18"/>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9F788-FB1F-41CF-958A-2BBD4A690D6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3"/>
            <a:ext cx="3086100" cy="365125"/>
          </a:xfrm>
          <a:prstGeom prst="rect">
            <a:avLst/>
          </a:prstGeom>
        </p:spPr>
        <p:txBody>
          <a:bodyPr vert="horz" lIns="68580" tIns="34290" rIns="68580" bIns="3429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63" dirty="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8"/>
            <a:ext cx="457200" cy="681037"/>
          </a:xfrm>
          <a:prstGeom prst="rect">
            <a:avLst/>
          </a:prstGeom>
        </p:spPr>
        <p:txBody>
          <a:bodyPr vert="horz" lIns="68580" tIns="34290" rIns="68580" bIns="3429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z="563" smtClean="0">
                <a:solidFill>
                  <a:schemeClr val="tx1"/>
                </a:solidFill>
              </a:rPr>
              <a:pPr/>
              <a:t>‹#›</a:t>
            </a:fld>
            <a:endParaRPr lang="en-US" sz="563" dirty="0">
              <a:solidFill>
                <a:schemeClr val="tx1"/>
              </a:solidFill>
            </a:endParaRPr>
          </a:p>
        </p:txBody>
      </p:sp>
    </p:spTree>
    <p:extLst>
      <p:ext uri="{BB962C8B-B14F-4D97-AF65-F5344CB8AC3E}">
        <p14:creationId xmlns:p14="http://schemas.microsoft.com/office/powerpoint/2010/main" val="199752860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Lst>
  <p:hf hdr="0" dt="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dca.ga.gov/LocalGovStatus/planning.asp" TargetMode="Externa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hyperlink" Target="mailto:research@dca.g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6.xml"/><Relationship Id="rId5" Type="http://schemas.openxmlformats.org/officeDocument/2006/relationships/slide" Target="slide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mailto:immhelp@audits.ga.gov"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mailto:immhelp@audits.g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www.dca.ga.gov/node/2511/documents/2085" TargetMode="External"/><Relationship Id="rId4" Type="http://schemas.openxmlformats.org/officeDocument/2006/relationships/hyperlink" Target="mailto:immhelp@audits.g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www.dca.ga.gov/local-government-assistance/research-surveys/compliance" TargetMode="External"/><Relationship Id="rId2" Type="http://schemas.openxmlformats.org/officeDocument/2006/relationships/hyperlink" Target="http://www.dca.ga.gov/"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ca.ga.gov/" TargetMode="Externa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dca.ga.gov/local-government-assistance/research-surveys/compliance" TargetMode="External"/><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9529AF-FC32-4F7A-9BA9-360C4E59BA33}"/>
              </a:ext>
            </a:extLst>
          </p:cNvPr>
          <p:cNvSpPr>
            <a:spLocks noGrp="1"/>
          </p:cNvSpPr>
          <p:nvPr>
            <p:ph type="title"/>
          </p:nvPr>
        </p:nvSpPr>
        <p:spPr/>
        <p:txBody>
          <a:bodyPr>
            <a:normAutofit/>
          </a:bodyPr>
          <a:lstStyle/>
          <a:p>
            <a:r>
              <a:rPr lang="en-US" dirty="0"/>
              <a:t>Planning and Research Compliance</a:t>
            </a:r>
          </a:p>
        </p:txBody>
      </p:sp>
    </p:spTree>
    <p:extLst>
      <p:ext uri="{BB962C8B-B14F-4D97-AF65-F5344CB8AC3E}">
        <p14:creationId xmlns:p14="http://schemas.microsoft.com/office/powerpoint/2010/main" val="386066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1B94F-CD39-4122-889E-3C21361FDBD5}"/>
              </a:ext>
            </a:extLst>
          </p:cNvPr>
          <p:cNvSpPr>
            <a:spLocks noGrp="1"/>
          </p:cNvSpPr>
          <p:nvPr>
            <p:ph idx="1"/>
          </p:nvPr>
        </p:nvSpPr>
        <p:spPr/>
        <p:txBody>
          <a:bodyPr>
            <a:normAutofit/>
          </a:bodyPr>
          <a:lstStyle/>
          <a:p>
            <a:r>
              <a:rPr lang="en-US" dirty="0"/>
              <a:t>If a local government is listed in one of the 4 columns at </a:t>
            </a:r>
            <a:r>
              <a:rPr lang="en-US" dirty="0">
                <a:hlinkClick r:id="rId2"/>
              </a:rPr>
              <a:t>https://apps.dca.ga.gov/LocalGovStatus/planning.asp - </a:t>
            </a:r>
            <a:r>
              <a:rPr lang="en-US" dirty="0"/>
              <a:t>then the entity is noncompliant</a:t>
            </a:r>
            <a:endParaRPr lang="en-US" dirty="0">
              <a:highlight>
                <a:srgbClr val="FFFF00"/>
              </a:highlight>
            </a:endParaRPr>
          </a:p>
        </p:txBody>
      </p:sp>
      <p:sp>
        <p:nvSpPr>
          <p:cNvPr id="3" name="Title 2">
            <a:extLst>
              <a:ext uri="{FF2B5EF4-FFF2-40B4-BE49-F238E27FC236}">
                <a16:creationId xmlns:a16="http://schemas.microsoft.com/office/drawing/2014/main" id="{11B4ED4B-2810-4C88-8520-96936CBC04D1}"/>
              </a:ext>
            </a:extLst>
          </p:cNvPr>
          <p:cNvSpPr>
            <a:spLocks noGrp="1"/>
          </p:cNvSpPr>
          <p:nvPr>
            <p:ph type="title"/>
          </p:nvPr>
        </p:nvSpPr>
        <p:spPr/>
        <p:txBody>
          <a:bodyPr/>
          <a:lstStyle/>
          <a:p>
            <a:r>
              <a:rPr lang="en-US" dirty="0"/>
              <a:t>Interpreting QLG and SDS/SDA compliance results</a:t>
            </a:r>
          </a:p>
        </p:txBody>
      </p:sp>
      <p:pic>
        <p:nvPicPr>
          <p:cNvPr id="4" name="Picture 3">
            <a:extLst>
              <a:ext uri="{FF2B5EF4-FFF2-40B4-BE49-F238E27FC236}">
                <a16:creationId xmlns:a16="http://schemas.microsoft.com/office/drawing/2014/main" id="{8E6B797B-B84C-4242-A544-3B87D1FC8C15}"/>
              </a:ext>
            </a:extLst>
          </p:cNvPr>
          <p:cNvPicPr>
            <a:picLocks noChangeAspect="1"/>
          </p:cNvPicPr>
          <p:nvPr/>
        </p:nvPicPr>
        <p:blipFill>
          <a:blip r:embed="rId3"/>
          <a:stretch>
            <a:fillRect/>
          </a:stretch>
        </p:blipFill>
        <p:spPr>
          <a:xfrm>
            <a:off x="635508" y="2847703"/>
            <a:ext cx="3405616" cy="3227659"/>
          </a:xfrm>
          <a:prstGeom prst="rect">
            <a:avLst/>
          </a:prstGeom>
        </p:spPr>
      </p:pic>
      <p:sp>
        <p:nvSpPr>
          <p:cNvPr id="5" name="Arrow: Right 4">
            <a:extLst>
              <a:ext uri="{FF2B5EF4-FFF2-40B4-BE49-F238E27FC236}">
                <a16:creationId xmlns:a16="http://schemas.microsoft.com/office/drawing/2014/main" id="{199E15A4-7342-42F3-9D6B-E26FBE9D0ECD}"/>
              </a:ext>
            </a:extLst>
          </p:cNvPr>
          <p:cNvSpPr/>
          <p:nvPr/>
        </p:nvSpPr>
        <p:spPr>
          <a:xfrm>
            <a:off x="4257091" y="4117591"/>
            <a:ext cx="727150" cy="34394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92028C-7E1F-4AD2-B68C-DB1AC56374CE}"/>
              </a:ext>
            </a:extLst>
          </p:cNvPr>
          <p:cNvSpPr/>
          <p:nvPr/>
        </p:nvSpPr>
        <p:spPr>
          <a:xfrm>
            <a:off x="1489292" y="3671506"/>
            <a:ext cx="2277590" cy="1449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FB5E46-232E-4F7A-8E59-262EB6D0EEC8}"/>
              </a:ext>
            </a:extLst>
          </p:cNvPr>
          <p:cNvPicPr>
            <a:picLocks noChangeAspect="1"/>
          </p:cNvPicPr>
          <p:nvPr/>
        </p:nvPicPr>
        <p:blipFill>
          <a:blip r:embed="rId4"/>
          <a:stretch>
            <a:fillRect/>
          </a:stretch>
        </p:blipFill>
        <p:spPr>
          <a:xfrm>
            <a:off x="5102878" y="2513399"/>
            <a:ext cx="3262578" cy="3795961"/>
          </a:xfrm>
          <a:prstGeom prst="rect">
            <a:avLst/>
          </a:prstGeom>
        </p:spPr>
      </p:pic>
      <p:sp>
        <p:nvSpPr>
          <p:cNvPr id="8" name="Rectangle 7">
            <a:extLst>
              <a:ext uri="{FF2B5EF4-FFF2-40B4-BE49-F238E27FC236}">
                <a16:creationId xmlns:a16="http://schemas.microsoft.com/office/drawing/2014/main" id="{9A147DD5-739F-4C88-A509-329C05B55225}"/>
              </a:ext>
            </a:extLst>
          </p:cNvPr>
          <p:cNvSpPr/>
          <p:nvPr/>
        </p:nvSpPr>
        <p:spPr>
          <a:xfrm>
            <a:off x="5447337" y="4362994"/>
            <a:ext cx="2642925" cy="1482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9E4BEF-7DA3-4296-8866-93B8951C77D7}"/>
              </a:ext>
            </a:extLst>
          </p:cNvPr>
          <p:cNvSpPr txBox="1"/>
          <p:nvPr/>
        </p:nvSpPr>
        <p:spPr>
          <a:xfrm>
            <a:off x="4155143" y="4492111"/>
            <a:ext cx="915052" cy="307777"/>
          </a:xfrm>
          <a:prstGeom prst="rect">
            <a:avLst/>
          </a:prstGeom>
          <a:noFill/>
        </p:spPr>
        <p:txBody>
          <a:bodyPr wrap="square" rtlCol="0">
            <a:spAutoFit/>
          </a:bodyPr>
          <a:lstStyle/>
          <a:p>
            <a:r>
              <a:rPr lang="en-US" sz="700" dirty="0"/>
              <a:t>These links will redirect you here</a:t>
            </a:r>
          </a:p>
        </p:txBody>
      </p:sp>
    </p:spTree>
    <p:extLst>
      <p:ext uri="{BB962C8B-B14F-4D97-AF65-F5344CB8AC3E}">
        <p14:creationId xmlns:p14="http://schemas.microsoft.com/office/powerpoint/2010/main" val="270465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1B94F-CD39-4122-889E-3C21361FDBD5}"/>
              </a:ext>
            </a:extLst>
          </p:cNvPr>
          <p:cNvSpPr>
            <a:spLocks noGrp="1"/>
          </p:cNvSpPr>
          <p:nvPr>
            <p:ph idx="1"/>
          </p:nvPr>
        </p:nvSpPr>
        <p:spPr>
          <a:xfrm>
            <a:off x="621792" y="1558925"/>
            <a:ext cx="4435983" cy="4114800"/>
          </a:xfrm>
        </p:spPr>
        <p:txBody>
          <a:bodyPr>
            <a:normAutofit fontScale="92500" lnSpcReduction="10000"/>
          </a:bodyPr>
          <a:lstStyle/>
          <a:p>
            <a:r>
              <a:rPr lang="en-US" dirty="0"/>
              <a:t>To be eligible for state-administered funds, local governments must have completed the last 3 years of GOMI </a:t>
            </a:r>
            <a:r>
              <a:rPr lang="en-US" b="1" u="sng" dirty="0"/>
              <a:t>AND</a:t>
            </a:r>
            <a:r>
              <a:rPr lang="en-US" dirty="0"/>
              <a:t> the most recent 3 fiscal years for RLGF</a:t>
            </a:r>
          </a:p>
          <a:p>
            <a:r>
              <a:rPr lang="en-US" dirty="0"/>
              <a:t>Local governments that are noncompliant are barred from receiving state funding (O.C.G.A. § 36-81-8)</a:t>
            </a:r>
          </a:p>
          <a:p>
            <a:r>
              <a:rPr lang="en-US" dirty="0"/>
              <a:t>GOMI is an annual report due on June 30</a:t>
            </a:r>
            <a:r>
              <a:rPr lang="en-US" baseline="30000" dirty="0"/>
              <a:t>th</a:t>
            </a:r>
            <a:r>
              <a:rPr lang="en-US" dirty="0"/>
              <a:t> of each year</a:t>
            </a:r>
          </a:p>
          <a:p>
            <a:r>
              <a:rPr lang="en-US" dirty="0"/>
              <a:t>RLGF is completed throughout the year with a local government’s due date being 6 months after the end of their fiscal year. </a:t>
            </a:r>
          </a:p>
        </p:txBody>
      </p:sp>
      <p:sp>
        <p:nvSpPr>
          <p:cNvPr id="3" name="Title 2">
            <a:extLst>
              <a:ext uri="{FF2B5EF4-FFF2-40B4-BE49-F238E27FC236}">
                <a16:creationId xmlns:a16="http://schemas.microsoft.com/office/drawing/2014/main" id="{11B4ED4B-2810-4C88-8520-96936CBC04D1}"/>
              </a:ext>
            </a:extLst>
          </p:cNvPr>
          <p:cNvSpPr>
            <a:spLocks noGrp="1"/>
          </p:cNvSpPr>
          <p:nvPr>
            <p:ph type="title"/>
          </p:nvPr>
        </p:nvSpPr>
        <p:spPr/>
        <p:txBody>
          <a:bodyPr/>
          <a:lstStyle/>
          <a:p>
            <a:r>
              <a:rPr lang="en-US" dirty="0"/>
              <a:t>GOMI/ RLGF compliance</a:t>
            </a:r>
          </a:p>
        </p:txBody>
      </p:sp>
      <p:pic>
        <p:nvPicPr>
          <p:cNvPr id="5" name="Picture 4">
            <a:extLst>
              <a:ext uri="{FF2B5EF4-FFF2-40B4-BE49-F238E27FC236}">
                <a16:creationId xmlns:a16="http://schemas.microsoft.com/office/drawing/2014/main" id="{048A609E-70E4-4BC2-B728-40DB56648118}"/>
              </a:ext>
            </a:extLst>
          </p:cNvPr>
          <p:cNvPicPr>
            <a:picLocks noChangeAspect="1"/>
          </p:cNvPicPr>
          <p:nvPr/>
        </p:nvPicPr>
        <p:blipFill>
          <a:blip r:embed="rId2"/>
          <a:stretch>
            <a:fillRect/>
          </a:stretch>
        </p:blipFill>
        <p:spPr>
          <a:xfrm>
            <a:off x="5331333" y="1397242"/>
            <a:ext cx="3190875" cy="2812782"/>
          </a:xfrm>
          <a:prstGeom prst="rect">
            <a:avLst/>
          </a:prstGeom>
        </p:spPr>
      </p:pic>
      <p:sp>
        <p:nvSpPr>
          <p:cNvPr id="7" name="Rectangle 6">
            <a:extLst>
              <a:ext uri="{FF2B5EF4-FFF2-40B4-BE49-F238E27FC236}">
                <a16:creationId xmlns:a16="http://schemas.microsoft.com/office/drawing/2014/main" id="{6E5C51C3-1831-4889-85DF-CECE68ED29AB}"/>
              </a:ext>
            </a:extLst>
          </p:cNvPr>
          <p:cNvSpPr/>
          <p:nvPr/>
        </p:nvSpPr>
        <p:spPr>
          <a:xfrm>
            <a:off x="6137493" y="3371850"/>
            <a:ext cx="2282608" cy="329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F373ECA-883F-4454-8C57-1ED42E2DAFB4}"/>
              </a:ext>
            </a:extLst>
          </p:cNvPr>
          <p:cNvSpPr/>
          <p:nvPr/>
        </p:nvSpPr>
        <p:spPr>
          <a:xfrm rot="5400000">
            <a:off x="6935659" y="4149447"/>
            <a:ext cx="306072" cy="323850"/>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A91703-F423-441B-BE33-B2F997CC0D90}"/>
              </a:ext>
            </a:extLst>
          </p:cNvPr>
          <p:cNvPicPr>
            <a:picLocks noChangeAspect="1"/>
          </p:cNvPicPr>
          <p:nvPr/>
        </p:nvPicPr>
        <p:blipFill>
          <a:blip r:embed="rId3"/>
          <a:stretch>
            <a:fillRect/>
          </a:stretch>
        </p:blipFill>
        <p:spPr>
          <a:xfrm>
            <a:off x="5057775" y="4530530"/>
            <a:ext cx="3751480" cy="1962561"/>
          </a:xfrm>
          <a:prstGeom prst="rect">
            <a:avLst/>
          </a:prstGeom>
        </p:spPr>
      </p:pic>
    </p:spTree>
    <p:extLst>
      <p:ext uri="{BB962C8B-B14F-4D97-AF65-F5344CB8AC3E}">
        <p14:creationId xmlns:p14="http://schemas.microsoft.com/office/powerpoint/2010/main" val="216409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84A204-FBB3-49B2-BABC-7077F3045A98}"/>
              </a:ext>
            </a:extLst>
          </p:cNvPr>
          <p:cNvPicPr>
            <a:picLocks noChangeAspect="1"/>
          </p:cNvPicPr>
          <p:nvPr/>
        </p:nvPicPr>
        <p:blipFill>
          <a:blip r:embed="rId2"/>
          <a:stretch>
            <a:fillRect/>
          </a:stretch>
        </p:blipFill>
        <p:spPr>
          <a:xfrm>
            <a:off x="1553258" y="2534309"/>
            <a:ext cx="6955234" cy="3004951"/>
          </a:xfrm>
          <a:prstGeom prst="rect">
            <a:avLst/>
          </a:prstGeom>
        </p:spPr>
      </p:pic>
      <p:sp>
        <p:nvSpPr>
          <p:cNvPr id="13" name="Oval 12">
            <a:extLst>
              <a:ext uri="{FF2B5EF4-FFF2-40B4-BE49-F238E27FC236}">
                <a16:creationId xmlns:a16="http://schemas.microsoft.com/office/drawing/2014/main" id="{D3D9BCD3-A614-4906-9EFF-6B4FA832EB91}"/>
              </a:ext>
            </a:extLst>
          </p:cNvPr>
          <p:cNvSpPr/>
          <p:nvPr/>
        </p:nvSpPr>
        <p:spPr>
          <a:xfrm>
            <a:off x="475665" y="5611484"/>
            <a:ext cx="538988" cy="538988"/>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E5B532D-935B-437A-8C91-1C6A63707F3F}"/>
              </a:ext>
            </a:extLst>
          </p:cNvPr>
          <p:cNvSpPr>
            <a:spLocks noGrp="1"/>
          </p:cNvSpPr>
          <p:nvPr>
            <p:ph type="title"/>
          </p:nvPr>
        </p:nvSpPr>
        <p:spPr/>
        <p:txBody>
          <a:bodyPr/>
          <a:lstStyle/>
          <a:p>
            <a:r>
              <a:rPr lang="en-US" dirty="0"/>
              <a:t>Interpreting GOMI/ RLGF compliance results</a:t>
            </a:r>
          </a:p>
        </p:txBody>
      </p:sp>
      <p:sp>
        <p:nvSpPr>
          <p:cNvPr id="5" name="Rectangle 4">
            <a:extLst>
              <a:ext uri="{FF2B5EF4-FFF2-40B4-BE49-F238E27FC236}">
                <a16:creationId xmlns:a16="http://schemas.microsoft.com/office/drawing/2014/main" id="{D3822C94-E8E7-4960-95FF-5CB8A781873D}"/>
              </a:ext>
            </a:extLst>
          </p:cNvPr>
          <p:cNvSpPr/>
          <p:nvPr/>
        </p:nvSpPr>
        <p:spPr>
          <a:xfrm>
            <a:off x="6700414" y="3032459"/>
            <a:ext cx="924108"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E469E1B-BACE-4B1D-8F5C-112208B219AC}"/>
              </a:ext>
            </a:extLst>
          </p:cNvPr>
          <p:cNvSpPr/>
          <p:nvPr/>
        </p:nvSpPr>
        <p:spPr>
          <a:xfrm>
            <a:off x="1611244" y="3238824"/>
            <a:ext cx="4714193" cy="811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2F806F7-DBE6-4267-A75D-93F5D5612426}"/>
              </a:ext>
            </a:extLst>
          </p:cNvPr>
          <p:cNvSpPr/>
          <p:nvPr/>
        </p:nvSpPr>
        <p:spPr>
          <a:xfrm>
            <a:off x="569904" y="1735585"/>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9F8AAD-1880-4D18-BA2B-50C893887A6A}"/>
              </a:ext>
            </a:extLst>
          </p:cNvPr>
          <p:cNvSpPr txBox="1"/>
          <p:nvPr/>
        </p:nvSpPr>
        <p:spPr>
          <a:xfrm>
            <a:off x="522272" y="5507391"/>
            <a:ext cx="504825" cy="707886"/>
          </a:xfrm>
          <a:prstGeom prst="rect">
            <a:avLst/>
          </a:prstGeom>
          <a:noFill/>
        </p:spPr>
        <p:txBody>
          <a:bodyPr wrap="square" rtlCol="0">
            <a:spAutoFit/>
          </a:bodyPr>
          <a:lstStyle/>
          <a:p>
            <a:r>
              <a:rPr lang="en-US" sz="4000" dirty="0">
                <a:solidFill>
                  <a:schemeClr val="accent3">
                    <a:lumMod val="50000"/>
                  </a:schemeClr>
                </a:solidFill>
              </a:rPr>
              <a:t>2</a:t>
            </a:r>
          </a:p>
        </p:txBody>
      </p:sp>
      <p:sp>
        <p:nvSpPr>
          <p:cNvPr id="7" name="TextBox 6">
            <a:extLst>
              <a:ext uri="{FF2B5EF4-FFF2-40B4-BE49-F238E27FC236}">
                <a16:creationId xmlns:a16="http://schemas.microsoft.com/office/drawing/2014/main" id="{096AAA52-EF86-4BBF-AAF9-3C81C0420B42}"/>
              </a:ext>
            </a:extLst>
          </p:cNvPr>
          <p:cNvSpPr txBox="1"/>
          <p:nvPr/>
        </p:nvSpPr>
        <p:spPr>
          <a:xfrm>
            <a:off x="586985" y="1634401"/>
            <a:ext cx="504825" cy="707886"/>
          </a:xfrm>
          <a:prstGeom prst="rect">
            <a:avLst/>
          </a:prstGeom>
          <a:noFill/>
        </p:spPr>
        <p:txBody>
          <a:bodyPr wrap="square" rtlCol="0">
            <a:spAutoFit/>
          </a:bodyPr>
          <a:lstStyle/>
          <a:p>
            <a:r>
              <a:rPr lang="en-US" sz="4000" dirty="0">
                <a:solidFill>
                  <a:srgbClr val="FF0000"/>
                </a:solidFill>
              </a:rPr>
              <a:t>1</a:t>
            </a:r>
          </a:p>
        </p:txBody>
      </p:sp>
      <p:sp>
        <p:nvSpPr>
          <p:cNvPr id="10" name="TextBox 9">
            <a:extLst>
              <a:ext uri="{FF2B5EF4-FFF2-40B4-BE49-F238E27FC236}">
                <a16:creationId xmlns:a16="http://schemas.microsoft.com/office/drawing/2014/main" id="{2D0A40B9-3A8B-4FF6-BB77-6347E2488044}"/>
              </a:ext>
            </a:extLst>
          </p:cNvPr>
          <p:cNvSpPr txBox="1"/>
          <p:nvPr/>
        </p:nvSpPr>
        <p:spPr>
          <a:xfrm>
            <a:off x="1108892" y="1803678"/>
            <a:ext cx="7181668" cy="530915"/>
          </a:xfrm>
          <a:prstGeom prst="rect">
            <a:avLst/>
          </a:prstGeom>
          <a:noFill/>
        </p:spPr>
        <p:txBody>
          <a:bodyPr wrap="square" rtlCol="0">
            <a:spAutoFit/>
          </a:bodyPr>
          <a:lstStyle/>
          <a:p>
            <a:r>
              <a:rPr lang="en-US" dirty="0"/>
              <a:t>Read this section carefully. </a:t>
            </a:r>
          </a:p>
          <a:p>
            <a:r>
              <a:rPr lang="en-US" sz="1000" dirty="0"/>
              <a:t>Local governments must have last 3 years of GOMI </a:t>
            </a:r>
            <a:r>
              <a:rPr lang="en-US" sz="1000" b="1" u="sng" dirty="0"/>
              <a:t>AND</a:t>
            </a:r>
            <a:r>
              <a:rPr lang="en-US" sz="1000" dirty="0"/>
              <a:t> most recent 3 fiscal years of RLGF to be compliant </a:t>
            </a:r>
            <a:endParaRPr lang="en-US" sz="1400" dirty="0"/>
          </a:p>
        </p:txBody>
      </p:sp>
      <p:sp>
        <p:nvSpPr>
          <p:cNvPr id="11" name="Left Brace 10">
            <a:extLst>
              <a:ext uri="{FF2B5EF4-FFF2-40B4-BE49-F238E27FC236}">
                <a16:creationId xmlns:a16="http://schemas.microsoft.com/office/drawing/2014/main" id="{1B3557AE-698C-4AF8-A6A5-8D8D11F46DE0}"/>
              </a:ext>
            </a:extLst>
          </p:cNvPr>
          <p:cNvSpPr/>
          <p:nvPr/>
        </p:nvSpPr>
        <p:spPr>
          <a:xfrm>
            <a:off x="1200150" y="2819399"/>
            <a:ext cx="352425" cy="155324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row: Right 11">
            <a:extLst>
              <a:ext uri="{FF2B5EF4-FFF2-40B4-BE49-F238E27FC236}">
                <a16:creationId xmlns:a16="http://schemas.microsoft.com/office/drawing/2014/main" id="{FA29842B-AED4-40AB-B3B2-9B5171D98409}"/>
              </a:ext>
            </a:extLst>
          </p:cNvPr>
          <p:cNvSpPr/>
          <p:nvPr/>
        </p:nvSpPr>
        <p:spPr>
          <a:xfrm rot="4075627">
            <a:off x="631324" y="2715078"/>
            <a:ext cx="672313" cy="25266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10D5B8-67D0-41FB-974C-F821C7B06214}"/>
              </a:ext>
            </a:extLst>
          </p:cNvPr>
          <p:cNvSpPr txBox="1"/>
          <p:nvPr/>
        </p:nvSpPr>
        <p:spPr>
          <a:xfrm>
            <a:off x="1014652" y="5697128"/>
            <a:ext cx="5618020" cy="523220"/>
          </a:xfrm>
          <a:prstGeom prst="rect">
            <a:avLst/>
          </a:prstGeom>
          <a:noFill/>
        </p:spPr>
        <p:txBody>
          <a:bodyPr wrap="square" rtlCol="0">
            <a:spAutoFit/>
          </a:bodyPr>
          <a:lstStyle/>
          <a:p>
            <a:r>
              <a:rPr lang="en-US" dirty="0"/>
              <a:t>Determine compliance. </a:t>
            </a:r>
          </a:p>
          <a:p>
            <a:r>
              <a:rPr lang="en-US" sz="1000" dirty="0"/>
              <a:t>For the purposes of determining RLGF compliance in this example today is April 5, 2024</a:t>
            </a:r>
            <a:endParaRPr lang="en-US" sz="2400" dirty="0"/>
          </a:p>
        </p:txBody>
      </p:sp>
      <p:sp>
        <p:nvSpPr>
          <p:cNvPr id="15" name="Left Brace 14">
            <a:extLst>
              <a:ext uri="{FF2B5EF4-FFF2-40B4-BE49-F238E27FC236}">
                <a16:creationId xmlns:a16="http://schemas.microsoft.com/office/drawing/2014/main" id="{C2AC8B57-0747-45EC-BF35-9BBF5593B774}"/>
              </a:ext>
            </a:extLst>
          </p:cNvPr>
          <p:cNvSpPr/>
          <p:nvPr/>
        </p:nvSpPr>
        <p:spPr>
          <a:xfrm rot="16200000">
            <a:off x="4853157" y="2085256"/>
            <a:ext cx="352425" cy="7054619"/>
          </a:xfrm>
          <a:prstGeom prst="leftBrac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7CB6B3DA-4A13-450D-A30A-BF7A2AD0D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6017" y="4604643"/>
            <a:ext cx="135482" cy="135482"/>
          </a:xfrm>
          <a:prstGeom prst="rect">
            <a:avLst/>
          </a:prstGeom>
        </p:spPr>
      </p:pic>
      <p:pic>
        <p:nvPicPr>
          <p:cNvPr id="19" name="Graphic 18" descr="Checkmark">
            <a:extLst>
              <a:ext uri="{FF2B5EF4-FFF2-40B4-BE49-F238E27FC236}">
                <a16:creationId xmlns:a16="http://schemas.microsoft.com/office/drawing/2014/main" id="{8AE9E5DE-C68E-4B7B-8C4E-CE60041996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8877" y="4611788"/>
            <a:ext cx="135482" cy="135482"/>
          </a:xfrm>
          <a:prstGeom prst="rect">
            <a:avLst/>
          </a:prstGeom>
        </p:spPr>
      </p:pic>
      <p:pic>
        <p:nvPicPr>
          <p:cNvPr id="20" name="Graphic 19" descr="Checkmark">
            <a:extLst>
              <a:ext uri="{FF2B5EF4-FFF2-40B4-BE49-F238E27FC236}">
                <a16:creationId xmlns:a16="http://schemas.microsoft.com/office/drawing/2014/main" id="{40E9702E-6478-45B1-B44D-7DC17ED90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8307" y="4604643"/>
            <a:ext cx="135482" cy="135482"/>
          </a:xfrm>
          <a:prstGeom prst="rect">
            <a:avLst/>
          </a:prstGeom>
        </p:spPr>
      </p:pic>
      <p:pic>
        <p:nvPicPr>
          <p:cNvPr id="21" name="Graphic 20" descr="Checkmark">
            <a:extLst>
              <a:ext uri="{FF2B5EF4-FFF2-40B4-BE49-F238E27FC236}">
                <a16:creationId xmlns:a16="http://schemas.microsoft.com/office/drawing/2014/main" id="{FAC330A4-3F31-45FA-886A-B42975EA41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9207" y="4607951"/>
            <a:ext cx="135482" cy="135482"/>
          </a:xfrm>
          <a:prstGeom prst="rect">
            <a:avLst/>
          </a:prstGeom>
        </p:spPr>
      </p:pic>
      <p:pic>
        <p:nvPicPr>
          <p:cNvPr id="22" name="Graphic 21" descr="Checkmark">
            <a:extLst>
              <a:ext uri="{FF2B5EF4-FFF2-40B4-BE49-F238E27FC236}">
                <a16:creationId xmlns:a16="http://schemas.microsoft.com/office/drawing/2014/main" id="{09B3C89D-E491-4925-A747-30B838433F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8246" y="4607951"/>
            <a:ext cx="135482" cy="135482"/>
          </a:xfrm>
          <a:prstGeom prst="rect">
            <a:avLst/>
          </a:prstGeom>
        </p:spPr>
      </p:pic>
      <p:pic>
        <p:nvPicPr>
          <p:cNvPr id="23" name="Graphic 22" descr="Checkmark">
            <a:extLst>
              <a:ext uri="{FF2B5EF4-FFF2-40B4-BE49-F238E27FC236}">
                <a16:creationId xmlns:a16="http://schemas.microsoft.com/office/drawing/2014/main" id="{CB76FFA5-934A-4FA3-BD71-853B6BFC60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572" y="4601620"/>
            <a:ext cx="135482" cy="135482"/>
          </a:xfrm>
          <a:prstGeom prst="rect">
            <a:avLst/>
          </a:prstGeom>
        </p:spPr>
      </p:pic>
      <p:sp>
        <p:nvSpPr>
          <p:cNvPr id="24" name="TextBox 23">
            <a:extLst>
              <a:ext uri="{FF2B5EF4-FFF2-40B4-BE49-F238E27FC236}">
                <a16:creationId xmlns:a16="http://schemas.microsoft.com/office/drawing/2014/main" id="{C464C955-1AED-429A-AABD-4AD17EE3E528}"/>
              </a:ext>
            </a:extLst>
          </p:cNvPr>
          <p:cNvSpPr txBox="1"/>
          <p:nvPr/>
        </p:nvSpPr>
        <p:spPr>
          <a:xfrm>
            <a:off x="2187851" y="4587107"/>
            <a:ext cx="586170" cy="184666"/>
          </a:xfrm>
          <a:prstGeom prst="rect">
            <a:avLst/>
          </a:prstGeom>
          <a:noFill/>
        </p:spPr>
        <p:txBody>
          <a:bodyPr wrap="square" rtlCol="0">
            <a:spAutoFit/>
          </a:bodyPr>
          <a:lstStyle/>
          <a:p>
            <a:r>
              <a:rPr lang="en-US" sz="600" dirty="0">
                <a:solidFill>
                  <a:schemeClr val="accent1"/>
                </a:solidFill>
              </a:rPr>
              <a:t>Compliant</a:t>
            </a:r>
            <a:endParaRPr lang="en-US" sz="700" dirty="0">
              <a:solidFill>
                <a:schemeClr val="accent1"/>
              </a:solidFill>
            </a:endParaRPr>
          </a:p>
        </p:txBody>
      </p:sp>
      <p:sp>
        <p:nvSpPr>
          <p:cNvPr id="25" name="TextBox 24">
            <a:extLst>
              <a:ext uri="{FF2B5EF4-FFF2-40B4-BE49-F238E27FC236}">
                <a16:creationId xmlns:a16="http://schemas.microsoft.com/office/drawing/2014/main" id="{5162C7ED-5712-4907-A8E5-80A7CB6005F1}"/>
              </a:ext>
            </a:extLst>
          </p:cNvPr>
          <p:cNvSpPr txBox="1"/>
          <p:nvPr/>
        </p:nvSpPr>
        <p:spPr>
          <a:xfrm>
            <a:off x="7799604" y="4579780"/>
            <a:ext cx="633464" cy="184666"/>
          </a:xfrm>
          <a:prstGeom prst="rect">
            <a:avLst/>
          </a:prstGeom>
          <a:noFill/>
        </p:spPr>
        <p:txBody>
          <a:bodyPr wrap="square" rtlCol="0">
            <a:spAutoFit/>
          </a:bodyPr>
          <a:lstStyle/>
          <a:p>
            <a:r>
              <a:rPr lang="en-US" sz="600" dirty="0">
                <a:solidFill>
                  <a:schemeClr val="accent1"/>
                </a:solidFill>
              </a:rPr>
              <a:t>Not yet due</a:t>
            </a:r>
          </a:p>
        </p:txBody>
      </p:sp>
      <p:pic>
        <p:nvPicPr>
          <p:cNvPr id="26" name="Graphic 25" descr="Checkmark">
            <a:extLst>
              <a:ext uri="{FF2B5EF4-FFF2-40B4-BE49-F238E27FC236}">
                <a16:creationId xmlns:a16="http://schemas.microsoft.com/office/drawing/2014/main" id="{8036C850-563F-46FE-96A2-74C25E97C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8470" y="4952053"/>
            <a:ext cx="135482" cy="135482"/>
          </a:xfrm>
          <a:prstGeom prst="rect">
            <a:avLst/>
          </a:prstGeom>
        </p:spPr>
      </p:pic>
      <p:pic>
        <p:nvPicPr>
          <p:cNvPr id="27" name="Graphic 26" descr="Checkmark">
            <a:extLst>
              <a:ext uri="{FF2B5EF4-FFF2-40B4-BE49-F238E27FC236}">
                <a16:creationId xmlns:a16="http://schemas.microsoft.com/office/drawing/2014/main" id="{A2EDD11A-4386-4E78-B537-CA99116A7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5619" y="5078127"/>
            <a:ext cx="135482" cy="135482"/>
          </a:xfrm>
          <a:prstGeom prst="rect">
            <a:avLst/>
          </a:prstGeom>
        </p:spPr>
      </p:pic>
      <p:pic>
        <p:nvPicPr>
          <p:cNvPr id="28" name="Graphic 27" descr="Checkmark">
            <a:extLst>
              <a:ext uri="{FF2B5EF4-FFF2-40B4-BE49-F238E27FC236}">
                <a16:creationId xmlns:a16="http://schemas.microsoft.com/office/drawing/2014/main" id="{8B4A1C4E-F1EA-498E-BB82-7B3260CDB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8307" y="4936697"/>
            <a:ext cx="135482" cy="135482"/>
          </a:xfrm>
          <a:prstGeom prst="rect">
            <a:avLst/>
          </a:prstGeom>
        </p:spPr>
      </p:pic>
      <p:pic>
        <p:nvPicPr>
          <p:cNvPr id="29" name="Graphic 28" descr="Checkmark">
            <a:extLst>
              <a:ext uri="{FF2B5EF4-FFF2-40B4-BE49-F238E27FC236}">
                <a16:creationId xmlns:a16="http://schemas.microsoft.com/office/drawing/2014/main" id="{133322AE-0046-4CAF-A68A-AA99D41AC4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6345" y="4952053"/>
            <a:ext cx="135482" cy="135482"/>
          </a:xfrm>
          <a:prstGeom prst="rect">
            <a:avLst/>
          </a:prstGeom>
        </p:spPr>
      </p:pic>
      <p:pic>
        <p:nvPicPr>
          <p:cNvPr id="31" name="Graphic 30" descr="Close">
            <a:extLst>
              <a:ext uri="{FF2B5EF4-FFF2-40B4-BE49-F238E27FC236}">
                <a16:creationId xmlns:a16="http://schemas.microsoft.com/office/drawing/2014/main" id="{B789D4B5-4CDD-4BBA-AE5E-FEEBCC9EEE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2499" y="4961616"/>
            <a:ext cx="135482" cy="135482"/>
          </a:xfrm>
          <a:prstGeom prst="rect">
            <a:avLst/>
          </a:prstGeom>
        </p:spPr>
      </p:pic>
      <p:pic>
        <p:nvPicPr>
          <p:cNvPr id="32" name="Graphic 31" descr="Close">
            <a:extLst>
              <a:ext uri="{FF2B5EF4-FFF2-40B4-BE49-F238E27FC236}">
                <a16:creationId xmlns:a16="http://schemas.microsoft.com/office/drawing/2014/main" id="{EB747829-A5FA-4D19-83E1-803C127E0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3807" y="4975663"/>
            <a:ext cx="135482" cy="135482"/>
          </a:xfrm>
          <a:prstGeom prst="rect">
            <a:avLst/>
          </a:prstGeom>
        </p:spPr>
      </p:pic>
      <p:sp>
        <p:nvSpPr>
          <p:cNvPr id="33" name="TextBox 32">
            <a:extLst>
              <a:ext uri="{FF2B5EF4-FFF2-40B4-BE49-F238E27FC236}">
                <a16:creationId xmlns:a16="http://schemas.microsoft.com/office/drawing/2014/main" id="{03E93C60-DC36-4938-BC2B-8CEEC7C5F5C9}"/>
              </a:ext>
            </a:extLst>
          </p:cNvPr>
          <p:cNvSpPr txBox="1"/>
          <p:nvPr/>
        </p:nvSpPr>
        <p:spPr>
          <a:xfrm>
            <a:off x="7791712" y="4922360"/>
            <a:ext cx="633464" cy="184666"/>
          </a:xfrm>
          <a:prstGeom prst="rect">
            <a:avLst/>
          </a:prstGeom>
          <a:noFill/>
        </p:spPr>
        <p:txBody>
          <a:bodyPr wrap="square" rtlCol="0">
            <a:spAutoFit/>
          </a:bodyPr>
          <a:lstStyle/>
          <a:p>
            <a:r>
              <a:rPr lang="en-US" sz="600" dirty="0">
                <a:solidFill>
                  <a:srgbClr val="FF0000"/>
                </a:solidFill>
              </a:rPr>
              <a:t>Past due</a:t>
            </a:r>
          </a:p>
        </p:txBody>
      </p:sp>
      <p:sp>
        <p:nvSpPr>
          <p:cNvPr id="34" name="TextBox 33">
            <a:extLst>
              <a:ext uri="{FF2B5EF4-FFF2-40B4-BE49-F238E27FC236}">
                <a16:creationId xmlns:a16="http://schemas.microsoft.com/office/drawing/2014/main" id="{94C6A380-1152-41A9-B247-9E4D1AFE9BB9}"/>
              </a:ext>
            </a:extLst>
          </p:cNvPr>
          <p:cNvSpPr txBox="1"/>
          <p:nvPr/>
        </p:nvSpPr>
        <p:spPr>
          <a:xfrm>
            <a:off x="2134445" y="4929641"/>
            <a:ext cx="703583" cy="184666"/>
          </a:xfrm>
          <a:prstGeom prst="rect">
            <a:avLst/>
          </a:prstGeom>
          <a:noFill/>
        </p:spPr>
        <p:txBody>
          <a:bodyPr wrap="square" rtlCol="0">
            <a:spAutoFit/>
          </a:bodyPr>
          <a:lstStyle/>
          <a:p>
            <a:r>
              <a:rPr lang="en-US" sz="600" dirty="0">
                <a:solidFill>
                  <a:srgbClr val="FF0000"/>
                </a:solidFill>
              </a:rPr>
              <a:t>Noncompliant</a:t>
            </a:r>
            <a:endParaRPr lang="en-US" sz="700" dirty="0">
              <a:solidFill>
                <a:srgbClr val="FF0000"/>
              </a:solidFill>
            </a:endParaRPr>
          </a:p>
        </p:txBody>
      </p:sp>
      <p:sp>
        <p:nvSpPr>
          <p:cNvPr id="35" name="TextBox 34">
            <a:extLst>
              <a:ext uri="{FF2B5EF4-FFF2-40B4-BE49-F238E27FC236}">
                <a16:creationId xmlns:a16="http://schemas.microsoft.com/office/drawing/2014/main" id="{1028AA99-A0EA-48E5-AF4C-740C6F806507}"/>
              </a:ext>
            </a:extLst>
          </p:cNvPr>
          <p:cNvSpPr txBox="1"/>
          <p:nvPr/>
        </p:nvSpPr>
        <p:spPr>
          <a:xfrm>
            <a:off x="2127549" y="5056557"/>
            <a:ext cx="703583" cy="184666"/>
          </a:xfrm>
          <a:prstGeom prst="rect">
            <a:avLst/>
          </a:prstGeom>
          <a:noFill/>
        </p:spPr>
        <p:txBody>
          <a:bodyPr wrap="square" rtlCol="0">
            <a:spAutoFit/>
          </a:bodyPr>
          <a:lstStyle/>
          <a:p>
            <a:r>
              <a:rPr lang="en-US" sz="600" dirty="0">
                <a:solidFill>
                  <a:srgbClr val="FF0000"/>
                </a:solidFill>
              </a:rPr>
              <a:t>Noncompliant</a:t>
            </a:r>
            <a:endParaRPr lang="en-US" sz="700" dirty="0">
              <a:solidFill>
                <a:srgbClr val="FF0000"/>
              </a:solidFill>
            </a:endParaRPr>
          </a:p>
        </p:txBody>
      </p:sp>
      <p:pic>
        <p:nvPicPr>
          <p:cNvPr id="36" name="Graphic 35" descr="Checkmark">
            <a:extLst>
              <a:ext uri="{FF2B5EF4-FFF2-40B4-BE49-F238E27FC236}">
                <a16:creationId xmlns:a16="http://schemas.microsoft.com/office/drawing/2014/main" id="{D7CBCC7D-6A99-4AAB-BB0F-E7F9EF5AAB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9556" y="5072179"/>
            <a:ext cx="135482" cy="135482"/>
          </a:xfrm>
          <a:prstGeom prst="rect">
            <a:avLst/>
          </a:prstGeom>
        </p:spPr>
      </p:pic>
      <p:pic>
        <p:nvPicPr>
          <p:cNvPr id="37" name="Graphic 36" descr="Checkmark">
            <a:extLst>
              <a:ext uri="{FF2B5EF4-FFF2-40B4-BE49-F238E27FC236}">
                <a16:creationId xmlns:a16="http://schemas.microsoft.com/office/drawing/2014/main" id="{A57FCB64-2AB4-4067-A266-C2C7CAF06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3341" y="4966432"/>
            <a:ext cx="135482" cy="135482"/>
          </a:xfrm>
          <a:prstGeom prst="rect">
            <a:avLst/>
          </a:prstGeom>
        </p:spPr>
      </p:pic>
      <p:pic>
        <p:nvPicPr>
          <p:cNvPr id="38" name="Graphic 37" descr="Close">
            <a:extLst>
              <a:ext uri="{FF2B5EF4-FFF2-40B4-BE49-F238E27FC236}">
                <a16:creationId xmlns:a16="http://schemas.microsoft.com/office/drawing/2014/main" id="{BAFAE7CE-AB41-414D-9549-7BF07DD6D9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0585" y="5072179"/>
            <a:ext cx="135482" cy="135482"/>
          </a:xfrm>
          <a:prstGeom prst="rect">
            <a:avLst/>
          </a:prstGeom>
        </p:spPr>
      </p:pic>
      <p:pic>
        <p:nvPicPr>
          <p:cNvPr id="39" name="Graphic 38" descr="Checkmark">
            <a:extLst>
              <a:ext uri="{FF2B5EF4-FFF2-40B4-BE49-F238E27FC236}">
                <a16:creationId xmlns:a16="http://schemas.microsoft.com/office/drawing/2014/main" id="{717A7DD7-C701-4B95-91B2-23652B9FB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6345" y="5063551"/>
            <a:ext cx="135482" cy="135482"/>
          </a:xfrm>
          <a:prstGeom prst="rect">
            <a:avLst/>
          </a:prstGeom>
        </p:spPr>
      </p:pic>
      <p:pic>
        <p:nvPicPr>
          <p:cNvPr id="40" name="Graphic 39" descr="Checkmark">
            <a:extLst>
              <a:ext uri="{FF2B5EF4-FFF2-40B4-BE49-F238E27FC236}">
                <a16:creationId xmlns:a16="http://schemas.microsoft.com/office/drawing/2014/main" id="{563424D9-97A7-4298-8D7E-E124A0F2A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8306" y="5078730"/>
            <a:ext cx="135482" cy="135482"/>
          </a:xfrm>
          <a:prstGeom prst="rect">
            <a:avLst/>
          </a:prstGeom>
        </p:spPr>
      </p:pic>
      <p:pic>
        <p:nvPicPr>
          <p:cNvPr id="41" name="Graphic 40" descr="Close">
            <a:extLst>
              <a:ext uri="{FF2B5EF4-FFF2-40B4-BE49-F238E27FC236}">
                <a16:creationId xmlns:a16="http://schemas.microsoft.com/office/drawing/2014/main" id="{8A9FA744-DAF4-48CC-9B39-668D210D3A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0693" y="5072179"/>
            <a:ext cx="135482" cy="135482"/>
          </a:xfrm>
          <a:prstGeom prst="rect">
            <a:avLst/>
          </a:prstGeom>
        </p:spPr>
      </p:pic>
      <p:sp>
        <p:nvSpPr>
          <p:cNvPr id="42" name="TextBox 41">
            <a:extLst>
              <a:ext uri="{FF2B5EF4-FFF2-40B4-BE49-F238E27FC236}">
                <a16:creationId xmlns:a16="http://schemas.microsoft.com/office/drawing/2014/main" id="{214BE34F-55F8-45F7-818B-41FB4863F733}"/>
              </a:ext>
            </a:extLst>
          </p:cNvPr>
          <p:cNvSpPr txBox="1"/>
          <p:nvPr/>
        </p:nvSpPr>
        <p:spPr>
          <a:xfrm>
            <a:off x="7791712" y="5043404"/>
            <a:ext cx="633464" cy="184666"/>
          </a:xfrm>
          <a:prstGeom prst="rect">
            <a:avLst/>
          </a:prstGeom>
          <a:noFill/>
        </p:spPr>
        <p:txBody>
          <a:bodyPr wrap="square" rtlCol="0">
            <a:spAutoFit/>
          </a:bodyPr>
          <a:lstStyle/>
          <a:p>
            <a:r>
              <a:rPr lang="en-US" sz="600" dirty="0">
                <a:solidFill>
                  <a:schemeClr val="accent1"/>
                </a:solidFill>
              </a:rPr>
              <a:t>Not yet due</a:t>
            </a:r>
          </a:p>
        </p:txBody>
      </p:sp>
      <p:sp>
        <p:nvSpPr>
          <p:cNvPr id="43" name="Arrow: Right 42">
            <a:extLst>
              <a:ext uri="{FF2B5EF4-FFF2-40B4-BE49-F238E27FC236}">
                <a16:creationId xmlns:a16="http://schemas.microsoft.com/office/drawing/2014/main" id="{C0FD964C-6E28-4018-83C4-81492F11BE1F}"/>
              </a:ext>
            </a:extLst>
          </p:cNvPr>
          <p:cNvSpPr/>
          <p:nvPr/>
        </p:nvSpPr>
        <p:spPr>
          <a:xfrm rot="20094968">
            <a:off x="800422" y="5214516"/>
            <a:ext cx="672313" cy="252661"/>
          </a:xfrm>
          <a:prstGeom prst="rightArrow">
            <a:avLst>
              <a:gd name="adj1" fmla="val 50000"/>
              <a:gd name="adj2" fmla="val 4559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DD522B1-CB26-406A-8833-187AD180B8A1}"/>
              </a:ext>
            </a:extLst>
          </p:cNvPr>
          <p:cNvSpPr txBox="1"/>
          <p:nvPr/>
        </p:nvSpPr>
        <p:spPr>
          <a:xfrm>
            <a:off x="3317328" y="4362888"/>
            <a:ext cx="1228720" cy="184666"/>
          </a:xfrm>
          <a:prstGeom prst="rect">
            <a:avLst/>
          </a:prstGeom>
          <a:noFill/>
        </p:spPr>
        <p:txBody>
          <a:bodyPr wrap="square" rtlCol="0">
            <a:spAutoFit/>
          </a:bodyPr>
          <a:lstStyle/>
          <a:p>
            <a:r>
              <a:rPr lang="en-US" sz="600" dirty="0"/>
              <a:t>GOMI = last 3 years complete</a:t>
            </a:r>
            <a:endParaRPr lang="en-US" sz="700" dirty="0"/>
          </a:p>
        </p:txBody>
      </p:sp>
      <p:sp>
        <p:nvSpPr>
          <p:cNvPr id="46" name="Rectangle 45">
            <a:extLst>
              <a:ext uri="{FF2B5EF4-FFF2-40B4-BE49-F238E27FC236}">
                <a16:creationId xmlns:a16="http://schemas.microsoft.com/office/drawing/2014/main" id="{DB644380-1389-469F-B9C6-9D5C5C9409C0}"/>
              </a:ext>
            </a:extLst>
          </p:cNvPr>
          <p:cNvSpPr/>
          <p:nvPr/>
        </p:nvSpPr>
        <p:spPr>
          <a:xfrm>
            <a:off x="3073578" y="4372644"/>
            <a:ext cx="1624166" cy="11827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1810792-D08B-4C8E-8253-5F00CC79F744}"/>
              </a:ext>
            </a:extLst>
          </p:cNvPr>
          <p:cNvSpPr txBox="1"/>
          <p:nvPr/>
        </p:nvSpPr>
        <p:spPr>
          <a:xfrm>
            <a:off x="5569346" y="4370281"/>
            <a:ext cx="1718919" cy="184666"/>
          </a:xfrm>
          <a:prstGeom prst="rect">
            <a:avLst/>
          </a:prstGeom>
          <a:noFill/>
        </p:spPr>
        <p:txBody>
          <a:bodyPr wrap="square" rtlCol="0">
            <a:spAutoFit/>
          </a:bodyPr>
          <a:lstStyle/>
          <a:p>
            <a:r>
              <a:rPr lang="en-US" sz="600" dirty="0"/>
              <a:t>RLGF = last 3  </a:t>
            </a:r>
            <a:r>
              <a:rPr lang="en-US" sz="600" dirty="0">
                <a:solidFill>
                  <a:srgbClr val="FF0000"/>
                </a:solidFill>
              </a:rPr>
              <a:t>fiscal years </a:t>
            </a:r>
            <a:r>
              <a:rPr lang="en-US" sz="600" dirty="0"/>
              <a:t>complete</a:t>
            </a:r>
            <a:endParaRPr lang="en-US" sz="700" dirty="0"/>
          </a:p>
        </p:txBody>
      </p:sp>
      <p:sp>
        <p:nvSpPr>
          <p:cNvPr id="48" name="Rectangle 47">
            <a:extLst>
              <a:ext uri="{FF2B5EF4-FFF2-40B4-BE49-F238E27FC236}">
                <a16:creationId xmlns:a16="http://schemas.microsoft.com/office/drawing/2014/main" id="{B1F87140-48B5-47FA-B0A3-A62B1C5125D8}"/>
              </a:ext>
            </a:extLst>
          </p:cNvPr>
          <p:cNvSpPr/>
          <p:nvPr/>
        </p:nvSpPr>
        <p:spPr>
          <a:xfrm>
            <a:off x="4999262" y="4372716"/>
            <a:ext cx="2388516" cy="11827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B27716B-C77F-4E60-BAA4-EB3E4471C163}"/>
              </a:ext>
            </a:extLst>
          </p:cNvPr>
          <p:cNvSpPr txBox="1"/>
          <p:nvPr/>
        </p:nvSpPr>
        <p:spPr>
          <a:xfrm>
            <a:off x="7235050" y="3994470"/>
            <a:ext cx="1012770" cy="369332"/>
          </a:xfrm>
          <a:prstGeom prst="rect">
            <a:avLst/>
          </a:prstGeom>
          <a:noFill/>
        </p:spPr>
        <p:txBody>
          <a:bodyPr wrap="square" rtlCol="0">
            <a:spAutoFit/>
          </a:bodyPr>
          <a:lstStyle/>
          <a:p>
            <a:pPr algn="ctr"/>
            <a:r>
              <a:rPr lang="en-US" sz="600" dirty="0"/>
              <a:t>Determine current RLGF fiscal year required here </a:t>
            </a:r>
            <a:endParaRPr lang="en-US" sz="700" dirty="0"/>
          </a:p>
        </p:txBody>
      </p:sp>
      <p:sp>
        <p:nvSpPr>
          <p:cNvPr id="50" name="Arrow: Right 49">
            <a:extLst>
              <a:ext uri="{FF2B5EF4-FFF2-40B4-BE49-F238E27FC236}">
                <a16:creationId xmlns:a16="http://schemas.microsoft.com/office/drawing/2014/main" id="{8BABC483-AF9F-47B0-A92A-F2C2192024C7}"/>
              </a:ext>
            </a:extLst>
          </p:cNvPr>
          <p:cNvSpPr/>
          <p:nvPr/>
        </p:nvSpPr>
        <p:spPr>
          <a:xfrm rot="5400000">
            <a:off x="7671376" y="4355460"/>
            <a:ext cx="141430" cy="156287"/>
          </a:xfrm>
          <a:prstGeom prst="rightArrow">
            <a:avLst>
              <a:gd name="adj1" fmla="val 50000"/>
              <a:gd name="adj2" fmla="val 455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Checkmark">
            <a:extLst>
              <a:ext uri="{FF2B5EF4-FFF2-40B4-BE49-F238E27FC236}">
                <a16:creationId xmlns:a16="http://schemas.microsoft.com/office/drawing/2014/main" id="{78EC1DED-C0F3-4642-A5E7-B1084B94C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8306" y="4958868"/>
            <a:ext cx="135482" cy="135482"/>
          </a:xfrm>
          <a:prstGeom prst="rect">
            <a:avLst/>
          </a:prstGeom>
        </p:spPr>
      </p:pic>
    </p:spTree>
    <p:extLst>
      <p:ext uri="{BB962C8B-B14F-4D97-AF65-F5344CB8AC3E}">
        <p14:creationId xmlns:p14="http://schemas.microsoft.com/office/powerpoint/2010/main" val="193518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5F746B52-7AD0-489D-8F5E-55F4C9C22471}"/>
              </a:ext>
            </a:extLst>
          </p:cNvPr>
          <p:cNvSpPr/>
          <p:nvPr/>
        </p:nvSpPr>
        <p:spPr>
          <a:xfrm>
            <a:off x="5211567" y="1670951"/>
            <a:ext cx="538988" cy="53898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4742387-C400-43B1-8C5D-C294298907E0}"/>
              </a:ext>
            </a:extLst>
          </p:cNvPr>
          <p:cNvPicPr>
            <a:picLocks noChangeAspect="1"/>
          </p:cNvPicPr>
          <p:nvPr/>
        </p:nvPicPr>
        <p:blipFill>
          <a:blip r:embed="rId2"/>
          <a:stretch>
            <a:fillRect/>
          </a:stretch>
        </p:blipFill>
        <p:spPr>
          <a:xfrm>
            <a:off x="1379437" y="2194065"/>
            <a:ext cx="3749838" cy="1915349"/>
          </a:xfrm>
          <a:prstGeom prst="rect">
            <a:avLst/>
          </a:prstGeom>
        </p:spPr>
      </p:pic>
      <p:sp>
        <p:nvSpPr>
          <p:cNvPr id="3" name="Title 2">
            <a:extLst>
              <a:ext uri="{FF2B5EF4-FFF2-40B4-BE49-F238E27FC236}">
                <a16:creationId xmlns:a16="http://schemas.microsoft.com/office/drawing/2014/main" id="{7E5B532D-935B-437A-8C91-1C6A63707F3F}"/>
              </a:ext>
            </a:extLst>
          </p:cNvPr>
          <p:cNvSpPr>
            <a:spLocks noGrp="1"/>
          </p:cNvSpPr>
          <p:nvPr>
            <p:ph type="title"/>
          </p:nvPr>
        </p:nvSpPr>
        <p:spPr/>
        <p:txBody>
          <a:bodyPr/>
          <a:lstStyle/>
          <a:p>
            <a:r>
              <a:rPr lang="en-US" dirty="0"/>
              <a:t>Search functionality in GOMI/ RLGF compliance dashboard</a:t>
            </a:r>
          </a:p>
        </p:txBody>
      </p:sp>
      <p:sp>
        <p:nvSpPr>
          <p:cNvPr id="9" name="Oval 8">
            <a:extLst>
              <a:ext uri="{FF2B5EF4-FFF2-40B4-BE49-F238E27FC236}">
                <a16:creationId xmlns:a16="http://schemas.microsoft.com/office/drawing/2014/main" id="{92F806F7-DBE6-4267-A75D-93F5D5612426}"/>
              </a:ext>
            </a:extLst>
          </p:cNvPr>
          <p:cNvSpPr/>
          <p:nvPr/>
        </p:nvSpPr>
        <p:spPr>
          <a:xfrm>
            <a:off x="569903" y="1642702"/>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6AAA52-EF86-4BBF-AAF9-3C81C0420B42}"/>
              </a:ext>
            </a:extLst>
          </p:cNvPr>
          <p:cNvSpPr txBox="1"/>
          <p:nvPr/>
        </p:nvSpPr>
        <p:spPr>
          <a:xfrm>
            <a:off x="586984" y="1539402"/>
            <a:ext cx="504825" cy="707886"/>
          </a:xfrm>
          <a:prstGeom prst="rect">
            <a:avLst/>
          </a:prstGeom>
          <a:noFill/>
        </p:spPr>
        <p:txBody>
          <a:bodyPr wrap="square" rtlCol="0">
            <a:spAutoFit/>
          </a:bodyPr>
          <a:lstStyle/>
          <a:p>
            <a:r>
              <a:rPr lang="en-US" sz="4000" dirty="0">
                <a:solidFill>
                  <a:srgbClr val="FF0000"/>
                </a:solidFill>
              </a:rPr>
              <a:t>1</a:t>
            </a:r>
          </a:p>
        </p:txBody>
      </p:sp>
      <p:sp>
        <p:nvSpPr>
          <p:cNvPr id="10" name="TextBox 9">
            <a:extLst>
              <a:ext uri="{FF2B5EF4-FFF2-40B4-BE49-F238E27FC236}">
                <a16:creationId xmlns:a16="http://schemas.microsoft.com/office/drawing/2014/main" id="{2D0A40B9-3A8B-4FF6-BB77-6347E2488044}"/>
              </a:ext>
            </a:extLst>
          </p:cNvPr>
          <p:cNvSpPr txBox="1"/>
          <p:nvPr/>
        </p:nvSpPr>
        <p:spPr>
          <a:xfrm>
            <a:off x="1125972" y="1658280"/>
            <a:ext cx="7085874" cy="507831"/>
          </a:xfrm>
          <a:prstGeom prst="rect">
            <a:avLst/>
          </a:prstGeom>
          <a:noFill/>
        </p:spPr>
        <p:txBody>
          <a:bodyPr wrap="square" rtlCol="0">
            <a:spAutoFit/>
          </a:bodyPr>
          <a:lstStyle/>
          <a:p>
            <a:r>
              <a:rPr lang="en-US" dirty="0"/>
              <a:t>Searching functionality</a:t>
            </a:r>
          </a:p>
          <a:p>
            <a:r>
              <a:rPr lang="en-US" sz="900" dirty="0"/>
              <a:t>You can search using filters for the specific local government  </a:t>
            </a:r>
          </a:p>
        </p:txBody>
      </p:sp>
      <p:sp>
        <p:nvSpPr>
          <p:cNvPr id="12" name="Arrow: Right 11">
            <a:extLst>
              <a:ext uri="{FF2B5EF4-FFF2-40B4-BE49-F238E27FC236}">
                <a16:creationId xmlns:a16="http://schemas.microsoft.com/office/drawing/2014/main" id="{FA29842B-AED4-40AB-B3B2-9B5171D98409}"/>
              </a:ext>
            </a:extLst>
          </p:cNvPr>
          <p:cNvSpPr/>
          <p:nvPr/>
        </p:nvSpPr>
        <p:spPr>
          <a:xfrm>
            <a:off x="678496" y="2446996"/>
            <a:ext cx="672313" cy="25266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ADC3308-ACBD-4964-B9D1-24B4DF5880DC}"/>
              </a:ext>
            </a:extLst>
          </p:cNvPr>
          <p:cNvSpPr/>
          <p:nvPr/>
        </p:nvSpPr>
        <p:spPr>
          <a:xfrm>
            <a:off x="1933303" y="2481943"/>
            <a:ext cx="1689463" cy="194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D9BCD3-A614-4906-9EFF-6B4FA832EB91}"/>
              </a:ext>
            </a:extLst>
          </p:cNvPr>
          <p:cNvSpPr/>
          <p:nvPr/>
        </p:nvSpPr>
        <p:spPr>
          <a:xfrm>
            <a:off x="552473" y="3487083"/>
            <a:ext cx="538988" cy="538988"/>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9F8AAD-1880-4D18-BA2B-50C893887A6A}"/>
              </a:ext>
            </a:extLst>
          </p:cNvPr>
          <p:cNvSpPr txBox="1"/>
          <p:nvPr/>
        </p:nvSpPr>
        <p:spPr>
          <a:xfrm>
            <a:off x="586984" y="3387797"/>
            <a:ext cx="504825" cy="707886"/>
          </a:xfrm>
          <a:prstGeom prst="rect">
            <a:avLst/>
          </a:prstGeom>
          <a:noFill/>
        </p:spPr>
        <p:txBody>
          <a:bodyPr wrap="square" rtlCol="0">
            <a:spAutoFit/>
          </a:bodyPr>
          <a:lstStyle/>
          <a:p>
            <a:r>
              <a:rPr lang="en-US" sz="4000" dirty="0">
                <a:solidFill>
                  <a:schemeClr val="accent3">
                    <a:lumMod val="50000"/>
                  </a:schemeClr>
                </a:solidFill>
              </a:rPr>
              <a:t>2</a:t>
            </a:r>
          </a:p>
        </p:txBody>
      </p:sp>
      <p:sp>
        <p:nvSpPr>
          <p:cNvPr id="53" name="Arrow: Right 52">
            <a:extLst>
              <a:ext uri="{FF2B5EF4-FFF2-40B4-BE49-F238E27FC236}">
                <a16:creationId xmlns:a16="http://schemas.microsoft.com/office/drawing/2014/main" id="{69DC0569-A91C-4A63-92D4-3C9697EEFA01}"/>
              </a:ext>
            </a:extLst>
          </p:cNvPr>
          <p:cNvSpPr/>
          <p:nvPr/>
        </p:nvSpPr>
        <p:spPr>
          <a:xfrm rot="5400000">
            <a:off x="1777274" y="2912327"/>
            <a:ext cx="727150" cy="343941"/>
          </a:xfrm>
          <a:prstGeom prst="rightArrow">
            <a:avLst>
              <a:gd name="adj1" fmla="val 50000"/>
              <a:gd name="adj2" fmla="val 4559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A2A3332-2CAE-4C60-9AA1-D1C2D80B42A1}"/>
              </a:ext>
            </a:extLst>
          </p:cNvPr>
          <p:cNvSpPr txBox="1"/>
          <p:nvPr/>
        </p:nvSpPr>
        <p:spPr>
          <a:xfrm>
            <a:off x="5333397" y="5146248"/>
            <a:ext cx="2901747" cy="1223412"/>
          </a:xfrm>
          <a:prstGeom prst="rect">
            <a:avLst/>
          </a:prstGeom>
          <a:solidFill>
            <a:schemeClr val="bg1"/>
          </a:solidFill>
        </p:spPr>
        <p:txBody>
          <a:bodyPr wrap="square" rtlCol="0">
            <a:spAutoFit/>
          </a:bodyPr>
          <a:lstStyle/>
          <a:p>
            <a:pPr algn="ctr"/>
            <a:r>
              <a:rPr lang="en-US" sz="1050" dirty="0"/>
              <a:t>Clicking on “county located” will allow you to search by a county and will return the county information along with all the cities located in that county. In the example below with Appling County, you see the search returns both the county and the municipalities contained within the county</a:t>
            </a:r>
            <a:endParaRPr lang="en-US" sz="400" dirty="0"/>
          </a:p>
        </p:txBody>
      </p:sp>
      <p:sp>
        <p:nvSpPr>
          <p:cNvPr id="58" name="Oval 57">
            <a:extLst>
              <a:ext uri="{FF2B5EF4-FFF2-40B4-BE49-F238E27FC236}">
                <a16:creationId xmlns:a16="http://schemas.microsoft.com/office/drawing/2014/main" id="{2B6E9EB9-7D64-4AB2-B45F-D454479DA22C}"/>
              </a:ext>
            </a:extLst>
          </p:cNvPr>
          <p:cNvSpPr/>
          <p:nvPr/>
        </p:nvSpPr>
        <p:spPr>
          <a:xfrm>
            <a:off x="4744010" y="5380677"/>
            <a:ext cx="538988" cy="538988"/>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7A219C0-B295-43AC-B087-83F974C563A5}"/>
              </a:ext>
            </a:extLst>
          </p:cNvPr>
          <p:cNvSpPr txBox="1"/>
          <p:nvPr/>
        </p:nvSpPr>
        <p:spPr>
          <a:xfrm>
            <a:off x="4778173" y="5296228"/>
            <a:ext cx="504825" cy="707886"/>
          </a:xfrm>
          <a:prstGeom prst="rect">
            <a:avLst/>
          </a:prstGeom>
          <a:noFill/>
        </p:spPr>
        <p:txBody>
          <a:bodyPr wrap="square" rtlCol="0">
            <a:spAutoFit/>
          </a:bodyPr>
          <a:lstStyle/>
          <a:p>
            <a:r>
              <a:rPr lang="en-US" sz="4000" dirty="0">
                <a:solidFill>
                  <a:schemeClr val="accent1"/>
                </a:solidFill>
              </a:rPr>
              <a:t>4</a:t>
            </a:r>
          </a:p>
        </p:txBody>
      </p:sp>
      <p:sp>
        <p:nvSpPr>
          <p:cNvPr id="60" name="Arrow: Right 59">
            <a:extLst>
              <a:ext uri="{FF2B5EF4-FFF2-40B4-BE49-F238E27FC236}">
                <a16:creationId xmlns:a16="http://schemas.microsoft.com/office/drawing/2014/main" id="{161912A0-3ADA-40C5-9A79-AF2D5AF1FB6A}"/>
              </a:ext>
            </a:extLst>
          </p:cNvPr>
          <p:cNvSpPr/>
          <p:nvPr/>
        </p:nvSpPr>
        <p:spPr>
          <a:xfrm rot="3675612">
            <a:off x="2824950" y="2943748"/>
            <a:ext cx="878707" cy="343941"/>
          </a:xfrm>
          <a:prstGeom prst="rightArrow">
            <a:avLst>
              <a:gd name="adj1" fmla="val 50000"/>
              <a:gd name="adj2" fmla="val 455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B8328CE-A195-42A6-AAB8-588FE87CDBED}"/>
              </a:ext>
            </a:extLst>
          </p:cNvPr>
          <p:cNvPicPr>
            <a:picLocks noChangeAspect="1"/>
          </p:cNvPicPr>
          <p:nvPr/>
        </p:nvPicPr>
        <p:blipFill>
          <a:blip r:embed="rId3"/>
          <a:stretch>
            <a:fillRect/>
          </a:stretch>
        </p:blipFill>
        <p:spPr>
          <a:xfrm>
            <a:off x="1342111" y="3501635"/>
            <a:ext cx="1737385" cy="1608170"/>
          </a:xfrm>
          <a:prstGeom prst="rect">
            <a:avLst/>
          </a:prstGeom>
          <a:ln w="28575">
            <a:solidFill>
              <a:schemeClr val="tx1"/>
            </a:solidFill>
          </a:ln>
        </p:spPr>
      </p:pic>
      <p:sp>
        <p:nvSpPr>
          <p:cNvPr id="61" name="TextBox 60">
            <a:extLst>
              <a:ext uri="{FF2B5EF4-FFF2-40B4-BE49-F238E27FC236}">
                <a16:creationId xmlns:a16="http://schemas.microsoft.com/office/drawing/2014/main" id="{12FF3F24-C83E-4F83-B774-E59BBACDD8A9}"/>
              </a:ext>
            </a:extLst>
          </p:cNvPr>
          <p:cNvSpPr txBox="1"/>
          <p:nvPr/>
        </p:nvSpPr>
        <p:spPr>
          <a:xfrm>
            <a:off x="281233" y="4099429"/>
            <a:ext cx="1040984" cy="1223412"/>
          </a:xfrm>
          <a:prstGeom prst="rect">
            <a:avLst/>
          </a:prstGeom>
          <a:noFill/>
        </p:spPr>
        <p:txBody>
          <a:bodyPr wrap="square" rtlCol="0">
            <a:spAutoFit/>
          </a:bodyPr>
          <a:lstStyle/>
          <a:p>
            <a:pPr algn="ctr"/>
            <a:r>
              <a:rPr lang="en-US" sz="1050" dirty="0"/>
              <a:t>Clicking on “government” will allow you to search by name for all municipalities and counties</a:t>
            </a:r>
            <a:endParaRPr lang="en-US" sz="400" dirty="0"/>
          </a:p>
        </p:txBody>
      </p:sp>
      <p:sp>
        <p:nvSpPr>
          <p:cNvPr id="54" name="Rectangle 53">
            <a:extLst>
              <a:ext uri="{FF2B5EF4-FFF2-40B4-BE49-F238E27FC236}">
                <a16:creationId xmlns:a16="http://schemas.microsoft.com/office/drawing/2014/main" id="{36B19B44-1273-4DF1-8483-48EE764CFB41}"/>
              </a:ext>
            </a:extLst>
          </p:cNvPr>
          <p:cNvSpPr/>
          <p:nvPr/>
        </p:nvSpPr>
        <p:spPr>
          <a:xfrm>
            <a:off x="2140624" y="3501635"/>
            <a:ext cx="724314" cy="160817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3B9990B-78A9-4F9E-BF0B-8F92ECFCA963}"/>
              </a:ext>
            </a:extLst>
          </p:cNvPr>
          <p:cNvPicPr>
            <a:picLocks noChangeAspect="1"/>
          </p:cNvPicPr>
          <p:nvPr/>
        </p:nvPicPr>
        <p:blipFill>
          <a:blip r:embed="rId4"/>
          <a:stretch>
            <a:fillRect/>
          </a:stretch>
        </p:blipFill>
        <p:spPr>
          <a:xfrm>
            <a:off x="3193937" y="3587547"/>
            <a:ext cx="2177644" cy="1441507"/>
          </a:xfrm>
          <a:prstGeom prst="rect">
            <a:avLst/>
          </a:prstGeom>
          <a:ln w="28575">
            <a:solidFill>
              <a:schemeClr val="tx1"/>
            </a:solidFill>
          </a:ln>
        </p:spPr>
      </p:pic>
      <p:sp>
        <p:nvSpPr>
          <p:cNvPr id="62" name="Rectangle 61">
            <a:extLst>
              <a:ext uri="{FF2B5EF4-FFF2-40B4-BE49-F238E27FC236}">
                <a16:creationId xmlns:a16="http://schemas.microsoft.com/office/drawing/2014/main" id="{F5D09286-23F3-42A9-8BCD-B644A6F1C055}"/>
              </a:ext>
            </a:extLst>
          </p:cNvPr>
          <p:cNvSpPr/>
          <p:nvPr/>
        </p:nvSpPr>
        <p:spPr>
          <a:xfrm>
            <a:off x="4465654" y="3595990"/>
            <a:ext cx="905925" cy="14241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B1B0055-2B08-43DB-BB66-C64842E75E66}"/>
              </a:ext>
            </a:extLst>
          </p:cNvPr>
          <p:cNvPicPr>
            <a:picLocks noChangeAspect="1"/>
          </p:cNvPicPr>
          <p:nvPr/>
        </p:nvPicPr>
        <p:blipFill>
          <a:blip r:embed="rId5"/>
          <a:stretch>
            <a:fillRect/>
          </a:stretch>
        </p:blipFill>
        <p:spPr>
          <a:xfrm>
            <a:off x="3356504" y="4736823"/>
            <a:ext cx="1267220" cy="1537585"/>
          </a:xfrm>
          <a:prstGeom prst="rect">
            <a:avLst/>
          </a:prstGeom>
          <a:ln w="28575">
            <a:solidFill>
              <a:schemeClr val="tx1"/>
            </a:solidFill>
          </a:ln>
        </p:spPr>
      </p:pic>
      <p:sp>
        <p:nvSpPr>
          <p:cNvPr id="65" name="Rectangle 64">
            <a:extLst>
              <a:ext uri="{FF2B5EF4-FFF2-40B4-BE49-F238E27FC236}">
                <a16:creationId xmlns:a16="http://schemas.microsoft.com/office/drawing/2014/main" id="{364D1AAF-CDAE-4D6E-BCF4-39A270667ED8}"/>
              </a:ext>
            </a:extLst>
          </p:cNvPr>
          <p:cNvSpPr/>
          <p:nvPr/>
        </p:nvSpPr>
        <p:spPr>
          <a:xfrm>
            <a:off x="3763364" y="4795724"/>
            <a:ext cx="310144" cy="17289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70A140A-1E54-49C1-847D-0D10424CCD12}"/>
              </a:ext>
            </a:extLst>
          </p:cNvPr>
          <p:cNvSpPr/>
          <p:nvPr/>
        </p:nvSpPr>
        <p:spPr>
          <a:xfrm>
            <a:off x="3356504" y="5865516"/>
            <a:ext cx="340720" cy="4188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4C8D8A5-0674-43ED-8F11-3D9EF07C186D}"/>
              </a:ext>
            </a:extLst>
          </p:cNvPr>
          <p:cNvSpPr txBox="1"/>
          <p:nvPr/>
        </p:nvSpPr>
        <p:spPr>
          <a:xfrm>
            <a:off x="5245730" y="1574457"/>
            <a:ext cx="504825" cy="707886"/>
          </a:xfrm>
          <a:prstGeom prst="rect">
            <a:avLst/>
          </a:prstGeom>
          <a:noFill/>
        </p:spPr>
        <p:txBody>
          <a:bodyPr wrap="square" rtlCol="0">
            <a:spAutoFit/>
          </a:bodyPr>
          <a:lstStyle/>
          <a:p>
            <a:r>
              <a:rPr lang="en-US" sz="4000" dirty="0">
                <a:solidFill>
                  <a:schemeClr val="accent2"/>
                </a:solidFill>
              </a:rPr>
              <a:t>3</a:t>
            </a:r>
          </a:p>
        </p:txBody>
      </p:sp>
      <p:sp>
        <p:nvSpPr>
          <p:cNvPr id="34" name="Arrow: Right 33">
            <a:extLst>
              <a:ext uri="{FF2B5EF4-FFF2-40B4-BE49-F238E27FC236}">
                <a16:creationId xmlns:a16="http://schemas.microsoft.com/office/drawing/2014/main" id="{89C18FDA-87E3-4FAA-98E3-4F609DD4C449}"/>
              </a:ext>
            </a:extLst>
          </p:cNvPr>
          <p:cNvSpPr/>
          <p:nvPr/>
        </p:nvSpPr>
        <p:spPr>
          <a:xfrm>
            <a:off x="3734205" y="2389597"/>
            <a:ext cx="1948936" cy="343941"/>
          </a:xfrm>
          <a:prstGeom prst="rightArrow">
            <a:avLst>
              <a:gd name="adj1" fmla="val 50000"/>
              <a:gd name="adj2" fmla="val 4559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896DFD2-2154-462C-A07E-75C357362AFC}"/>
              </a:ext>
            </a:extLst>
          </p:cNvPr>
          <p:cNvPicPr>
            <a:picLocks noChangeAspect="1"/>
          </p:cNvPicPr>
          <p:nvPr/>
        </p:nvPicPr>
        <p:blipFill>
          <a:blip r:embed="rId6"/>
          <a:stretch>
            <a:fillRect/>
          </a:stretch>
        </p:blipFill>
        <p:spPr>
          <a:xfrm>
            <a:off x="6480729" y="2396083"/>
            <a:ext cx="2030936" cy="1505358"/>
          </a:xfrm>
          <a:prstGeom prst="rect">
            <a:avLst/>
          </a:prstGeom>
          <a:ln w="28575">
            <a:solidFill>
              <a:schemeClr val="tx1"/>
            </a:solidFill>
          </a:ln>
        </p:spPr>
      </p:pic>
      <p:sp>
        <p:nvSpPr>
          <p:cNvPr id="36" name="Rectangle 35">
            <a:extLst>
              <a:ext uri="{FF2B5EF4-FFF2-40B4-BE49-F238E27FC236}">
                <a16:creationId xmlns:a16="http://schemas.microsoft.com/office/drawing/2014/main" id="{C131D6F8-8493-4BCC-9E02-E2769227FB00}"/>
              </a:ext>
            </a:extLst>
          </p:cNvPr>
          <p:cNvSpPr/>
          <p:nvPr/>
        </p:nvSpPr>
        <p:spPr>
          <a:xfrm>
            <a:off x="7643535" y="2664045"/>
            <a:ext cx="591609" cy="12234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628E2F0-1268-4D7E-921D-EBF422B372E9}"/>
              </a:ext>
            </a:extLst>
          </p:cNvPr>
          <p:cNvPicPr>
            <a:picLocks noChangeAspect="1"/>
          </p:cNvPicPr>
          <p:nvPr/>
        </p:nvPicPr>
        <p:blipFill>
          <a:blip r:embed="rId7"/>
          <a:stretch>
            <a:fillRect/>
          </a:stretch>
        </p:blipFill>
        <p:spPr>
          <a:xfrm>
            <a:off x="6169167" y="3359733"/>
            <a:ext cx="1299974" cy="1619581"/>
          </a:xfrm>
          <a:prstGeom prst="rect">
            <a:avLst/>
          </a:prstGeom>
          <a:ln w="28575">
            <a:solidFill>
              <a:schemeClr val="tx1"/>
            </a:solidFill>
          </a:ln>
        </p:spPr>
      </p:pic>
      <p:sp>
        <p:nvSpPr>
          <p:cNvPr id="38" name="TextBox 37">
            <a:extLst>
              <a:ext uri="{FF2B5EF4-FFF2-40B4-BE49-F238E27FC236}">
                <a16:creationId xmlns:a16="http://schemas.microsoft.com/office/drawing/2014/main" id="{F6BFA5C0-5EA2-4B73-A082-2410D0774B25}"/>
              </a:ext>
            </a:extLst>
          </p:cNvPr>
          <p:cNvSpPr txBox="1"/>
          <p:nvPr/>
        </p:nvSpPr>
        <p:spPr>
          <a:xfrm>
            <a:off x="5784718" y="1594381"/>
            <a:ext cx="2901747" cy="738664"/>
          </a:xfrm>
          <a:prstGeom prst="rect">
            <a:avLst/>
          </a:prstGeom>
          <a:solidFill>
            <a:schemeClr val="bg1"/>
          </a:solidFill>
        </p:spPr>
        <p:txBody>
          <a:bodyPr wrap="square" rtlCol="0">
            <a:spAutoFit/>
          </a:bodyPr>
          <a:lstStyle/>
          <a:p>
            <a:pPr algn="ctr"/>
            <a:r>
              <a:rPr lang="en-US" sz="1050" dirty="0"/>
              <a:t>Clicking on “region” will allow you to search by a regional commission and will return the county information along with all the cities located in that regional commission. </a:t>
            </a:r>
            <a:endParaRPr lang="en-US" sz="400" dirty="0"/>
          </a:p>
        </p:txBody>
      </p:sp>
      <p:sp>
        <p:nvSpPr>
          <p:cNvPr id="39" name="Rectangle 38">
            <a:extLst>
              <a:ext uri="{FF2B5EF4-FFF2-40B4-BE49-F238E27FC236}">
                <a16:creationId xmlns:a16="http://schemas.microsoft.com/office/drawing/2014/main" id="{2F08244F-45DE-43AD-B4E3-25DC9699A364}"/>
              </a:ext>
            </a:extLst>
          </p:cNvPr>
          <p:cNvSpPr/>
          <p:nvPr/>
        </p:nvSpPr>
        <p:spPr>
          <a:xfrm>
            <a:off x="6732723" y="3442685"/>
            <a:ext cx="270653" cy="733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7C183E7-8552-4357-8D16-85749899FA8B}"/>
              </a:ext>
            </a:extLst>
          </p:cNvPr>
          <p:cNvSpPr/>
          <p:nvPr/>
        </p:nvSpPr>
        <p:spPr>
          <a:xfrm>
            <a:off x="6184924" y="4503890"/>
            <a:ext cx="295805" cy="46126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87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AB11D-4A73-43F4-8809-E6AD498FD41C}"/>
              </a:ext>
            </a:extLst>
          </p:cNvPr>
          <p:cNvSpPr>
            <a:spLocks noGrp="1"/>
          </p:cNvSpPr>
          <p:nvPr>
            <p:ph type="title"/>
          </p:nvPr>
        </p:nvSpPr>
        <p:spPr/>
        <p:txBody>
          <a:bodyPr>
            <a:normAutofit fontScale="90000"/>
          </a:bodyPr>
          <a:lstStyle/>
          <a:p>
            <a:r>
              <a:rPr lang="en-US" dirty="0"/>
              <a:t>Is your local government compliant with GOMI/RLGF and eligible to receive state funds?</a:t>
            </a:r>
          </a:p>
        </p:txBody>
      </p:sp>
      <p:pic>
        <p:nvPicPr>
          <p:cNvPr id="9" name="Content Placeholder 8" descr="Diagram&#10;&#10;Description automatically generated">
            <a:extLst>
              <a:ext uri="{FF2B5EF4-FFF2-40B4-BE49-F238E27FC236}">
                <a16:creationId xmlns:a16="http://schemas.microsoft.com/office/drawing/2014/main" id="{481086DC-E946-494D-998D-0FD6960816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468" y="1690687"/>
            <a:ext cx="7797292" cy="4771073"/>
          </a:xfrm>
        </p:spPr>
      </p:pic>
    </p:spTree>
    <p:extLst>
      <p:ext uri="{BB962C8B-B14F-4D97-AF65-F5344CB8AC3E}">
        <p14:creationId xmlns:p14="http://schemas.microsoft.com/office/powerpoint/2010/main" val="21607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1B94F-CD39-4122-889E-3C21361FDBD5}"/>
              </a:ext>
            </a:extLst>
          </p:cNvPr>
          <p:cNvSpPr>
            <a:spLocks noGrp="1"/>
          </p:cNvSpPr>
          <p:nvPr>
            <p:ph idx="1"/>
          </p:nvPr>
        </p:nvSpPr>
        <p:spPr>
          <a:xfrm>
            <a:off x="628650" y="1825625"/>
            <a:ext cx="3943350" cy="4114800"/>
          </a:xfrm>
        </p:spPr>
        <p:txBody>
          <a:bodyPr>
            <a:normAutofit lnSpcReduction="10000"/>
          </a:bodyPr>
          <a:lstStyle/>
          <a:p>
            <a:r>
              <a:rPr lang="en-US" dirty="0"/>
              <a:t>AARFs are completed throughout the year with a local government’s due date being 6 months after the end of their </a:t>
            </a:r>
            <a:r>
              <a:rPr lang="en-US" b="1" u="sng" dirty="0"/>
              <a:t>fiscal</a:t>
            </a:r>
            <a:r>
              <a:rPr lang="en-US" dirty="0"/>
              <a:t> year. </a:t>
            </a:r>
          </a:p>
          <a:p>
            <a:r>
              <a:rPr lang="en-US" dirty="0"/>
              <a:t>To be compliant an authority needs to have completed their AARF for the 3 most recent fiscal years. </a:t>
            </a:r>
          </a:p>
          <a:p>
            <a:r>
              <a:rPr lang="en-US" dirty="0"/>
              <a:t>Authorities that are noncompliant are barred from incurring debt or receiving state funding (O.C.G.A. § 36-80-16).</a:t>
            </a:r>
          </a:p>
        </p:txBody>
      </p:sp>
      <p:sp>
        <p:nvSpPr>
          <p:cNvPr id="3" name="Title 2">
            <a:extLst>
              <a:ext uri="{FF2B5EF4-FFF2-40B4-BE49-F238E27FC236}">
                <a16:creationId xmlns:a16="http://schemas.microsoft.com/office/drawing/2014/main" id="{11B4ED4B-2810-4C88-8520-96936CBC04D1}"/>
              </a:ext>
            </a:extLst>
          </p:cNvPr>
          <p:cNvSpPr>
            <a:spLocks noGrp="1"/>
          </p:cNvSpPr>
          <p:nvPr>
            <p:ph type="title"/>
          </p:nvPr>
        </p:nvSpPr>
        <p:spPr/>
        <p:txBody>
          <a:bodyPr/>
          <a:lstStyle/>
          <a:p>
            <a:r>
              <a:rPr lang="en-US" dirty="0"/>
              <a:t>Interpreting Authority (AARF) compliance results</a:t>
            </a:r>
          </a:p>
        </p:txBody>
      </p:sp>
      <p:pic>
        <p:nvPicPr>
          <p:cNvPr id="4" name="Picture 3">
            <a:extLst>
              <a:ext uri="{FF2B5EF4-FFF2-40B4-BE49-F238E27FC236}">
                <a16:creationId xmlns:a16="http://schemas.microsoft.com/office/drawing/2014/main" id="{8CF9007E-9263-408E-8148-50D9C9B637BE}"/>
              </a:ext>
            </a:extLst>
          </p:cNvPr>
          <p:cNvPicPr>
            <a:picLocks noChangeAspect="1"/>
          </p:cNvPicPr>
          <p:nvPr/>
        </p:nvPicPr>
        <p:blipFill>
          <a:blip r:embed="rId2"/>
          <a:stretch>
            <a:fillRect/>
          </a:stretch>
        </p:blipFill>
        <p:spPr>
          <a:xfrm>
            <a:off x="5064633" y="1690688"/>
            <a:ext cx="3190875" cy="2812782"/>
          </a:xfrm>
          <a:prstGeom prst="rect">
            <a:avLst/>
          </a:prstGeom>
        </p:spPr>
      </p:pic>
      <p:sp>
        <p:nvSpPr>
          <p:cNvPr id="5" name="Rectangle 4">
            <a:extLst>
              <a:ext uri="{FF2B5EF4-FFF2-40B4-BE49-F238E27FC236}">
                <a16:creationId xmlns:a16="http://schemas.microsoft.com/office/drawing/2014/main" id="{09C84DDF-B3C8-4A2C-9F3C-74B600DDCC36}"/>
              </a:ext>
            </a:extLst>
          </p:cNvPr>
          <p:cNvSpPr/>
          <p:nvPr/>
        </p:nvSpPr>
        <p:spPr>
          <a:xfrm>
            <a:off x="5876924" y="3979621"/>
            <a:ext cx="2124075" cy="329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66A323D-FD37-41DD-B987-88C7EBD31A4D}"/>
              </a:ext>
            </a:extLst>
          </p:cNvPr>
          <p:cNvSpPr/>
          <p:nvPr/>
        </p:nvSpPr>
        <p:spPr>
          <a:xfrm rot="5400000">
            <a:off x="6668959" y="4442893"/>
            <a:ext cx="306072" cy="323850"/>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25D049-9219-4878-A043-2E59E792969E}"/>
              </a:ext>
            </a:extLst>
          </p:cNvPr>
          <p:cNvPicPr>
            <a:picLocks noChangeAspect="1"/>
          </p:cNvPicPr>
          <p:nvPr/>
        </p:nvPicPr>
        <p:blipFill rotWithShape="1">
          <a:blip r:embed="rId3"/>
          <a:srcRect b="31660"/>
          <a:stretch/>
        </p:blipFill>
        <p:spPr>
          <a:xfrm>
            <a:off x="4320917" y="4757854"/>
            <a:ext cx="4126397" cy="1477483"/>
          </a:xfrm>
          <a:prstGeom prst="rect">
            <a:avLst/>
          </a:prstGeom>
        </p:spPr>
      </p:pic>
    </p:spTree>
    <p:extLst>
      <p:ext uri="{BB962C8B-B14F-4D97-AF65-F5344CB8AC3E}">
        <p14:creationId xmlns:p14="http://schemas.microsoft.com/office/powerpoint/2010/main" val="138047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235D1-BE51-4D2C-ADA2-DFDF83BAFB7C}"/>
              </a:ext>
            </a:extLst>
          </p:cNvPr>
          <p:cNvPicPr>
            <a:picLocks noChangeAspect="1"/>
          </p:cNvPicPr>
          <p:nvPr/>
        </p:nvPicPr>
        <p:blipFill>
          <a:blip r:embed="rId3"/>
          <a:stretch>
            <a:fillRect/>
          </a:stretch>
        </p:blipFill>
        <p:spPr>
          <a:xfrm>
            <a:off x="1593443" y="2532018"/>
            <a:ext cx="7017953" cy="2967686"/>
          </a:xfrm>
          <a:prstGeom prst="rect">
            <a:avLst/>
          </a:prstGeom>
        </p:spPr>
      </p:pic>
      <p:sp>
        <p:nvSpPr>
          <p:cNvPr id="13" name="Oval 12">
            <a:extLst>
              <a:ext uri="{FF2B5EF4-FFF2-40B4-BE49-F238E27FC236}">
                <a16:creationId xmlns:a16="http://schemas.microsoft.com/office/drawing/2014/main" id="{D3D9BCD3-A614-4906-9EFF-6B4FA832EB91}"/>
              </a:ext>
            </a:extLst>
          </p:cNvPr>
          <p:cNvSpPr/>
          <p:nvPr/>
        </p:nvSpPr>
        <p:spPr>
          <a:xfrm>
            <a:off x="475665" y="5611484"/>
            <a:ext cx="538988" cy="538988"/>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E5B532D-935B-437A-8C91-1C6A63707F3F}"/>
              </a:ext>
            </a:extLst>
          </p:cNvPr>
          <p:cNvSpPr>
            <a:spLocks noGrp="1"/>
          </p:cNvSpPr>
          <p:nvPr>
            <p:ph type="title"/>
          </p:nvPr>
        </p:nvSpPr>
        <p:spPr/>
        <p:txBody>
          <a:bodyPr/>
          <a:lstStyle/>
          <a:p>
            <a:r>
              <a:rPr lang="en-US" dirty="0"/>
              <a:t>Interpreting Authority (AARF) compliance results</a:t>
            </a:r>
          </a:p>
        </p:txBody>
      </p:sp>
      <p:sp>
        <p:nvSpPr>
          <p:cNvPr id="9" name="Oval 8">
            <a:extLst>
              <a:ext uri="{FF2B5EF4-FFF2-40B4-BE49-F238E27FC236}">
                <a16:creationId xmlns:a16="http://schemas.microsoft.com/office/drawing/2014/main" id="{92F806F7-DBE6-4267-A75D-93F5D5612426}"/>
              </a:ext>
            </a:extLst>
          </p:cNvPr>
          <p:cNvSpPr/>
          <p:nvPr/>
        </p:nvSpPr>
        <p:spPr>
          <a:xfrm>
            <a:off x="569904" y="1735585"/>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9F8AAD-1880-4D18-BA2B-50C893887A6A}"/>
              </a:ext>
            </a:extLst>
          </p:cNvPr>
          <p:cNvSpPr txBox="1"/>
          <p:nvPr/>
        </p:nvSpPr>
        <p:spPr>
          <a:xfrm>
            <a:off x="522272" y="5507391"/>
            <a:ext cx="504825" cy="707886"/>
          </a:xfrm>
          <a:prstGeom prst="rect">
            <a:avLst/>
          </a:prstGeom>
          <a:noFill/>
        </p:spPr>
        <p:txBody>
          <a:bodyPr wrap="square" rtlCol="0">
            <a:spAutoFit/>
          </a:bodyPr>
          <a:lstStyle/>
          <a:p>
            <a:r>
              <a:rPr lang="en-US" sz="4000" dirty="0">
                <a:solidFill>
                  <a:schemeClr val="accent3">
                    <a:lumMod val="50000"/>
                  </a:schemeClr>
                </a:solidFill>
              </a:rPr>
              <a:t>2</a:t>
            </a:r>
          </a:p>
        </p:txBody>
      </p:sp>
      <p:sp>
        <p:nvSpPr>
          <p:cNvPr id="7" name="TextBox 6">
            <a:extLst>
              <a:ext uri="{FF2B5EF4-FFF2-40B4-BE49-F238E27FC236}">
                <a16:creationId xmlns:a16="http://schemas.microsoft.com/office/drawing/2014/main" id="{096AAA52-EF86-4BBF-AAF9-3C81C0420B42}"/>
              </a:ext>
            </a:extLst>
          </p:cNvPr>
          <p:cNvSpPr txBox="1"/>
          <p:nvPr/>
        </p:nvSpPr>
        <p:spPr>
          <a:xfrm>
            <a:off x="586985" y="1634401"/>
            <a:ext cx="504825" cy="707886"/>
          </a:xfrm>
          <a:prstGeom prst="rect">
            <a:avLst/>
          </a:prstGeom>
          <a:noFill/>
        </p:spPr>
        <p:txBody>
          <a:bodyPr wrap="square" rtlCol="0">
            <a:spAutoFit/>
          </a:bodyPr>
          <a:lstStyle/>
          <a:p>
            <a:r>
              <a:rPr lang="en-US" sz="4000" dirty="0">
                <a:solidFill>
                  <a:srgbClr val="FF0000"/>
                </a:solidFill>
              </a:rPr>
              <a:t>1</a:t>
            </a:r>
          </a:p>
        </p:txBody>
      </p:sp>
      <p:sp>
        <p:nvSpPr>
          <p:cNvPr id="10" name="TextBox 9">
            <a:extLst>
              <a:ext uri="{FF2B5EF4-FFF2-40B4-BE49-F238E27FC236}">
                <a16:creationId xmlns:a16="http://schemas.microsoft.com/office/drawing/2014/main" id="{2D0A40B9-3A8B-4FF6-BB77-6347E2488044}"/>
              </a:ext>
            </a:extLst>
          </p:cNvPr>
          <p:cNvSpPr txBox="1"/>
          <p:nvPr/>
        </p:nvSpPr>
        <p:spPr>
          <a:xfrm>
            <a:off x="1108892" y="1803678"/>
            <a:ext cx="7181668" cy="530915"/>
          </a:xfrm>
          <a:prstGeom prst="rect">
            <a:avLst/>
          </a:prstGeom>
          <a:noFill/>
        </p:spPr>
        <p:txBody>
          <a:bodyPr wrap="square" rtlCol="0">
            <a:spAutoFit/>
          </a:bodyPr>
          <a:lstStyle/>
          <a:p>
            <a:r>
              <a:rPr lang="en-US" dirty="0"/>
              <a:t>Read this section carefully. </a:t>
            </a:r>
          </a:p>
          <a:p>
            <a:r>
              <a:rPr lang="en-US" sz="1000" dirty="0"/>
              <a:t>Local governments must have last 3 fiscal years of AARFs to be compliant </a:t>
            </a:r>
            <a:endParaRPr lang="en-US" sz="1400" dirty="0"/>
          </a:p>
        </p:txBody>
      </p:sp>
      <p:sp>
        <p:nvSpPr>
          <p:cNvPr id="11" name="Left Brace 10">
            <a:extLst>
              <a:ext uri="{FF2B5EF4-FFF2-40B4-BE49-F238E27FC236}">
                <a16:creationId xmlns:a16="http://schemas.microsoft.com/office/drawing/2014/main" id="{1B3557AE-698C-4AF8-A6A5-8D8D11F46DE0}"/>
              </a:ext>
            </a:extLst>
          </p:cNvPr>
          <p:cNvSpPr/>
          <p:nvPr/>
        </p:nvSpPr>
        <p:spPr>
          <a:xfrm>
            <a:off x="1202079" y="2979191"/>
            <a:ext cx="352425" cy="85810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row: Right 11">
            <a:extLst>
              <a:ext uri="{FF2B5EF4-FFF2-40B4-BE49-F238E27FC236}">
                <a16:creationId xmlns:a16="http://schemas.microsoft.com/office/drawing/2014/main" id="{FA29842B-AED4-40AB-B3B2-9B5171D98409}"/>
              </a:ext>
            </a:extLst>
          </p:cNvPr>
          <p:cNvSpPr/>
          <p:nvPr/>
        </p:nvSpPr>
        <p:spPr>
          <a:xfrm rot="4075627">
            <a:off x="631324" y="2715078"/>
            <a:ext cx="672313" cy="25266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10D5B8-67D0-41FB-974C-F821C7B06214}"/>
              </a:ext>
            </a:extLst>
          </p:cNvPr>
          <p:cNvSpPr txBox="1"/>
          <p:nvPr/>
        </p:nvSpPr>
        <p:spPr>
          <a:xfrm>
            <a:off x="1014652" y="5697128"/>
            <a:ext cx="5618020" cy="523220"/>
          </a:xfrm>
          <a:prstGeom prst="rect">
            <a:avLst/>
          </a:prstGeom>
          <a:noFill/>
        </p:spPr>
        <p:txBody>
          <a:bodyPr wrap="square" rtlCol="0">
            <a:spAutoFit/>
          </a:bodyPr>
          <a:lstStyle/>
          <a:p>
            <a:r>
              <a:rPr lang="en-US" dirty="0"/>
              <a:t>Determine compliance. </a:t>
            </a:r>
          </a:p>
          <a:p>
            <a:r>
              <a:rPr lang="en-US" sz="1000" dirty="0"/>
              <a:t>For the purposes of determining AARF compliance in this example today is April 5, 2024</a:t>
            </a:r>
            <a:endParaRPr lang="en-US" sz="2400" dirty="0"/>
          </a:p>
        </p:txBody>
      </p:sp>
      <p:sp>
        <p:nvSpPr>
          <p:cNvPr id="15" name="Left Brace 14">
            <a:extLst>
              <a:ext uri="{FF2B5EF4-FFF2-40B4-BE49-F238E27FC236}">
                <a16:creationId xmlns:a16="http://schemas.microsoft.com/office/drawing/2014/main" id="{C2AC8B57-0747-45EC-BF35-9BBF5593B774}"/>
              </a:ext>
            </a:extLst>
          </p:cNvPr>
          <p:cNvSpPr/>
          <p:nvPr/>
        </p:nvSpPr>
        <p:spPr>
          <a:xfrm rot="16200000">
            <a:off x="4917694" y="2067666"/>
            <a:ext cx="352425" cy="7148857"/>
          </a:xfrm>
          <a:prstGeom prst="leftBrac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Graphic 20" descr="Checkmark">
            <a:extLst>
              <a:ext uri="{FF2B5EF4-FFF2-40B4-BE49-F238E27FC236}">
                <a16:creationId xmlns:a16="http://schemas.microsoft.com/office/drawing/2014/main" id="{FAC330A4-3F31-45FA-886A-B42975EA4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1759" y="4215837"/>
            <a:ext cx="135482" cy="135482"/>
          </a:xfrm>
          <a:prstGeom prst="rect">
            <a:avLst/>
          </a:prstGeom>
        </p:spPr>
      </p:pic>
      <p:pic>
        <p:nvPicPr>
          <p:cNvPr id="22" name="Graphic 21" descr="Checkmark">
            <a:extLst>
              <a:ext uri="{FF2B5EF4-FFF2-40B4-BE49-F238E27FC236}">
                <a16:creationId xmlns:a16="http://schemas.microsoft.com/office/drawing/2014/main" id="{09B3C89D-E491-4925-A747-30B838433F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5587" y="4219672"/>
            <a:ext cx="135482" cy="135482"/>
          </a:xfrm>
          <a:prstGeom prst="rect">
            <a:avLst/>
          </a:prstGeom>
        </p:spPr>
      </p:pic>
      <p:pic>
        <p:nvPicPr>
          <p:cNvPr id="23" name="Graphic 22" descr="Checkmark">
            <a:extLst>
              <a:ext uri="{FF2B5EF4-FFF2-40B4-BE49-F238E27FC236}">
                <a16:creationId xmlns:a16="http://schemas.microsoft.com/office/drawing/2014/main" id="{CB76FFA5-934A-4FA3-BD71-853B6BFC60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5587" y="4718188"/>
            <a:ext cx="135482" cy="135482"/>
          </a:xfrm>
          <a:prstGeom prst="rect">
            <a:avLst/>
          </a:prstGeom>
        </p:spPr>
      </p:pic>
      <p:sp>
        <p:nvSpPr>
          <p:cNvPr id="24" name="TextBox 23">
            <a:extLst>
              <a:ext uri="{FF2B5EF4-FFF2-40B4-BE49-F238E27FC236}">
                <a16:creationId xmlns:a16="http://schemas.microsoft.com/office/drawing/2014/main" id="{C464C955-1AED-429A-AABD-4AD17EE3E528}"/>
              </a:ext>
            </a:extLst>
          </p:cNvPr>
          <p:cNvSpPr txBox="1"/>
          <p:nvPr/>
        </p:nvSpPr>
        <p:spPr>
          <a:xfrm>
            <a:off x="2769673" y="4195365"/>
            <a:ext cx="586170" cy="184666"/>
          </a:xfrm>
          <a:prstGeom prst="rect">
            <a:avLst/>
          </a:prstGeom>
          <a:noFill/>
        </p:spPr>
        <p:txBody>
          <a:bodyPr wrap="square" rtlCol="0">
            <a:spAutoFit/>
          </a:bodyPr>
          <a:lstStyle/>
          <a:p>
            <a:r>
              <a:rPr lang="en-US" sz="600" dirty="0">
                <a:solidFill>
                  <a:schemeClr val="accent1"/>
                </a:solidFill>
              </a:rPr>
              <a:t>Compliant</a:t>
            </a:r>
            <a:endParaRPr lang="en-US" sz="700" dirty="0">
              <a:solidFill>
                <a:schemeClr val="accent1"/>
              </a:solidFill>
            </a:endParaRPr>
          </a:p>
        </p:txBody>
      </p:sp>
      <p:sp>
        <p:nvSpPr>
          <p:cNvPr id="25" name="TextBox 24">
            <a:extLst>
              <a:ext uri="{FF2B5EF4-FFF2-40B4-BE49-F238E27FC236}">
                <a16:creationId xmlns:a16="http://schemas.microsoft.com/office/drawing/2014/main" id="{5162C7ED-5712-4907-A8E5-80A7CB6005F1}"/>
              </a:ext>
            </a:extLst>
          </p:cNvPr>
          <p:cNvSpPr txBox="1"/>
          <p:nvPr/>
        </p:nvSpPr>
        <p:spPr>
          <a:xfrm>
            <a:off x="7155466" y="4709681"/>
            <a:ext cx="633464" cy="184666"/>
          </a:xfrm>
          <a:prstGeom prst="rect">
            <a:avLst/>
          </a:prstGeom>
          <a:noFill/>
        </p:spPr>
        <p:txBody>
          <a:bodyPr wrap="square" rtlCol="0">
            <a:spAutoFit/>
          </a:bodyPr>
          <a:lstStyle/>
          <a:p>
            <a:r>
              <a:rPr lang="en-US" sz="600" dirty="0">
                <a:solidFill>
                  <a:schemeClr val="accent1"/>
                </a:solidFill>
              </a:rPr>
              <a:t>Not yet due</a:t>
            </a:r>
          </a:p>
        </p:txBody>
      </p:sp>
      <p:pic>
        <p:nvPicPr>
          <p:cNvPr id="29" name="Graphic 28" descr="Checkmark">
            <a:extLst>
              <a:ext uri="{FF2B5EF4-FFF2-40B4-BE49-F238E27FC236}">
                <a16:creationId xmlns:a16="http://schemas.microsoft.com/office/drawing/2014/main" id="{133322AE-0046-4CAF-A68A-AA99D41AC4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64781" y="4721128"/>
            <a:ext cx="135482" cy="135482"/>
          </a:xfrm>
          <a:prstGeom prst="rect">
            <a:avLst/>
          </a:prstGeom>
        </p:spPr>
      </p:pic>
      <p:pic>
        <p:nvPicPr>
          <p:cNvPr id="31" name="Graphic 30" descr="Close">
            <a:extLst>
              <a:ext uri="{FF2B5EF4-FFF2-40B4-BE49-F238E27FC236}">
                <a16:creationId xmlns:a16="http://schemas.microsoft.com/office/drawing/2014/main" id="{B789D4B5-4CDD-4BBA-AE5E-FEEBCC9EEE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2001" y="5120087"/>
            <a:ext cx="135482" cy="135482"/>
          </a:xfrm>
          <a:prstGeom prst="rect">
            <a:avLst/>
          </a:prstGeom>
        </p:spPr>
      </p:pic>
      <p:pic>
        <p:nvPicPr>
          <p:cNvPr id="32" name="Graphic 31" descr="Close">
            <a:extLst>
              <a:ext uri="{FF2B5EF4-FFF2-40B4-BE49-F238E27FC236}">
                <a16:creationId xmlns:a16="http://schemas.microsoft.com/office/drawing/2014/main" id="{EB747829-A5FA-4D19-83E1-803C127E02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7032" y="4978425"/>
            <a:ext cx="135482" cy="135482"/>
          </a:xfrm>
          <a:prstGeom prst="rect">
            <a:avLst/>
          </a:prstGeom>
        </p:spPr>
      </p:pic>
      <p:sp>
        <p:nvSpPr>
          <p:cNvPr id="33" name="TextBox 32">
            <a:extLst>
              <a:ext uri="{FF2B5EF4-FFF2-40B4-BE49-F238E27FC236}">
                <a16:creationId xmlns:a16="http://schemas.microsoft.com/office/drawing/2014/main" id="{03E93C60-DC36-4938-BC2B-8CEEC7C5F5C9}"/>
              </a:ext>
            </a:extLst>
          </p:cNvPr>
          <p:cNvSpPr txBox="1"/>
          <p:nvPr/>
        </p:nvSpPr>
        <p:spPr>
          <a:xfrm>
            <a:off x="7166918" y="4965777"/>
            <a:ext cx="633464" cy="184666"/>
          </a:xfrm>
          <a:prstGeom prst="rect">
            <a:avLst/>
          </a:prstGeom>
          <a:noFill/>
        </p:spPr>
        <p:txBody>
          <a:bodyPr wrap="square" rtlCol="0">
            <a:spAutoFit/>
          </a:bodyPr>
          <a:lstStyle/>
          <a:p>
            <a:r>
              <a:rPr lang="en-US" sz="600" dirty="0">
                <a:solidFill>
                  <a:srgbClr val="FF0000"/>
                </a:solidFill>
              </a:rPr>
              <a:t>Past due</a:t>
            </a:r>
          </a:p>
        </p:txBody>
      </p:sp>
      <p:sp>
        <p:nvSpPr>
          <p:cNvPr id="34" name="TextBox 33">
            <a:extLst>
              <a:ext uri="{FF2B5EF4-FFF2-40B4-BE49-F238E27FC236}">
                <a16:creationId xmlns:a16="http://schemas.microsoft.com/office/drawing/2014/main" id="{94C6A380-1152-41A9-B247-9E4D1AFE9BB9}"/>
              </a:ext>
            </a:extLst>
          </p:cNvPr>
          <p:cNvSpPr txBox="1"/>
          <p:nvPr/>
        </p:nvSpPr>
        <p:spPr>
          <a:xfrm>
            <a:off x="2709171" y="5083918"/>
            <a:ext cx="703583" cy="184666"/>
          </a:xfrm>
          <a:prstGeom prst="rect">
            <a:avLst/>
          </a:prstGeom>
          <a:noFill/>
        </p:spPr>
        <p:txBody>
          <a:bodyPr wrap="square" rtlCol="0">
            <a:spAutoFit/>
          </a:bodyPr>
          <a:lstStyle/>
          <a:p>
            <a:r>
              <a:rPr lang="en-US" sz="600" dirty="0">
                <a:solidFill>
                  <a:srgbClr val="FF0000"/>
                </a:solidFill>
              </a:rPr>
              <a:t>Noncompliant</a:t>
            </a:r>
            <a:endParaRPr lang="en-US" sz="700" dirty="0">
              <a:solidFill>
                <a:srgbClr val="FF0000"/>
              </a:solidFill>
            </a:endParaRPr>
          </a:p>
        </p:txBody>
      </p:sp>
      <p:sp>
        <p:nvSpPr>
          <p:cNvPr id="35" name="TextBox 34">
            <a:extLst>
              <a:ext uri="{FF2B5EF4-FFF2-40B4-BE49-F238E27FC236}">
                <a16:creationId xmlns:a16="http://schemas.microsoft.com/office/drawing/2014/main" id="{1028AA99-A0EA-48E5-AF4C-740C6F806507}"/>
              </a:ext>
            </a:extLst>
          </p:cNvPr>
          <p:cNvSpPr txBox="1"/>
          <p:nvPr/>
        </p:nvSpPr>
        <p:spPr>
          <a:xfrm>
            <a:off x="2710966" y="4965777"/>
            <a:ext cx="703583" cy="184666"/>
          </a:xfrm>
          <a:prstGeom prst="rect">
            <a:avLst/>
          </a:prstGeom>
          <a:noFill/>
        </p:spPr>
        <p:txBody>
          <a:bodyPr wrap="square" rtlCol="0">
            <a:spAutoFit/>
          </a:bodyPr>
          <a:lstStyle/>
          <a:p>
            <a:r>
              <a:rPr lang="en-US" sz="600" dirty="0">
                <a:solidFill>
                  <a:srgbClr val="FF0000"/>
                </a:solidFill>
              </a:rPr>
              <a:t>Noncompliant</a:t>
            </a:r>
            <a:endParaRPr lang="en-US" sz="700" dirty="0">
              <a:solidFill>
                <a:srgbClr val="FF0000"/>
              </a:solidFill>
            </a:endParaRPr>
          </a:p>
        </p:txBody>
      </p:sp>
      <p:pic>
        <p:nvPicPr>
          <p:cNvPr id="39" name="Graphic 38" descr="Checkmark">
            <a:extLst>
              <a:ext uri="{FF2B5EF4-FFF2-40B4-BE49-F238E27FC236}">
                <a16:creationId xmlns:a16="http://schemas.microsoft.com/office/drawing/2014/main" id="{717A7DD7-C701-4B95-91B2-23652B9FBF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1759" y="4718188"/>
            <a:ext cx="135482" cy="135482"/>
          </a:xfrm>
          <a:prstGeom prst="rect">
            <a:avLst/>
          </a:prstGeom>
        </p:spPr>
      </p:pic>
      <p:pic>
        <p:nvPicPr>
          <p:cNvPr id="40" name="Graphic 39" descr="Checkmark">
            <a:extLst>
              <a:ext uri="{FF2B5EF4-FFF2-40B4-BE49-F238E27FC236}">
                <a16:creationId xmlns:a16="http://schemas.microsoft.com/office/drawing/2014/main" id="{563424D9-97A7-4298-8D7E-E124A0F2A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4199" y="4211016"/>
            <a:ext cx="135482" cy="135482"/>
          </a:xfrm>
          <a:prstGeom prst="rect">
            <a:avLst/>
          </a:prstGeom>
        </p:spPr>
      </p:pic>
      <p:pic>
        <p:nvPicPr>
          <p:cNvPr id="41" name="Graphic 40" descr="Close">
            <a:extLst>
              <a:ext uri="{FF2B5EF4-FFF2-40B4-BE49-F238E27FC236}">
                <a16:creationId xmlns:a16="http://schemas.microsoft.com/office/drawing/2014/main" id="{8A9FA744-DAF4-48CC-9B39-668D210D3A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4199" y="4979102"/>
            <a:ext cx="135482" cy="135482"/>
          </a:xfrm>
          <a:prstGeom prst="rect">
            <a:avLst/>
          </a:prstGeom>
        </p:spPr>
      </p:pic>
      <p:sp>
        <p:nvSpPr>
          <p:cNvPr id="43" name="Arrow: Right 42">
            <a:extLst>
              <a:ext uri="{FF2B5EF4-FFF2-40B4-BE49-F238E27FC236}">
                <a16:creationId xmlns:a16="http://schemas.microsoft.com/office/drawing/2014/main" id="{C0FD964C-6E28-4018-83C4-81492F11BE1F}"/>
              </a:ext>
            </a:extLst>
          </p:cNvPr>
          <p:cNvSpPr/>
          <p:nvPr/>
        </p:nvSpPr>
        <p:spPr>
          <a:xfrm rot="20094968">
            <a:off x="800422" y="5214516"/>
            <a:ext cx="672313" cy="252661"/>
          </a:xfrm>
          <a:prstGeom prst="rightArrow">
            <a:avLst>
              <a:gd name="adj1" fmla="val 50000"/>
              <a:gd name="adj2" fmla="val 4559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1810792-D08B-4C8E-8253-5F00CC79F744}"/>
              </a:ext>
            </a:extLst>
          </p:cNvPr>
          <p:cNvSpPr txBox="1"/>
          <p:nvPr/>
        </p:nvSpPr>
        <p:spPr>
          <a:xfrm>
            <a:off x="4350608" y="3935502"/>
            <a:ext cx="1718919" cy="184666"/>
          </a:xfrm>
          <a:prstGeom prst="rect">
            <a:avLst/>
          </a:prstGeom>
          <a:noFill/>
        </p:spPr>
        <p:txBody>
          <a:bodyPr wrap="square" rtlCol="0">
            <a:spAutoFit/>
          </a:bodyPr>
          <a:lstStyle/>
          <a:p>
            <a:r>
              <a:rPr lang="en-US" sz="600" dirty="0"/>
              <a:t>AARF = last 3  </a:t>
            </a:r>
            <a:r>
              <a:rPr lang="en-US" sz="600" dirty="0">
                <a:solidFill>
                  <a:srgbClr val="FF0000"/>
                </a:solidFill>
              </a:rPr>
              <a:t>fiscal years </a:t>
            </a:r>
            <a:r>
              <a:rPr lang="en-US" sz="600" dirty="0"/>
              <a:t>complete</a:t>
            </a:r>
            <a:endParaRPr lang="en-US" sz="700" dirty="0"/>
          </a:p>
        </p:txBody>
      </p:sp>
      <p:sp>
        <p:nvSpPr>
          <p:cNvPr id="48" name="Rectangle 47">
            <a:extLst>
              <a:ext uri="{FF2B5EF4-FFF2-40B4-BE49-F238E27FC236}">
                <a16:creationId xmlns:a16="http://schemas.microsoft.com/office/drawing/2014/main" id="{B1F87140-48B5-47FA-B0A3-A62B1C5125D8}"/>
              </a:ext>
            </a:extLst>
          </p:cNvPr>
          <p:cNvSpPr/>
          <p:nvPr/>
        </p:nvSpPr>
        <p:spPr>
          <a:xfrm>
            <a:off x="3579883" y="3970455"/>
            <a:ext cx="2880884" cy="1601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B27716B-C77F-4E60-BAA4-EB3E4471C163}"/>
              </a:ext>
            </a:extLst>
          </p:cNvPr>
          <p:cNvSpPr txBox="1"/>
          <p:nvPr/>
        </p:nvSpPr>
        <p:spPr>
          <a:xfrm>
            <a:off x="6559621" y="3610398"/>
            <a:ext cx="1011812" cy="369332"/>
          </a:xfrm>
          <a:prstGeom prst="rect">
            <a:avLst/>
          </a:prstGeom>
          <a:noFill/>
        </p:spPr>
        <p:txBody>
          <a:bodyPr wrap="square" rtlCol="0">
            <a:spAutoFit/>
          </a:bodyPr>
          <a:lstStyle/>
          <a:p>
            <a:pPr algn="ctr"/>
            <a:r>
              <a:rPr lang="en-US" sz="600" dirty="0"/>
              <a:t>Determine current AARF fiscal year required here </a:t>
            </a:r>
            <a:endParaRPr lang="en-US" sz="700" dirty="0"/>
          </a:p>
        </p:txBody>
      </p:sp>
      <p:sp>
        <p:nvSpPr>
          <p:cNvPr id="50" name="Arrow: Right 49">
            <a:extLst>
              <a:ext uri="{FF2B5EF4-FFF2-40B4-BE49-F238E27FC236}">
                <a16:creationId xmlns:a16="http://schemas.microsoft.com/office/drawing/2014/main" id="{8BABC483-AF9F-47B0-A92A-F2C2192024C7}"/>
              </a:ext>
            </a:extLst>
          </p:cNvPr>
          <p:cNvSpPr/>
          <p:nvPr/>
        </p:nvSpPr>
        <p:spPr>
          <a:xfrm rot="5400000">
            <a:off x="7005505" y="3951128"/>
            <a:ext cx="130634" cy="169287"/>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995F050-A4A2-46A8-9D9D-F04EA00F35CA}"/>
              </a:ext>
            </a:extLst>
          </p:cNvPr>
          <p:cNvSpPr txBox="1"/>
          <p:nvPr/>
        </p:nvSpPr>
        <p:spPr>
          <a:xfrm>
            <a:off x="2770007" y="4671944"/>
            <a:ext cx="586170" cy="184666"/>
          </a:xfrm>
          <a:prstGeom prst="rect">
            <a:avLst/>
          </a:prstGeom>
          <a:noFill/>
        </p:spPr>
        <p:txBody>
          <a:bodyPr wrap="square" rtlCol="0">
            <a:spAutoFit/>
          </a:bodyPr>
          <a:lstStyle/>
          <a:p>
            <a:r>
              <a:rPr lang="en-US" sz="600" dirty="0">
                <a:solidFill>
                  <a:schemeClr val="accent1"/>
                </a:solidFill>
              </a:rPr>
              <a:t>Compliant</a:t>
            </a:r>
            <a:endParaRPr lang="en-US" sz="700" dirty="0">
              <a:solidFill>
                <a:schemeClr val="accent1"/>
              </a:solidFill>
            </a:endParaRPr>
          </a:p>
        </p:txBody>
      </p:sp>
      <p:sp>
        <p:nvSpPr>
          <p:cNvPr id="52" name="TextBox 51">
            <a:extLst>
              <a:ext uri="{FF2B5EF4-FFF2-40B4-BE49-F238E27FC236}">
                <a16:creationId xmlns:a16="http://schemas.microsoft.com/office/drawing/2014/main" id="{A39E2AAF-B349-465D-90C0-8FE05E433460}"/>
              </a:ext>
            </a:extLst>
          </p:cNvPr>
          <p:cNvSpPr txBox="1"/>
          <p:nvPr/>
        </p:nvSpPr>
        <p:spPr>
          <a:xfrm>
            <a:off x="7166918" y="5085392"/>
            <a:ext cx="633464" cy="184666"/>
          </a:xfrm>
          <a:prstGeom prst="rect">
            <a:avLst/>
          </a:prstGeom>
          <a:noFill/>
        </p:spPr>
        <p:txBody>
          <a:bodyPr wrap="square" rtlCol="0">
            <a:spAutoFit/>
          </a:bodyPr>
          <a:lstStyle/>
          <a:p>
            <a:r>
              <a:rPr lang="en-US" sz="600" dirty="0">
                <a:solidFill>
                  <a:srgbClr val="FF0000"/>
                </a:solidFill>
              </a:rPr>
              <a:t>Past due</a:t>
            </a:r>
          </a:p>
        </p:txBody>
      </p:sp>
      <p:pic>
        <p:nvPicPr>
          <p:cNvPr id="53" name="Graphic 52" descr="Checkmark">
            <a:extLst>
              <a:ext uri="{FF2B5EF4-FFF2-40B4-BE49-F238E27FC236}">
                <a16:creationId xmlns:a16="http://schemas.microsoft.com/office/drawing/2014/main" id="{25E6322D-26D8-4766-8441-75D72F4360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1759" y="4973671"/>
            <a:ext cx="135482" cy="135482"/>
          </a:xfrm>
          <a:prstGeom prst="rect">
            <a:avLst/>
          </a:prstGeom>
        </p:spPr>
      </p:pic>
      <p:sp>
        <p:nvSpPr>
          <p:cNvPr id="54" name="TextBox 53">
            <a:extLst>
              <a:ext uri="{FF2B5EF4-FFF2-40B4-BE49-F238E27FC236}">
                <a16:creationId xmlns:a16="http://schemas.microsoft.com/office/drawing/2014/main" id="{79B35F47-88DA-4A10-960B-661F4D8F1C0E}"/>
              </a:ext>
            </a:extLst>
          </p:cNvPr>
          <p:cNvSpPr txBox="1"/>
          <p:nvPr/>
        </p:nvSpPr>
        <p:spPr>
          <a:xfrm>
            <a:off x="7179607" y="4194722"/>
            <a:ext cx="633464" cy="184666"/>
          </a:xfrm>
          <a:prstGeom prst="rect">
            <a:avLst/>
          </a:prstGeom>
          <a:noFill/>
        </p:spPr>
        <p:txBody>
          <a:bodyPr wrap="square" rtlCol="0">
            <a:spAutoFit/>
          </a:bodyPr>
          <a:lstStyle/>
          <a:p>
            <a:r>
              <a:rPr lang="en-US" sz="600" dirty="0">
                <a:solidFill>
                  <a:srgbClr val="FF0000"/>
                </a:solidFill>
              </a:rPr>
              <a:t>Past due</a:t>
            </a:r>
          </a:p>
        </p:txBody>
      </p:sp>
      <p:pic>
        <p:nvPicPr>
          <p:cNvPr id="55" name="Graphic 54" descr="Checkmark">
            <a:extLst>
              <a:ext uri="{FF2B5EF4-FFF2-40B4-BE49-F238E27FC236}">
                <a16:creationId xmlns:a16="http://schemas.microsoft.com/office/drawing/2014/main" id="{A6C1FE74-8FE5-4A96-98CE-E2119F2435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9561" y="5115312"/>
            <a:ext cx="135482" cy="135482"/>
          </a:xfrm>
          <a:prstGeom prst="rect">
            <a:avLst/>
          </a:prstGeom>
        </p:spPr>
      </p:pic>
      <p:pic>
        <p:nvPicPr>
          <p:cNvPr id="56" name="Graphic 55" descr="Checkmark">
            <a:extLst>
              <a:ext uri="{FF2B5EF4-FFF2-40B4-BE49-F238E27FC236}">
                <a16:creationId xmlns:a16="http://schemas.microsoft.com/office/drawing/2014/main" id="{9E55A017-03A9-425E-B412-3B65B5DBA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5587" y="5115312"/>
            <a:ext cx="135482" cy="135482"/>
          </a:xfrm>
          <a:prstGeom prst="rect">
            <a:avLst/>
          </a:prstGeom>
        </p:spPr>
      </p:pic>
    </p:spTree>
    <p:extLst>
      <p:ext uri="{BB962C8B-B14F-4D97-AF65-F5344CB8AC3E}">
        <p14:creationId xmlns:p14="http://schemas.microsoft.com/office/powerpoint/2010/main" val="14078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E6687-6BDA-4DC7-ACAE-F91F67A9C006}"/>
              </a:ext>
            </a:extLst>
          </p:cNvPr>
          <p:cNvPicPr>
            <a:picLocks noChangeAspect="1"/>
          </p:cNvPicPr>
          <p:nvPr/>
        </p:nvPicPr>
        <p:blipFill>
          <a:blip r:embed="rId2"/>
          <a:stretch>
            <a:fillRect/>
          </a:stretch>
        </p:blipFill>
        <p:spPr>
          <a:xfrm>
            <a:off x="1375223" y="2112168"/>
            <a:ext cx="2599584" cy="2567157"/>
          </a:xfrm>
          <a:prstGeom prst="rect">
            <a:avLst/>
          </a:prstGeom>
        </p:spPr>
      </p:pic>
      <p:sp>
        <p:nvSpPr>
          <p:cNvPr id="3" name="Title 2">
            <a:extLst>
              <a:ext uri="{FF2B5EF4-FFF2-40B4-BE49-F238E27FC236}">
                <a16:creationId xmlns:a16="http://schemas.microsoft.com/office/drawing/2014/main" id="{7E5B532D-935B-437A-8C91-1C6A63707F3F}"/>
              </a:ext>
            </a:extLst>
          </p:cNvPr>
          <p:cNvSpPr>
            <a:spLocks noGrp="1"/>
          </p:cNvSpPr>
          <p:nvPr>
            <p:ph type="title"/>
          </p:nvPr>
        </p:nvSpPr>
        <p:spPr/>
        <p:txBody>
          <a:bodyPr/>
          <a:lstStyle/>
          <a:p>
            <a:r>
              <a:rPr lang="en-US" dirty="0"/>
              <a:t>Search functionality in Authority (AARF) compliance dashboard</a:t>
            </a:r>
          </a:p>
        </p:txBody>
      </p:sp>
      <p:sp>
        <p:nvSpPr>
          <p:cNvPr id="9" name="Oval 8">
            <a:extLst>
              <a:ext uri="{FF2B5EF4-FFF2-40B4-BE49-F238E27FC236}">
                <a16:creationId xmlns:a16="http://schemas.microsoft.com/office/drawing/2014/main" id="{92F806F7-DBE6-4267-A75D-93F5D5612426}"/>
              </a:ext>
            </a:extLst>
          </p:cNvPr>
          <p:cNvSpPr/>
          <p:nvPr/>
        </p:nvSpPr>
        <p:spPr>
          <a:xfrm>
            <a:off x="569903" y="1642702"/>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6AAA52-EF86-4BBF-AAF9-3C81C0420B42}"/>
              </a:ext>
            </a:extLst>
          </p:cNvPr>
          <p:cNvSpPr txBox="1"/>
          <p:nvPr/>
        </p:nvSpPr>
        <p:spPr>
          <a:xfrm>
            <a:off x="586984" y="1539402"/>
            <a:ext cx="504825" cy="707886"/>
          </a:xfrm>
          <a:prstGeom prst="rect">
            <a:avLst/>
          </a:prstGeom>
          <a:noFill/>
        </p:spPr>
        <p:txBody>
          <a:bodyPr wrap="square" rtlCol="0">
            <a:spAutoFit/>
          </a:bodyPr>
          <a:lstStyle/>
          <a:p>
            <a:r>
              <a:rPr lang="en-US" sz="4000" dirty="0">
                <a:solidFill>
                  <a:srgbClr val="FF0000"/>
                </a:solidFill>
              </a:rPr>
              <a:t>1</a:t>
            </a:r>
          </a:p>
        </p:txBody>
      </p:sp>
      <p:sp>
        <p:nvSpPr>
          <p:cNvPr id="10" name="TextBox 9">
            <a:extLst>
              <a:ext uri="{FF2B5EF4-FFF2-40B4-BE49-F238E27FC236}">
                <a16:creationId xmlns:a16="http://schemas.microsoft.com/office/drawing/2014/main" id="{2D0A40B9-3A8B-4FF6-BB77-6347E2488044}"/>
              </a:ext>
            </a:extLst>
          </p:cNvPr>
          <p:cNvSpPr txBox="1"/>
          <p:nvPr/>
        </p:nvSpPr>
        <p:spPr>
          <a:xfrm>
            <a:off x="1125972" y="1658280"/>
            <a:ext cx="7085874" cy="507831"/>
          </a:xfrm>
          <a:prstGeom prst="rect">
            <a:avLst/>
          </a:prstGeom>
          <a:noFill/>
        </p:spPr>
        <p:txBody>
          <a:bodyPr wrap="square" rtlCol="0">
            <a:spAutoFit/>
          </a:bodyPr>
          <a:lstStyle/>
          <a:p>
            <a:r>
              <a:rPr lang="en-US" dirty="0"/>
              <a:t>Searching functionality</a:t>
            </a:r>
          </a:p>
          <a:p>
            <a:r>
              <a:rPr lang="en-US" sz="900" dirty="0"/>
              <a:t>You can search using filters for the specific local government  </a:t>
            </a:r>
          </a:p>
        </p:txBody>
      </p:sp>
      <p:sp>
        <p:nvSpPr>
          <p:cNvPr id="12" name="Arrow: Right 11">
            <a:extLst>
              <a:ext uri="{FF2B5EF4-FFF2-40B4-BE49-F238E27FC236}">
                <a16:creationId xmlns:a16="http://schemas.microsoft.com/office/drawing/2014/main" id="{FA29842B-AED4-40AB-B3B2-9B5171D98409}"/>
              </a:ext>
            </a:extLst>
          </p:cNvPr>
          <p:cNvSpPr/>
          <p:nvPr/>
        </p:nvSpPr>
        <p:spPr>
          <a:xfrm>
            <a:off x="678496" y="2446996"/>
            <a:ext cx="672313" cy="25266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ADC3308-ACBD-4964-B9D1-24B4DF5880DC}"/>
              </a:ext>
            </a:extLst>
          </p:cNvPr>
          <p:cNvSpPr/>
          <p:nvPr/>
        </p:nvSpPr>
        <p:spPr>
          <a:xfrm>
            <a:off x="1927146" y="2381224"/>
            <a:ext cx="1149531" cy="217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D9BCD3-A614-4906-9EFF-6B4FA832EB91}"/>
              </a:ext>
            </a:extLst>
          </p:cNvPr>
          <p:cNvSpPr/>
          <p:nvPr/>
        </p:nvSpPr>
        <p:spPr>
          <a:xfrm>
            <a:off x="552821" y="3731863"/>
            <a:ext cx="538988" cy="538988"/>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9F8AAD-1880-4D18-BA2B-50C893887A6A}"/>
              </a:ext>
            </a:extLst>
          </p:cNvPr>
          <p:cNvSpPr txBox="1"/>
          <p:nvPr/>
        </p:nvSpPr>
        <p:spPr>
          <a:xfrm>
            <a:off x="586984" y="3640350"/>
            <a:ext cx="504825" cy="707886"/>
          </a:xfrm>
          <a:prstGeom prst="rect">
            <a:avLst/>
          </a:prstGeom>
          <a:noFill/>
        </p:spPr>
        <p:txBody>
          <a:bodyPr wrap="square" rtlCol="0">
            <a:spAutoFit/>
          </a:bodyPr>
          <a:lstStyle/>
          <a:p>
            <a:r>
              <a:rPr lang="en-US" sz="4000" dirty="0">
                <a:solidFill>
                  <a:schemeClr val="accent3">
                    <a:lumMod val="50000"/>
                  </a:schemeClr>
                </a:solidFill>
              </a:rPr>
              <a:t>2</a:t>
            </a:r>
          </a:p>
        </p:txBody>
      </p:sp>
      <p:sp>
        <p:nvSpPr>
          <p:cNvPr id="53" name="Arrow: Right 52">
            <a:extLst>
              <a:ext uri="{FF2B5EF4-FFF2-40B4-BE49-F238E27FC236}">
                <a16:creationId xmlns:a16="http://schemas.microsoft.com/office/drawing/2014/main" id="{69DC0569-A91C-4A63-92D4-3C9697EEFA01}"/>
              </a:ext>
            </a:extLst>
          </p:cNvPr>
          <p:cNvSpPr/>
          <p:nvPr/>
        </p:nvSpPr>
        <p:spPr>
          <a:xfrm rot="5400000">
            <a:off x="1766732" y="2974008"/>
            <a:ext cx="727150" cy="343941"/>
          </a:xfrm>
          <a:prstGeom prst="rightArrow">
            <a:avLst>
              <a:gd name="adj1" fmla="val 50000"/>
              <a:gd name="adj2" fmla="val 4559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A2A3332-2CAE-4C60-9AA1-D1C2D80B42A1}"/>
              </a:ext>
            </a:extLst>
          </p:cNvPr>
          <p:cNvSpPr txBox="1"/>
          <p:nvPr/>
        </p:nvSpPr>
        <p:spPr>
          <a:xfrm>
            <a:off x="5834029" y="2266015"/>
            <a:ext cx="2659621" cy="1384995"/>
          </a:xfrm>
          <a:prstGeom prst="rect">
            <a:avLst/>
          </a:prstGeom>
          <a:solidFill>
            <a:schemeClr val="bg1"/>
          </a:solidFill>
        </p:spPr>
        <p:txBody>
          <a:bodyPr wrap="square" rtlCol="0">
            <a:spAutoFit/>
          </a:bodyPr>
          <a:lstStyle/>
          <a:p>
            <a:pPr algn="ctr"/>
            <a:r>
              <a:rPr lang="en-US" sz="1050" dirty="0"/>
              <a:t>Clicking on “jurisdiction” will allow you to search by a jurisdiction (i.e. county, municipality, group of counties, etc.) and will return the information along with all the authorities located in that jurisdiction. In the example below with Abbeville City, you see the search returns both authorities contained within the city</a:t>
            </a:r>
            <a:endParaRPr lang="en-US" sz="400" dirty="0"/>
          </a:p>
        </p:txBody>
      </p:sp>
      <p:sp>
        <p:nvSpPr>
          <p:cNvPr id="58" name="Oval 57">
            <a:extLst>
              <a:ext uri="{FF2B5EF4-FFF2-40B4-BE49-F238E27FC236}">
                <a16:creationId xmlns:a16="http://schemas.microsoft.com/office/drawing/2014/main" id="{2B6E9EB9-7D64-4AB2-B45F-D454479DA22C}"/>
              </a:ext>
            </a:extLst>
          </p:cNvPr>
          <p:cNvSpPr/>
          <p:nvPr/>
        </p:nvSpPr>
        <p:spPr>
          <a:xfrm>
            <a:off x="5216082" y="2689018"/>
            <a:ext cx="538988" cy="538988"/>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7A219C0-B295-43AC-B087-83F974C563A5}"/>
              </a:ext>
            </a:extLst>
          </p:cNvPr>
          <p:cNvSpPr txBox="1"/>
          <p:nvPr/>
        </p:nvSpPr>
        <p:spPr>
          <a:xfrm>
            <a:off x="5247221" y="2581622"/>
            <a:ext cx="504825" cy="707886"/>
          </a:xfrm>
          <a:prstGeom prst="rect">
            <a:avLst/>
          </a:prstGeom>
          <a:noFill/>
        </p:spPr>
        <p:txBody>
          <a:bodyPr wrap="square" rtlCol="0">
            <a:spAutoFit/>
          </a:bodyPr>
          <a:lstStyle/>
          <a:p>
            <a:r>
              <a:rPr lang="en-US" sz="4000" dirty="0">
                <a:solidFill>
                  <a:schemeClr val="accent1"/>
                </a:solidFill>
              </a:rPr>
              <a:t>3</a:t>
            </a:r>
          </a:p>
        </p:txBody>
      </p:sp>
      <p:sp>
        <p:nvSpPr>
          <p:cNvPr id="60" name="Arrow: Right 59">
            <a:extLst>
              <a:ext uri="{FF2B5EF4-FFF2-40B4-BE49-F238E27FC236}">
                <a16:creationId xmlns:a16="http://schemas.microsoft.com/office/drawing/2014/main" id="{161912A0-3ADA-40C5-9A79-AF2D5AF1FB6A}"/>
              </a:ext>
            </a:extLst>
          </p:cNvPr>
          <p:cNvSpPr/>
          <p:nvPr/>
        </p:nvSpPr>
        <p:spPr>
          <a:xfrm rot="2229528">
            <a:off x="3055744" y="2935573"/>
            <a:ext cx="1257191" cy="343941"/>
          </a:xfrm>
          <a:prstGeom prst="rightArrow">
            <a:avLst>
              <a:gd name="adj1" fmla="val 50000"/>
              <a:gd name="adj2" fmla="val 455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2FF3F24-C83E-4F83-B774-E59BBACDD8A9}"/>
              </a:ext>
            </a:extLst>
          </p:cNvPr>
          <p:cNvSpPr txBox="1"/>
          <p:nvPr/>
        </p:nvSpPr>
        <p:spPr>
          <a:xfrm>
            <a:off x="301823" y="4396267"/>
            <a:ext cx="1040984" cy="1061829"/>
          </a:xfrm>
          <a:prstGeom prst="rect">
            <a:avLst/>
          </a:prstGeom>
          <a:noFill/>
        </p:spPr>
        <p:txBody>
          <a:bodyPr wrap="square" rtlCol="0">
            <a:spAutoFit/>
          </a:bodyPr>
          <a:lstStyle/>
          <a:p>
            <a:pPr algn="ctr"/>
            <a:r>
              <a:rPr lang="en-US" sz="1050" dirty="0"/>
              <a:t>Clicking on “authority” will allow you to search by name for each authority</a:t>
            </a:r>
            <a:endParaRPr lang="en-US" sz="400" dirty="0"/>
          </a:p>
        </p:txBody>
      </p:sp>
      <p:pic>
        <p:nvPicPr>
          <p:cNvPr id="4" name="Picture 3">
            <a:extLst>
              <a:ext uri="{FF2B5EF4-FFF2-40B4-BE49-F238E27FC236}">
                <a16:creationId xmlns:a16="http://schemas.microsoft.com/office/drawing/2014/main" id="{427FE073-4302-4385-AA50-0E69916B5429}"/>
              </a:ext>
            </a:extLst>
          </p:cNvPr>
          <p:cNvPicPr>
            <a:picLocks noChangeAspect="1"/>
          </p:cNvPicPr>
          <p:nvPr/>
        </p:nvPicPr>
        <p:blipFill>
          <a:blip r:embed="rId3"/>
          <a:stretch>
            <a:fillRect/>
          </a:stretch>
        </p:blipFill>
        <p:spPr>
          <a:xfrm>
            <a:off x="1350809" y="3731865"/>
            <a:ext cx="2094137" cy="2261849"/>
          </a:xfrm>
          <a:prstGeom prst="rect">
            <a:avLst/>
          </a:prstGeom>
          <a:ln w="28575">
            <a:solidFill>
              <a:schemeClr val="tx1"/>
            </a:solidFill>
          </a:ln>
        </p:spPr>
      </p:pic>
      <p:sp>
        <p:nvSpPr>
          <p:cNvPr id="54" name="Rectangle 53">
            <a:extLst>
              <a:ext uri="{FF2B5EF4-FFF2-40B4-BE49-F238E27FC236}">
                <a16:creationId xmlns:a16="http://schemas.microsoft.com/office/drawing/2014/main" id="{36B19B44-1273-4DF1-8483-48EE764CFB41}"/>
              </a:ext>
            </a:extLst>
          </p:cNvPr>
          <p:cNvSpPr/>
          <p:nvPr/>
        </p:nvSpPr>
        <p:spPr>
          <a:xfrm>
            <a:off x="2290928" y="3764898"/>
            <a:ext cx="1040985" cy="222881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86C290-6D43-477F-B86D-9AD435068C77}"/>
              </a:ext>
            </a:extLst>
          </p:cNvPr>
          <p:cNvPicPr>
            <a:picLocks noChangeAspect="1"/>
          </p:cNvPicPr>
          <p:nvPr/>
        </p:nvPicPr>
        <p:blipFill>
          <a:blip r:embed="rId4"/>
          <a:stretch>
            <a:fillRect/>
          </a:stretch>
        </p:blipFill>
        <p:spPr>
          <a:xfrm>
            <a:off x="3728360" y="3718441"/>
            <a:ext cx="2489699" cy="2288695"/>
          </a:xfrm>
          <a:prstGeom prst="rect">
            <a:avLst/>
          </a:prstGeom>
          <a:ln w="28575">
            <a:solidFill>
              <a:schemeClr val="tx1"/>
            </a:solidFill>
          </a:ln>
        </p:spPr>
      </p:pic>
      <p:sp>
        <p:nvSpPr>
          <p:cNvPr id="62" name="Rectangle 61">
            <a:extLst>
              <a:ext uri="{FF2B5EF4-FFF2-40B4-BE49-F238E27FC236}">
                <a16:creationId xmlns:a16="http://schemas.microsoft.com/office/drawing/2014/main" id="{F5D09286-23F3-42A9-8BCD-B644A6F1C055}"/>
              </a:ext>
            </a:extLst>
          </p:cNvPr>
          <p:cNvSpPr/>
          <p:nvPr/>
        </p:nvSpPr>
        <p:spPr>
          <a:xfrm>
            <a:off x="5144985" y="3745164"/>
            <a:ext cx="1073073" cy="22485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3A27E88-3722-4CD8-855E-BC7077FD3150}"/>
              </a:ext>
            </a:extLst>
          </p:cNvPr>
          <p:cNvPicPr>
            <a:picLocks noChangeAspect="1"/>
          </p:cNvPicPr>
          <p:nvPr/>
        </p:nvPicPr>
        <p:blipFill>
          <a:blip r:embed="rId5"/>
          <a:stretch>
            <a:fillRect/>
          </a:stretch>
        </p:blipFill>
        <p:spPr>
          <a:xfrm>
            <a:off x="6501473" y="3852362"/>
            <a:ext cx="1755930" cy="1883172"/>
          </a:xfrm>
          <a:prstGeom prst="rect">
            <a:avLst/>
          </a:prstGeom>
          <a:ln w="28575">
            <a:solidFill>
              <a:schemeClr val="tx1"/>
            </a:solidFill>
          </a:ln>
        </p:spPr>
      </p:pic>
      <p:sp>
        <p:nvSpPr>
          <p:cNvPr id="66" name="Rectangle 65">
            <a:extLst>
              <a:ext uri="{FF2B5EF4-FFF2-40B4-BE49-F238E27FC236}">
                <a16:creationId xmlns:a16="http://schemas.microsoft.com/office/drawing/2014/main" id="{E70A140A-1E54-49C1-847D-0D10424CCD12}"/>
              </a:ext>
            </a:extLst>
          </p:cNvPr>
          <p:cNvSpPr/>
          <p:nvPr/>
        </p:nvSpPr>
        <p:spPr>
          <a:xfrm>
            <a:off x="6514115" y="5270043"/>
            <a:ext cx="881525" cy="4654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64D1AAF-CDAE-4D6E-BCF4-39A270667ED8}"/>
              </a:ext>
            </a:extLst>
          </p:cNvPr>
          <p:cNvSpPr/>
          <p:nvPr/>
        </p:nvSpPr>
        <p:spPr>
          <a:xfrm>
            <a:off x="7315200" y="4015409"/>
            <a:ext cx="477991" cy="1431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82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0AB11D-4A73-43F4-8809-E6AD498FD41C}"/>
              </a:ext>
            </a:extLst>
          </p:cNvPr>
          <p:cNvSpPr>
            <a:spLocks noGrp="1"/>
          </p:cNvSpPr>
          <p:nvPr>
            <p:ph type="title"/>
          </p:nvPr>
        </p:nvSpPr>
        <p:spPr/>
        <p:txBody>
          <a:bodyPr>
            <a:normAutofit fontScale="90000"/>
          </a:bodyPr>
          <a:lstStyle/>
          <a:p>
            <a:r>
              <a:rPr lang="en-US" dirty="0"/>
              <a:t>Is your local authority compliant with their AARFs, eligible to incur debt, and receive state funds?</a:t>
            </a:r>
          </a:p>
        </p:txBody>
      </p:sp>
      <p:pic>
        <p:nvPicPr>
          <p:cNvPr id="6" name="Content Placeholder 5" descr="Diagram&#10;&#10;Description automatically generated">
            <a:extLst>
              <a:ext uri="{FF2B5EF4-FFF2-40B4-BE49-F238E27FC236}">
                <a16:creationId xmlns:a16="http://schemas.microsoft.com/office/drawing/2014/main" id="{71618CD1-286A-4C20-BDA5-38D1F617A6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314" y="1825624"/>
            <a:ext cx="8166485" cy="4575176"/>
          </a:xfrm>
        </p:spPr>
      </p:pic>
    </p:spTree>
    <p:extLst>
      <p:ext uri="{BB962C8B-B14F-4D97-AF65-F5344CB8AC3E}">
        <p14:creationId xmlns:p14="http://schemas.microsoft.com/office/powerpoint/2010/main" val="359860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02849-EE0A-510C-1704-4959EFC7B06A}"/>
              </a:ext>
            </a:extLst>
          </p:cNvPr>
          <p:cNvSpPr txBox="1"/>
          <p:nvPr/>
        </p:nvSpPr>
        <p:spPr>
          <a:xfrm>
            <a:off x="4743451" y="4511080"/>
            <a:ext cx="3800475" cy="1200329"/>
          </a:xfrm>
          <a:prstGeom prst="rect">
            <a:avLst/>
          </a:prstGeom>
          <a:noFill/>
        </p:spPr>
        <p:txBody>
          <a:bodyPr wrap="square" rtlCol="0">
            <a:spAutoFit/>
          </a:bodyPr>
          <a:lstStyle/>
          <a:p>
            <a:r>
              <a:rPr lang="en-US" dirty="0"/>
              <a:t>For any additional questions regarding </a:t>
            </a:r>
            <a:r>
              <a:rPr lang="en-US" b="1" dirty="0"/>
              <a:t>Local Government compliance </a:t>
            </a:r>
            <a:r>
              <a:rPr lang="en-US" dirty="0"/>
              <a:t>please reach out to </a:t>
            </a:r>
            <a:r>
              <a:rPr lang="en-US" dirty="0">
                <a:hlinkClick r:id="rId2"/>
              </a:rPr>
              <a:t>research@dca.ga.gov</a:t>
            </a:r>
            <a:r>
              <a:rPr lang="en-US" dirty="0"/>
              <a:t> </a:t>
            </a:r>
          </a:p>
        </p:txBody>
      </p:sp>
      <p:sp>
        <p:nvSpPr>
          <p:cNvPr id="4" name="TextBox 3">
            <a:extLst>
              <a:ext uri="{FF2B5EF4-FFF2-40B4-BE49-F238E27FC236}">
                <a16:creationId xmlns:a16="http://schemas.microsoft.com/office/drawing/2014/main" id="{9F75B93B-92EE-46C3-A8D5-97CBDAC90335}"/>
              </a:ext>
            </a:extLst>
          </p:cNvPr>
          <p:cNvSpPr txBox="1"/>
          <p:nvPr/>
        </p:nvSpPr>
        <p:spPr>
          <a:xfrm>
            <a:off x="952501" y="4511080"/>
            <a:ext cx="3448050" cy="1200329"/>
          </a:xfrm>
          <a:prstGeom prst="rect">
            <a:avLst/>
          </a:prstGeom>
          <a:noFill/>
        </p:spPr>
        <p:txBody>
          <a:bodyPr wrap="square" rtlCol="0">
            <a:spAutoFit/>
          </a:bodyPr>
          <a:lstStyle/>
          <a:p>
            <a:r>
              <a:rPr lang="en-US" dirty="0"/>
              <a:t>For any additional questions regarding </a:t>
            </a:r>
            <a:r>
              <a:rPr lang="en-US" b="1" dirty="0"/>
              <a:t>QLG, SDS/SDA compliance </a:t>
            </a:r>
            <a:r>
              <a:rPr lang="en-US" dirty="0"/>
              <a:t>please reach out to </a:t>
            </a:r>
            <a:r>
              <a:rPr lang="en-US" dirty="0">
                <a:hlinkClick r:id="rId2"/>
              </a:rPr>
              <a:t>planning@dca.ga.gov</a:t>
            </a:r>
            <a:r>
              <a:rPr lang="en-US" dirty="0"/>
              <a:t> </a:t>
            </a:r>
          </a:p>
        </p:txBody>
      </p:sp>
    </p:spTree>
    <p:extLst>
      <p:ext uri="{BB962C8B-B14F-4D97-AF65-F5344CB8AC3E}">
        <p14:creationId xmlns:p14="http://schemas.microsoft.com/office/powerpoint/2010/main" val="132093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0E5AB82-FB60-42AD-9666-0656B044A4CC}"/>
              </a:ext>
            </a:extLst>
          </p:cNvPr>
          <p:cNvSpPr>
            <a:spLocks noGrp="1"/>
          </p:cNvSpPr>
          <p:nvPr>
            <p:ph type="title"/>
          </p:nvPr>
        </p:nvSpPr>
        <p:spPr>
          <a:xfrm>
            <a:off x="637794" y="548644"/>
            <a:ext cx="6677406" cy="2566031"/>
          </a:xfrm>
        </p:spPr>
        <p:txBody>
          <a:bodyPr/>
          <a:lstStyle/>
          <a:p>
            <a:r>
              <a:rPr lang="en-US" dirty="0"/>
              <a:t>Table of Contents</a:t>
            </a:r>
          </a:p>
        </p:txBody>
      </p:sp>
      <p:sp>
        <p:nvSpPr>
          <p:cNvPr id="30" name="TextBox 29">
            <a:extLst>
              <a:ext uri="{FF2B5EF4-FFF2-40B4-BE49-F238E27FC236}">
                <a16:creationId xmlns:a16="http://schemas.microsoft.com/office/drawing/2014/main" id="{5842B936-BB21-4339-90F3-624BD5B7C388}"/>
              </a:ext>
            </a:extLst>
          </p:cNvPr>
          <p:cNvSpPr txBox="1"/>
          <p:nvPr/>
        </p:nvSpPr>
        <p:spPr>
          <a:xfrm>
            <a:off x="637794" y="3743326"/>
            <a:ext cx="4229100" cy="1877437"/>
          </a:xfrm>
          <a:prstGeom prst="rect">
            <a:avLst/>
          </a:prstGeom>
          <a:noFill/>
        </p:spPr>
        <p:txBody>
          <a:bodyPr wrap="square" rtlCol="0">
            <a:spAutoFit/>
          </a:bodyPr>
          <a:lstStyle/>
          <a:p>
            <a:r>
              <a:rPr lang="en-US" dirty="0"/>
              <a:t>Planning Compliance</a:t>
            </a:r>
          </a:p>
          <a:p>
            <a:pPr marL="285750" indent="-285750">
              <a:buFont typeface="Arial" panose="020B0604020202020204" pitchFamily="34" charset="0"/>
              <a:buChar char="•"/>
            </a:pPr>
            <a:r>
              <a:rPr lang="en-US" sz="1600" dirty="0">
                <a:hlinkClick r:id="rId2" action="ppaction://hlinksldjump"/>
              </a:rPr>
              <a:t>QLG Program ties</a:t>
            </a:r>
            <a:endParaRPr lang="en-US" sz="1600" dirty="0"/>
          </a:p>
          <a:p>
            <a:pPr marL="285750" indent="-285750">
              <a:buFont typeface="Arial" panose="020B0604020202020204" pitchFamily="34" charset="0"/>
              <a:buChar char="•"/>
            </a:pPr>
            <a:r>
              <a:rPr lang="en-US" sz="1600" dirty="0">
                <a:hlinkClick r:id="rId3" action="ppaction://hlinksldjump"/>
              </a:rPr>
              <a:t>Programs that impact all state funding/permitting</a:t>
            </a:r>
            <a:endParaRPr lang="en-US" sz="1600" dirty="0"/>
          </a:p>
          <a:p>
            <a:pPr marL="285750" indent="-285750">
              <a:buFont typeface="Arial" panose="020B0604020202020204" pitchFamily="34" charset="0"/>
              <a:buChar char="•"/>
            </a:pPr>
            <a:r>
              <a:rPr lang="en-US" sz="1600" dirty="0">
                <a:hlinkClick r:id="rId4" action="ppaction://hlinksldjump"/>
              </a:rPr>
              <a:t>Locating Compliance results</a:t>
            </a:r>
            <a:endParaRPr lang="en-US" sz="1600" dirty="0"/>
          </a:p>
          <a:p>
            <a:pPr marL="285750" indent="-285750">
              <a:buFont typeface="Arial" panose="020B0604020202020204" pitchFamily="34" charset="0"/>
              <a:buChar char="•"/>
            </a:pPr>
            <a:r>
              <a:rPr lang="en-US" sz="1600" dirty="0">
                <a:hlinkClick r:id="rId5" action="ppaction://hlinksldjump"/>
              </a:rPr>
              <a:t>Interpreting compliance results</a:t>
            </a:r>
            <a:endParaRPr lang="en-US" sz="1600" dirty="0"/>
          </a:p>
          <a:p>
            <a:endParaRPr lang="en-US" dirty="0"/>
          </a:p>
        </p:txBody>
      </p:sp>
      <p:sp>
        <p:nvSpPr>
          <p:cNvPr id="31" name="TextBox 30">
            <a:extLst>
              <a:ext uri="{FF2B5EF4-FFF2-40B4-BE49-F238E27FC236}">
                <a16:creationId xmlns:a16="http://schemas.microsoft.com/office/drawing/2014/main" id="{8F9F59E9-CBBA-465E-80A7-7AC71BFEB22E}"/>
              </a:ext>
            </a:extLst>
          </p:cNvPr>
          <p:cNvSpPr txBox="1"/>
          <p:nvPr/>
        </p:nvSpPr>
        <p:spPr>
          <a:xfrm>
            <a:off x="4572000" y="3743326"/>
            <a:ext cx="4229100" cy="1631216"/>
          </a:xfrm>
          <a:prstGeom prst="rect">
            <a:avLst/>
          </a:prstGeom>
          <a:noFill/>
        </p:spPr>
        <p:txBody>
          <a:bodyPr wrap="square" rtlCol="0">
            <a:spAutoFit/>
          </a:bodyPr>
          <a:lstStyle/>
          <a:p>
            <a:r>
              <a:rPr lang="en-US" dirty="0"/>
              <a:t>Research compliance</a:t>
            </a:r>
          </a:p>
          <a:p>
            <a:pPr marL="285750" indent="-285750">
              <a:buFont typeface="Arial" panose="020B0604020202020204" pitchFamily="34" charset="0"/>
              <a:buChar char="•"/>
            </a:pPr>
            <a:r>
              <a:rPr lang="en-US" sz="1600" dirty="0">
                <a:hlinkClick r:id="rId6" action="ppaction://hlinksldjump"/>
              </a:rPr>
              <a:t>Local government reporting requirements</a:t>
            </a:r>
            <a:endParaRPr lang="en-US" sz="1600" dirty="0"/>
          </a:p>
          <a:p>
            <a:pPr marL="285750" indent="-285750">
              <a:buFont typeface="Arial" panose="020B0604020202020204" pitchFamily="34" charset="0"/>
              <a:buChar char="•"/>
            </a:pPr>
            <a:r>
              <a:rPr lang="en-US" sz="1600" dirty="0">
                <a:hlinkClick r:id="rId4" action="ppaction://hlinksldjump"/>
              </a:rPr>
              <a:t>Locating Compliance results</a:t>
            </a:r>
            <a:endParaRPr lang="en-US" sz="1600" dirty="0"/>
          </a:p>
          <a:p>
            <a:pPr marL="285750" indent="-285750">
              <a:buFont typeface="Arial" panose="020B0604020202020204" pitchFamily="34" charset="0"/>
              <a:buChar char="•"/>
            </a:pPr>
            <a:r>
              <a:rPr lang="en-US" sz="1600" dirty="0">
                <a:hlinkClick r:id="rId5" action="ppaction://hlinksldjump"/>
              </a:rPr>
              <a:t>Interpreting GOMI/RLGF compliance</a:t>
            </a:r>
            <a:endParaRPr lang="en-US" sz="1600" dirty="0"/>
          </a:p>
          <a:p>
            <a:pPr marL="285750" indent="-285750">
              <a:buFont typeface="Arial" panose="020B0604020202020204" pitchFamily="34" charset="0"/>
              <a:buChar char="•"/>
            </a:pPr>
            <a:r>
              <a:rPr lang="en-US" sz="1600" dirty="0">
                <a:hlinkClick r:id="rId7" action="ppaction://hlinksldjump"/>
              </a:rPr>
              <a:t>Interpreting AARF compliance</a:t>
            </a:r>
            <a:endParaRPr lang="en-US" sz="1600" dirty="0"/>
          </a:p>
          <a:p>
            <a:endParaRPr lang="en-US" dirty="0"/>
          </a:p>
        </p:txBody>
      </p:sp>
    </p:spTree>
    <p:extLst>
      <p:ext uri="{BB962C8B-B14F-4D97-AF65-F5344CB8AC3E}">
        <p14:creationId xmlns:p14="http://schemas.microsoft.com/office/powerpoint/2010/main" val="62046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AAD7D2D0-D092-41DB-A770-7C4A9D0C50FF}"/>
              </a:ext>
            </a:extLst>
          </p:cNvPr>
          <p:cNvGraphicFramePr>
            <a:graphicFrameLocks noGrp="1"/>
          </p:cNvGraphicFramePr>
          <p:nvPr>
            <p:ph idx="1"/>
            <p:extLst>
              <p:ext uri="{D42A27DB-BD31-4B8C-83A1-F6EECF244321}">
                <p14:modId xmlns:p14="http://schemas.microsoft.com/office/powerpoint/2010/main" val="1586618991"/>
              </p:ext>
            </p:extLst>
          </p:nvPr>
        </p:nvGraphicFramePr>
        <p:xfrm>
          <a:off x="628650" y="1825625"/>
          <a:ext cx="7886700" cy="3682452"/>
        </p:xfrm>
        <a:graphic>
          <a:graphicData uri="http://schemas.openxmlformats.org/drawingml/2006/table">
            <a:tbl>
              <a:tblPr firstRow="1" bandRow="1"/>
              <a:tblGrid>
                <a:gridCol w="1971675">
                  <a:extLst>
                    <a:ext uri="{9D8B030D-6E8A-4147-A177-3AD203B41FA5}">
                      <a16:colId xmlns:a16="http://schemas.microsoft.com/office/drawing/2014/main" val="782955369"/>
                    </a:ext>
                  </a:extLst>
                </a:gridCol>
                <a:gridCol w="1971675">
                  <a:extLst>
                    <a:ext uri="{9D8B030D-6E8A-4147-A177-3AD203B41FA5}">
                      <a16:colId xmlns:a16="http://schemas.microsoft.com/office/drawing/2014/main" val="289568481"/>
                    </a:ext>
                  </a:extLst>
                </a:gridCol>
                <a:gridCol w="1971675">
                  <a:extLst>
                    <a:ext uri="{9D8B030D-6E8A-4147-A177-3AD203B41FA5}">
                      <a16:colId xmlns:a16="http://schemas.microsoft.com/office/drawing/2014/main" val="494753205"/>
                    </a:ext>
                  </a:extLst>
                </a:gridCol>
                <a:gridCol w="1971675">
                  <a:extLst>
                    <a:ext uri="{9D8B030D-6E8A-4147-A177-3AD203B41FA5}">
                      <a16:colId xmlns:a16="http://schemas.microsoft.com/office/drawing/2014/main" val="329567362"/>
                    </a:ext>
                  </a:extLst>
                </a:gridCol>
              </a:tblGrid>
              <a:tr h="510872">
                <a:tc>
                  <a:txBody>
                    <a:bodyPr/>
                    <a:lstStyle/>
                    <a:p>
                      <a:pPr algn="ctr"/>
                      <a:r>
                        <a:rPr lang="en-US" sz="1200" b="1" dirty="0">
                          <a:solidFill>
                            <a:schemeClr val="bg1"/>
                          </a:solidFill>
                        </a:rPr>
                        <a:t>Items</a:t>
                      </a:r>
                    </a:p>
                  </a:txBody>
                  <a:tcPr marL="68580" marR="68580" marT="34290" marB="3429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bg1"/>
                          </a:solidFill>
                        </a:rPr>
                        <a:t>Required for:</a:t>
                      </a:r>
                    </a:p>
                  </a:txBody>
                  <a:tcPr marL="68580" marR="68580" marT="34290" marB="342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bg1"/>
                          </a:solidFill>
                        </a:rPr>
                        <a:t>Due:</a:t>
                      </a:r>
                    </a:p>
                  </a:txBody>
                  <a:tcPr marL="68580" marR="68580" marT="34290" marB="342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bg1"/>
                          </a:solidFill>
                        </a:rPr>
                        <a:t>Other:</a:t>
                      </a:r>
                    </a:p>
                  </a:txBody>
                  <a:tcPr marL="68580" marR="68580" marT="34290" marB="3429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extLst>
                  <a:ext uri="{0D108BD9-81ED-4DB2-BD59-A6C34878D82A}">
                    <a16:rowId xmlns:a16="http://schemas.microsoft.com/office/drawing/2014/main" val="2729267669"/>
                  </a:ext>
                </a:extLst>
              </a:tr>
              <a:tr h="510872">
                <a:tc>
                  <a:txBody>
                    <a:bodyPr/>
                    <a:lstStyle/>
                    <a:p>
                      <a:pPr algn="ctr"/>
                      <a:r>
                        <a:rPr lang="en-US" sz="1200" b="1" dirty="0"/>
                        <a:t>Comprehensive Plans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All Cities and Counties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Every 5 Years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13623293"/>
                  </a:ext>
                </a:extLst>
              </a:tr>
              <a:tr h="51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t>Capital Improvement Element (CIE)</a:t>
                      </a:r>
                      <a:endParaRPr lang="en-US" sz="1200" b="1" dirty="0"/>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Any Gov’t or Authority that collects Impact Fees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Annually</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84629666"/>
                  </a:ext>
                </a:extLst>
              </a:tr>
              <a:tr h="51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Alternative Dispute Resolution</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Parties must participate in process in “good faith”</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40713525"/>
                  </a:ext>
                </a:extLst>
              </a:tr>
              <a:tr h="51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Annexation Arbitration</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kern="1200" dirty="0">
                          <a:solidFill>
                            <a:schemeClr val="tx1"/>
                          </a:solidFill>
                          <a:latin typeface="+mn-lt"/>
                          <a:ea typeface="+mn-ea"/>
                          <a:cs typeface="+mn-cs"/>
                        </a:rPr>
                        <a:t>Parties must participate in process in “good faith”</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00297480"/>
                  </a:ext>
                </a:extLst>
              </a:tr>
              <a:tr h="51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Development of Regional Impact (DRI)</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Any Development that meets certain Threshold</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kern="1200" dirty="0">
                          <a:solidFill>
                            <a:schemeClr val="tx1"/>
                          </a:solidFill>
                          <a:latin typeface="+mn-lt"/>
                          <a:ea typeface="+mn-ea"/>
                          <a:cs typeface="+mn-cs"/>
                        </a:rPr>
                        <a:t>Parties must participate in process in “good faith”</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7144852"/>
                  </a:ext>
                </a:extLst>
              </a:tr>
              <a:tr h="51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E-Verify (</a:t>
                      </a:r>
                      <a:r>
                        <a:rPr lang="en-US" sz="1200" b="1" dirty="0">
                          <a:solidFill>
                            <a:srgbClr val="FF0000"/>
                          </a:solidFill>
                        </a:rPr>
                        <a:t>DOAA program</a:t>
                      </a:r>
                      <a:r>
                        <a:rPr lang="en-US" sz="1200" b="1" dirty="0"/>
                        <a:t>)</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kern="1200" dirty="0">
                          <a:solidFill>
                            <a:schemeClr val="tx1"/>
                          </a:solidFill>
                          <a:latin typeface="+mn-lt"/>
                          <a:ea typeface="+mn-ea"/>
                          <a:cs typeface="+mn-cs"/>
                        </a:rPr>
                        <a:t>All Cities and Counties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Annually</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b="1" dirty="0">
                          <a:latin typeface="+mj-lt"/>
                        </a:rPr>
                        <a:t>Please contact DOAA at </a:t>
                      </a:r>
                      <a:r>
                        <a:rPr lang="en-US" sz="1200" b="1" dirty="0">
                          <a:latin typeface="+mj-lt"/>
                          <a:hlinkClick r:id="rId3"/>
                        </a:rPr>
                        <a:t>immhelp@audits.ga.gov</a:t>
                      </a:r>
                      <a:r>
                        <a:rPr lang="en-US" sz="1200" b="1" dirty="0">
                          <a:latin typeface="+mj-lt"/>
                        </a:rPr>
                        <a:t> for assistance</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69154201"/>
                  </a:ext>
                </a:extLst>
              </a:tr>
            </a:tbl>
          </a:graphicData>
        </a:graphic>
      </p:graphicFrame>
      <p:sp>
        <p:nvSpPr>
          <p:cNvPr id="4" name="Title 3">
            <a:extLst>
              <a:ext uri="{FF2B5EF4-FFF2-40B4-BE49-F238E27FC236}">
                <a16:creationId xmlns:a16="http://schemas.microsoft.com/office/drawing/2014/main" id="{C6C5938D-BEA7-4A28-9639-87B682C03620}"/>
              </a:ext>
            </a:extLst>
          </p:cNvPr>
          <p:cNvSpPr>
            <a:spLocks noGrp="1"/>
          </p:cNvSpPr>
          <p:nvPr>
            <p:ph type="title"/>
          </p:nvPr>
        </p:nvSpPr>
        <p:spPr/>
        <p:txBody>
          <a:bodyPr/>
          <a:lstStyle/>
          <a:p>
            <a:r>
              <a:rPr lang="en-US" dirty="0"/>
              <a:t>Programs that are tied to QLG Compliance</a:t>
            </a:r>
          </a:p>
        </p:txBody>
      </p:sp>
      <p:sp>
        <p:nvSpPr>
          <p:cNvPr id="2" name="TextBox 1">
            <a:extLst>
              <a:ext uri="{FF2B5EF4-FFF2-40B4-BE49-F238E27FC236}">
                <a16:creationId xmlns:a16="http://schemas.microsoft.com/office/drawing/2014/main" id="{6ED1EFA4-9CF2-4225-AFA3-CAE40ADF649B}"/>
              </a:ext>
            </a:extLst>
          </p:cNvPr>
          <p:cNvSpPr txBox="1"/>
          <p:nvPr/>
        </p:nvSpPr>
        <p:spPr>
          <a:xfrm>
            <a:off x="533400" y="5504514"/>
            <a:ext cx="6134100" cy="246221"/>
          </a:xfrm>
          <a:prstGeom prst="rect">
            <a:avLst/>
          </a:prstGeom>
          <a:noFill/>
        </p:spPr>
        <p:txBody>
          <a:bodyPr wrap="square" rtlCol="0">
            <a:spAutoFit/>
          </a:bodyPr>
          <a:lstStyle/>
          <a:p>
            <a:r>
              <a:rPr lang="en-US" sz="1000" dirty="0"/>
              <a:t>*Items in bold are the most common programs associated with QLG</a:t>
            </a:r>
          </a:p>
        </p:txBody>
      </p:sp>
    </p:spTree>
    <p:extLst>
      <p:ext uri="{BB962C8B-B14F-4D97-AF65-F5344CB8AC3E}">
        <p14:creationId xmlns:p14="http://schemas.microsoft.com/office/powerpoint/2010/main" val="123162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AAD7D2D0-D092-41DB-A770-7C4A9D0C50FF}"/>
              </a:ext>
            </a:extLst>
          </p:cNvPr>
          <p:cNvGraphicFramePr>
            <a:graphicFrameLocks noGrp="1"/>
          </p:cNvGraphicFramePr>
          <p:nvPr>
            <p:ph idx="1"/>
            <p:extLst>
              <p:ext uri="{D42A27DB-BD31-4B8C-83A1-F6EECF244321}">
                <p14:modId xmlns:p14="http://schemas.microsoft.com/office/powerpoint/2010/main" val="1036904780"/>
              </p:ext>
            </p:extLst>
          </p:nvPr>
        </p:nvGraphicFramePr>
        <p:xfrm>
          <a:off x="628650" y="1825625"/>
          <a:ext cx="7886700" cy="1638964"/>
        </p:xfrm>
        <a:graphic>
          <a:graphicData uri="http://schemas.openxmlformats.org/drawingml/2006/table">
            <a:tbl>
              <a:tblPr firstRow="1" bandRow="1"/>
              <a:tblGrid>
                <a:gridCol w="1971675">
                  <a:extLst>
                    <a:ext uri="{9D8B030D-6E8A-4147-A177-3AD203B41FA5}">
                      <a16:colId xmlns:a16="http://schemas.microsoft.com/office/drawing/2014/main" val="782955369"/>
                    </a:ext>
                  </a:extLst>
                </a:gridCol>
                <a:gridCol w="1971675">
                  <a:extLst>
                    <a:ext uri="{9D8B030D-6E8A-4147-A177-3AD203B41FA5}">
                      <a16:colId xmlns:a16="http://schemas.microsoft.com/office/drawing/2014/main" val="289568481"/>
                    </a:ext>
                  </a:extLst>
                </a:gridCol>
                <a:gridCol w="1971675">
                  <a:extLst>
                    <a:ext uri="{9D8B030D-6E8A-4147-A177-3AD203B41FA5}">
                      <a16:colId xmlns:a16="http://schemas.microsoft.com/office/drawing/2014/main" val="494753205"/>
                    </a:ext>
                  </a:extLst>
                </a:gridCol>
                <a:gridCol w="1971675">
                  <a:extLst>
                    <a:ext uri="{9D8B030D-6E8A-4147-A177-3AD203B41FA5}">
                      <a16:colId xmlns:a16="http://schemas.microsoft.com/office/drawing/2014/main" val="329567362"/>
                    </a:ext>
                  </a:extLst>
                </a:gridCol>
              </a:tblGrid>
              <a:tr h="510872">
                <a:tc>
                  <a:txBody>
                    <a:bodyPr/>
                    <a:lstStyle/>
                    <a:p>
                      <a:pPr algn="ctr"/>
                      <a:r>
                        <a:rPr lang="en-US" sz="1200" b="1" dirty="0">
                          <a:solidFill>
                            <a:schemeClr val="bg1"/>
                          </a:solidFill>
                        </a:rPr>
                        <a:t>Items</a:t>
                      </a:r>
                    </a:p>
                  </a:txBody>
                  <a:tcPr marL="68580" marR="68580" marT="34290" marB="3429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bg1"/>
                          </a:solidFill>
                        </a:rPr>
                        <a:t>Required for:</a:t>
                      </a:r>
                    </a:p>
                  </a:txBody>
                  <a:tcPr marL="68580" marR="68580" marT="34290" marB="342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bg1"/>
                          </a:solidFill>
                        </a:rPr>
                        <a:t>Due:</a:t>
                      </a:r>
                    </a:p>
                  </a:txBody>
                  <a:tcPr marL="68580" marR="68580" marT="34290" marB="342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bg1"/>
                          </a:solidFill>
                        </a:rPr>
                        <a:t>Other:</a:t>
                      </a:r>
                    </a:p>
                  </a:txBody>
                  <a:tcPr marL="68580" marR="68580" marT="34290" marB="3429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6"/>
                    </a:solidFill>
                  </a:tcPr>
                </a:tc>
                <a:extLst>
                  <a:ext uri="{0D108BD9-81ED-4DB2-BD59-A6C34878D82A}">
                    <a16:rowId xmlns:a16="http://schemas.microsoft.com/office/drawing/2014/main" val="2729267669"/>
                  </a:ext>
                </a:extLst>
              </a:tr>
              <a:tr h="510872">
                <a:tc>
                  <a:txBody>
                    <a:bodyPr/>
                    <a:lstStyle/>
                    <a:p>
                      <a:pPr algn="ctr"/>
                      <a:r>
                        <a:rPr lang="en-US" sz="1200" dirty="0"/>
                        <a:t>Service Delivery Strategy (SDS)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All Cities and Counties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Every 10 years – or if anything changes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N/A</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13623293"/>
                  </a:ext>
                </a:extLst>
              </a:tr>
              <a:tr h="51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a:t>Sanctuary Cities (</a:t>
                      </a:r>
                      <a:r>
                        <a:rPr lang="en-US" sz="1200" i="0" dirty="0">
                          <a:solidFill>
                            <a:srgbClr val="FF0000"/>
                          </a:solidFill>
                        </a:rPr>
                        <a:t>DOAA program</a:t>
                      </a:r>
                      <a:r>
                        <a:rPr lang="en-US" sz="1200" i="0" dirty="0"/>
                        <a:t>)</a:t>
                      </a:r>
                      <a:endParaRPr lang="en-US" sz="1200" dirty="0"/>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kern="1200" dirty="0">
                          <a:solidFill>
                            <a:schemeClr val="tx1"/>
                          </a:solidFill>
                          <a:latin typeface="+mn-lt"/>
                          <a:ea typeface="+mn-ea"/>
                          <a:cs typeface="+mn-cs"/>
                        </a:rPr>
                        <a:t>All Cities and Counties</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Annually</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lang="en-US" sz="1200" dirty="0">
                          <a:latin typeface="+mj-lt"/>
                        </a:rPr>
                        <a:t>Please contact DOAA at </a:t>
                      </a:r>
                      <a:r>
                        <a:rPr lang="en-US" sz="1200" dirty="0">
                          <a:latin typeface="+mj-lt"/>
                          <a:hlinkClick r:id="rId3"/>
                        </a:rPr>
                        <a:t>immhelp@audits.ga.gov</a:t>
                      </a:r>
                      <a:r>
                        <a:rPr lang="en-US" sz="1200" dirty="0">
                          <a:latin typeface="+mj-lt"/>
                        </a:rPr>
                        <a:t> for assistance</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84629666"/>
                  </a:ext>
                </a:extLst>
              </a:tr>
            </a:tbl>
          </a:graphicData>
        </a:graphic>
      </p:graphicFrame>
      <p:sp>
        <p:nvSpPr>
          <p:cNvPr id="4" name="Title 3">
            <a:extLst>
              <a:ext uri="{FF2B5EF4-FFF2-40B4-BE49-F238E27FC236}">
                <a16:creationId xmlns:a16="http://schemas.microsoft.com/office/drawing/2014/main" id="{C6C5938D-BEA7-4A28-9639-87B682C03620}"/>
              </a:ext>
            </a:extLst>
          </p:cNvPr>
          <p:cNvSpPr>
            <a:spLocks noGrp="1"/>
          </p:cNvSpPr>
          <p:nvPr>
            <p:ph type="title"/>
          </p:nvPr>
        </p:nvSpPr>
        <p:spPr/>
        <p:txBody>
          <a:bodyPr/>
          <a:lstStyle/>
          <a:p>
            <a:r>
              <a:rPr lang="en-US" dirty="0"/>
              <a:t>Programs that Impact ALL state funding/permitting</a:t>
            </a:r>
          </a:p>
        </p:txBody>
      </p:sp>
    </p:spTree>
    <p:extLst>
      <p:ext uri="{BB962C8B-B14F-4D97-AF65-F5344CB8AC3E}">
        <p14:creationId xmlns:p14="http://schemas.microsoft.com/office/powerpoint/2010/main" val="397274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sky, nature&#10;&#10;Description automatically generated">
            <a:extLst>
              <a:ext uri="{FF2B5EF4-FFF2-40B4-BE49-F238E27FC236}">
                <a16:creationId xmlns:a16="http://schemas.microsoft.com/office/drawing/2014/main" id="{3F2E043A-12A7-4E13-8257-D8FFCFF2CE4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8149" r="28149"/>
          <a:stretch/>
        </p:blipFill>
        <p:spPr/>
      </p:pic>
      <p:sp>
        <p:nvSpPr>
          <p:cNvPr id="4" name="Footer Placeholder 3">
            <a:extLst>
              <a:ext uri="{FF2B5EF4-FFF2-40B4-BE49-F238E27FC236}">
                <a16:creationId xmlns:a16="http://schemas.microsoft.com/office/drawing/2014/main" id="{9FD0D0C1-32BD-445A-B51A-2A8A73E8F5BC}"/>
              </a:ext>
            </a:extLst>
          </p:cNvPr>
          <p:cNvSpPr>
            <a:spLocks noGrp="1"/>
          </p:cNvSpPr>
          <p:nvPr>
            <p:ph type="ftr" sz="quarter" idx="16"/>
          </p:nvPr>
        </p:nvSpPr>
        <p:spPr/>
        <p:txBody>
          <a:body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C70A4F59-8072-44A1-A132-E7E591E04F96}"/>
              </a:ext>
            </a:extLst>
          </p:cNvPr>
          <p:cNvSpPr>
            <a:spLocks noGrp="1"/>
          </p:cNvSpPr>
          <p:nvPr>
            <p:ph type="sldNum" sz="quarter" idx="17"/>
          </p:nvPr>
        </p:nvSpPr>
        <p:spPr/>
        <p:txBody>
          <a:bodyPr/>
          <a:lstStyle/>
          <a:p>
            <a:fld id="{93CAF254-72B9-406C-9E86-C9D983240C82}" type="slidenum">
              <a:rPr lang="en-US" smtClean="0"/>
              <a:pPr/>
              <a:t>5</a:t>
            </a:fld>
            <a:endParaRPr lang="en-US" dirty="0"/>
          </a:p>
        </p:txBody>
      </p:sp>
      <p:sp>
        <p:nvSpPr>
          <p:cNvPr id="8" name="Title 7">
            <a:extLst>
              <a:ext uri="{FF2B5EF4-FFF2-40B4-BE49-F238E27FC236}">
                <a16:creationId xmlns:a16="http://schemas.microsoft.com/office/drawing/2014/main" id="{F7FAA23A-057A-4540-8351-A707688D7C99}"/>
              </a:ext>
            </a:extLst>
          </p:cNvPr>
          <p:cNvSpPr>
            <a:spLocks noGrp="1"/>
          </p:cNvSpPr>
          <p:nvPr>
            <p:ph type="title"/>
          </p:nvPr>
        </p:nvSpPr>
        <p:spPr/>
        <p:txBody>
          <a:bodyPr>
            <a:normAutofit/>
          </a:bodyPr>
          <a:lstStyle/>
          <a:p>
            <a:r>
              <a:rPr lang="en-US" dirty="0"/>
              <a:t>QLG vs. SDS/SDA Compliance</a:t>
            </a:r>
            <a:br>
              <a:rPr lang="en-US" dirty="0"/>
            </a:br>
            <a:endParaRPr lang="en-US" sz="1800" b="0" dirty="0"/>
          </a:p>
        </p:txBody>
      </p:sp>
      <p:graphicFrame>
        <p:nvGraphicFramePr>
          <p:cNvPr id="3" name="Table 5">
            <a:extLst>
              <a:ext uri="{FF2B5EF4-FFF2-40B4-BE49-F238E27FC236}">
                <a16:creationId xmlns:a16="http://schemas.microsoft.com/office/drawing/2014/main" id="{8351D2CD-79A1-B609-CB1A-2B1D3CFBBB67}"/>
              </a:ext>
            </a:extLst>
          </p:cNvPr>
          <p:cNvGraphicFramePr>
            <a:graphicFrameLocks noGrp="1"/>
          </p:cNvGraphicFramePr>
          <p:nvPr>
            <p:extLst>
              <p:ext uri="{D42A27DB-BD31-4B8C-83A1-F6EECF244321}">
                <p14:modId xmlns:p14="http://schemas.microsoft.com/office/powerpoint/2010/main" val="1959575676"/>
              </p:ext>
            </p:extLst>
          </p:nvPr>
        </p:nvGraphicFramePr>
        <p:xfrm>
          <a:off x="473746" y="1613284"/>
          <a:ext cx="8342811" cy="4958324"/>
        </p:xfrm>
        <a:graphic>
          <a:graphicData uri="http://schemas.openxmlformats.org/drawingml/2006/table">
            <a:tbl>
              <a:tblPr firstRow="1" bandRow="1">
                <a:tableStyleId>{5C22544A-7EE6-4342-B048-85BDC9FD1C3A}</a:tableStyleId>
              </a:tblPr>
              <a:tblGrid>
                <a:gridCol w="2780937">
                  <a:extLst>
                    <a:ext uri="{9D8B030D-6E8A-4147-A177-3AD203B41FA5}">
                      <a16:colId xmlns:a16="http://schemas.microsoft.com/office/drawing/2014/main" val="427444017"/>
                    </a:ext>
                  </a:extLst>
                </a:gridCol>
                <a:gridCol w="2780937">
                  <a:extLst>
                    <a:ext uri="{9D8B030D-6E8A-4147-A177-3AD203B41FA5}">
                      <a16:colId xmlns:a16="http://schemas.microsoft.com/office/drawing/2014/main" val="3857075332"/>
                    </a:ext>
                  </a:extLst>
                </a:gridCol>
                <a:gridCol w="2780937">
                  <a:extLst>
                    <a:ext uri="{9D8B030D-6E8A-4147-A177-3AD203B41FA5}">
                      <a16:colId xmlns:a16="http://schemas.microsoft.com/office/drawing/2014/main" val="3723239645"/>
                    </a:ext>
                  </a:extLst>
                </a:gridCol>
              </a:tblGrid>
              <a:tr h="638932">
                <a:tc>
                  <a:txBody>
                    <a:bodyPr/>
                    <a:lstStyle/>
                    <a:p>
                      <a:pPr algn="ctr"/>
                      <a:r>
                        <a:rPr lang="en-US" dirty="0"/>
                        <a:t>Compliance:</a:t>
                      </a:r>
                    </a:p>
                  </a:txBody>
                  <a:tcPr/>
                </a:tc>
                <a:tc>
                  <a:txBody>
                    <a:bodyPr/>
                    <a:lstStyle/>
                    <a:p>
                      <a:pPr algn="ctr"/>
                      <a:r>
                        <a:rPr lang="en-US" dirty="0"/>
                        <a:t>Qualified Local Government Status (QLG)</a:t>
                      </a:r>
                    </a:p>
                  </a:txBody>
                  <a:tcPr/>
                </a:tc>
                <a:tc>
                  <a:txBody>
                    <a:bodyPr/>
                    <a:lstStyle/>
                    <a:p>
                      <a:pPr algn="ctr"/>
                      <a:r>
                        <a:rPr lang="en-US" dirty="0"/>
                        <a:t>Service </a:t>
                      </a:r>
                      <a:r>
                        <a:rPr lang="en-US"/>
                        <a:t>Delivery Act (SDA) </a:t>
                      </a:r>
                      <a:r>
                        <a:rPr lang="en-US" dirty="0"/>
                        <a:t>Compliance/ SDS Compliance</a:t>
                      </a:r>
                    </a:p>
                  </a:txBody>
                  <a:tcPr/>
                </a:tc>
                <a:extLst>
                  <a:ext uri="{0D108BD9-81ED-4DB2-BD59-A6C34878D82A}">
                    <a16:rowId xmlns:a16="http://schemas.microsoft.com/office/drawing/2014/main" val="1360739414"/>
                  </a:ext>
                </a:extLst>
              </a:tr>
              <a:tr h="638932">
                <a:tc>
                  <a:txBody>
                    <a:bodyPr/>
                    <a:lstStyle/>
                    <a:p>
                      <a:pPr algn="ctr"/>
                      <a:r>
                        <a:rPr lang="en-US" dirty="0"/>
                        <a:t>Programs linked to this type of compliance:</a:t>
                      </a:r>
                    </a:p>
                  </a:txBody>
                  <a:tcPr/>
                </a:tc>
                <a:tc>
                  <a:txBody>
                    <a:bodyPr/>
                    <a:lstStyle/>
                    <a:p>
                      <a:pPr algn="ctr"/>
                      <a:r>
                        <a:rPr lang="en-US" dirty="0"/>
                        <a:t>Comp Plans &amp; CIE’s &amp; E-Verify &amp; DRI/ADR/</a:t>
                      </a:r>
                      <a:r>
                        <a:rPr lang="en-US" dirty="0" err="1"/>
                        <a:t>Anx</a:t>
                      </a:r>
                      <a:r>
                        <a:rPr lang="en-US" dirty="0"/>
                        <a:t>. Arbtn.</a:t>
                      </a:r>
                    </a:p>
                  </a:txBody>
                  <a:tcPr/>
                </a:tc>
                <a:tc>
                  <a:txBody>
                    <a:bodyPr/>
                    <a:lstStyle/>
                    <a:p>
                      <a:pPr algn="ctr"/>
                      <a:r>
                        <a:rPr lang="en-US" dirty="0"/>
                        <a:t>SDS’s &amp; Sanctuary Cities</a:t>
                      </a:r>
                    </a:p>
                  </a:txBody>
                  <a:tcPr/>
                </a:tc>
                <a:extLst>
                  <a:ext uri="{0D108BD9-81ED-4DB2-BD59-A6C34878D82A}">
                    <a16:rowId xmlns:a16="http://schemas.microsoft.com/office/drawing/2014/main" val="4079642193"/>
                  </a:ext>
                </a:extLst>
              </a:tr>
              <a:tr h="638932">
                <a:tc>
                  <a:txBody>
                    <a:bodyPr/>
                    <a:lstStyle/>
                    <a:p>
                      <a:pPr algn="ctr"/>
                      <a:r>
                        <a:rPr lang="en-US" b="1" dirty="0"/>
                        <a:t>When out of compliance, access is lost to these programs:</a:t>
                      </a:r>
                    </a:p>
                  </a:txBody>
                  <a:tcPr/>
                </a:tc>
                <a:tc>
                  <a:txBody>
                    <a:bodyPr/>
                    <a:lstStyle/>
                    <a:p>
                      <a:pPr algn="ctr"/>
                      <a:r>
                        <a:rPr lang="en-US" b="1" dirty="0"/>
                        <a:t>DCA Administered Programs +</a:t>
                      </a:r>
                    </a:p>
                  </a:txBody>
                  <a:tcPr/>
                </a:tc>
                <a:tc>
                  <a:txBody>
                    <a:bodyPr/>
                    <a:lstStyle/>
                    <a:p>
                      <a:pPr algn="ctr"/>
                      <a:r>
                        <a:rPr lang="en-US" b="1" dirty="0"/>
                        <a:t>All State Administered Programs/ Grants/ Permits</a:t>
                      </a:r>
                    </a:p>
                  </a:txBody>
                  <a:tcPr/>
                </a:tc>
                <a:extLst>
                  <a:ext uri="{0D108BD9-81ED-4DB2-BD59-A6C34878D82A}">
                    <a16:rowId xmlns:a16="http://schemas.microsoft.com/office/drawing/2014/main" val="3342674391"/>
                  </a:ext>
                </a:extLst>
              </a:tr>
              <a:tr h="638932">
                <a:tc>
                  <a:txBody>
                    <a:bodyPr/>
                    <a:lstStyle/>
                    <a:p>
                      <a:pPr algn="ctr"/>
                      <a:r>
                        <a:rPr lang="en-US" dirty="0"/>
                        <a:t>How to correct:</a:t>
                      </a:r>
                    </a:p>
                  </a:txBody>
                  <a:tcPr/>
                </a:tc>
                <a:tc>
                  <a:txBody>
                    <a:bodyPr/>
                    <a:lstStyle/>
                    <a:p>
                      <a:pPr algn="ctr"/>
                      <a:r>
                        <a:rPr lang="en-US" dirty="0"/>
                        <a:t>Corrected with Plan/ CIE approval and adoption. DRI/ADR/Arbitration is case by case</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dirty="0"/>
                        <a:t>E-Verify: </a:t>
                      </a:r>
                      <a:r>
                        <a:rPr lang="en-US" sz="1400" b="0" kern="1200" dirty="0">
                          <a:solidFill>
                            <a:schemeClr val="dk1"/>
                          </a:solidFill>
                          <a:latin typeface="+mn-lt"/>
                          <a:ea typeface="+mn-ea"/>
                          <a:cs typeface="+mn-cs"/>
                        </a:rPr>
                        <a:t>please contact DOAA at </a:t>
                      </a:r>
                      <a:r>
                        <a:rPr lang="en-US" sz="1400" b="0" kern="1200" dirty="0">
                          <a:solidFill>
                            <a:schemeClr val="dk1"/>
                          </a:solidFill>
                          <a:latin typeface="+mn-lt"/>
                          <a:ea typeface="+mn-ea"/>
                          <a:cs typeface="+mn-cs"/>
                          <a:hlinkClick r:id="rId4"/>
                        </a:rPr>
                        <a:t>immhelp@audits.ga.gov</a:t>
                      </a:r>
                      <a:r>
                        <a:rPr lang="en-US" sz="1400" b="0" kern="1200" dirty="0">
                          <a:solidFill>
                            <a:schemeClr val="dk1"/>
                          </a:solidFill>
                          <a:latin typeface="+mn-lt"/>
                          <a:ea typeface="+mn-ea"/>
                          <a:cs typeface="+mn-cs"/>
                        </a:rPr>
                        <a:t> for assistance</a:t>
                      </a:r>
                    </a:p>
                  </a:txBody>
                  <a:tcPr/>
                </a:tc>
                <a:tc>
                  <a:txBody>
                    <a:bodyPr/>
                    <a:lstStyle/>
                    <a:p>
                      <a:pPr algn="ctr"/>
                      <a:r>
                        <a:rPr lang="en-US" dirty="0"/>
                        <a:t>Corrected with verified SDS*</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dirty="0"/>
                        <a:t>Sanctuary Cities: </a:t>
                      </a:r>
                      <a:r>
                        <a:rPr lang="en-US" sz="1400" b="0" kern="1200" dirty="0">
                          <a:solidFill>
                            <a:schemeClr val="dk1"/>
                          </a:solidFill>
                          <a:latin typeface="+mn-lt"/>
                          <a:ea typeface="+mn-ea"/>
                          <a:cs typeface="+mn-cs"/>
                        </a:rPr>
                        <a:t>please contact DOAA at </a:t>
                      </a:r>
                      <a:r>
                        <a:rPr lang="en-US" sz="1400" b="0" kern="1200" dirty="0">
                          <a:solidFill>
                            <a:schemeClr val="dk1"/>
                          </a:solidFill>
                          <a:latin typeface="+mn-lt"/>
                          <a:ea typeface="+mn-ea"/>
                          <a:cs typeface="+mn-cs"/>
                          <a:hlinkClick r:id="rId4"/>
                        </a:rPr>
                        <a:t>immhelp@audits.ga.gov</a:t>
                      </a:r>
                      <a:r>
                        <a:rPr lang="en-US" sz="1400" b="0" kern="1200" dirty="0">
                          <a:solidFill>
                            <a:schemeClr val="dk1"/>
                          </a:solidFill>
                          <a:latin typeface="+mn-lt"/>
                          <a:ea typeface="+mn-ea"/>
                          <a:cs typeface="+mn-cs"/>
                        </a:rPr>
                        <a:t> for assistance</a:t>
                      </a:r>
                    </a:p>
                    <a:p>
                      <a:pPr algn="ctr"/>
                      <a:endParaRPr lang="en-US" dirty="0"/>
                    </a:p>
                  </a:txBody>
                  <a:tcPr/>
                </a:tc>
                <a:extLst>
                  <a:ext uri="{0D108BD9-81ED-4DB2-BD59-A6C34878D82A}">
                    <a16:rowId xmlns:a16="http://schemas.microsoft.com/office/drawing/2014/main" val="1545335906"/>
                  </a:ext>
                </a:extLst>
              </a:tr>
              <a:tr h="453435">
                <a:tc>
                  <a:txBody>
                    <a:bodyPr/>
                    <a:lstStyle/>
                    <a:p>
                      <a:pPr algn="ctr"/>
                      <a:r>
                        <a:rPr lang="en-US" dirty="0"/>
                        <a:t>An abeyance granted by a judge could lift SDS sanctions:</a:t>
                      </a:r>
                    </a:p>
                  </a:txBody>
                  <a:tcPr/>
                </a:tc>
                <a:tc>
                  <a:txBody>
                    <a:bodyPr/>
                    <a:lstStyle/>
                    <a:p>
                      <a:pPr algn="ctr"/>
                      <a:endParaRPr lang="en-US" dirty="0"/>
                    </a:p>
                  </a:txBody>
                  <a:tcPr/>
                </a:tc>
                <a:tc>
                  <a:txBody>
                    <a:bodyPr/>
                    <a:lstStyle/>
                    <a:p>
                      <a:pPr algn="ctr"/>
                      <a:r>
                        <a:rPr lang="en-US" dirty="0"/>
                        <a:t>Court ordered abeyance can remove sanctions while parties work through process</a:t>
                      </a:r>
                    </a:p>
                  </a:txBody>
                  <a:tcPr/>
                </a:tc>
                <a:extLst>
                  <a:ext uri="{0D108BD9-81ED-4DB2-BD59-A6C34878D82A}">
                    <a16:rowId xmlns:a16="http://schemas.microsoft.com/office/drawing/2014/main" val="694943212"/>
                  </a:ext>
                </a:extLst>
              </a:tr>
              <a:tr h="638932">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dirty="0"/>
                        <a:t>Programs linked to loss of QLG Status can be found here:</a:t>
                      </a:r>
                    </a:p>
                    <a:p>
                      <a:pPr algn="ctr"/>
                      <a:endParaRPr lang="en-US" dirty="0"/>
                    </a:p>
                  </a:txBody>
                  <a:tcPr/>
                </a:tc>
                <a:tc>
                  <a:txBody>
                    <a:bodyPr/>
                    <a:lstStyle/>
                    <a:p>
                      <a:pPr algn="ctr"/>
                      <a:r>
                        <a:rPr lang="en-US" dirty="0">
                          <a:solidFill>
                            <a:srgbClr val="00B0F0"/>
                          </a:solidFill>
                          <a:hlinkClick r:id="rId5">
                            <a:extLst>
                              <a:ext uri="{A12FA001-AC4F-418D-AE19-62706E023703}">
                                <ahyp:hlinkClr xmlns:ahyp="http://schemas.microsoft.com/office/drawing/2018/hyperlinkcolor" val="tx"/>
                              </a:ext>
                            </a:extLst>
                          </a:hlinkClick>
                        </a:rPr>
                        <a:t>https://www.dca.ga.gov/node/2511/documents/2085</a:t>
                      </a:r>
                      <a:r>
                        <a:rPr lang="en-US" dirty="0">
                          <a:solidFill>
                            <a:srgbClr val="00B0F0"/>
                          </a:solidFill>
                        </a:rPr>
                        <a:t> </a:t>
                      </a:r>
                    </a:p>
                  </a:txBody>
                  <a:tcPr/>
                </a:tc>
                <a:tc>
                  <a:txBody>
                    <a:bodyPr/>
                    <a:lstStyle/>
                    <a:p>
                      <a:pPr algn="ctr"/>
                      <a:endParaRPr lang="en-US" dirty="0"/>
                    </a:p>
                  </a:txBody>
                  <a:tcPr/>
                </a:tc>
                <a:extLst>
                  <a:ext uri="{0D108BD9-81ED-4DB2-BD59-A6C34878D82A}">
                    <a16:rowId xmlns:a16="http://schemas.microsoft.com/office/drawing/2014/main" val="1408036825"/>
                  </a:ext>
                </a:extLst>
              </a:tr>
            </a:tbl>
          </a:graphicData>
        </a:graphic>
      </p:graphicFrame>
      <p:sp>
        <p:nvSpPr>
          <p:cNvPr id="6" name="Arrow: Down 5">
            <a:extLst>
              <a:ext uri="{FF2B5EF4-FFF2-40B4-BE49-F238E27FC236}">
                <a16:creationId xmlns:a16="http://schemas.microsoft.com/office/drawing/2014/main" id="{C0041B9D-096D-81F5-8E1E-983A50D9B322}"/>
              </a:ext>
            </a:extLst>
          </p:cNvPr>
          <p:cNvSpPr/>
          <p:nvPr/>
        </p:nvSpPr>
        <p:spPr>
          <a:xfrm>
            <a:off x="3545883" y="448923"/>
            <a:ext cx="2145403" cy="1112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E3EF99AB-2F09-54A1-9BDF-2B1B1AA1B660}"/>
              </a:ext>
            </a:extLst>
          </p:cNvPr>
          <p:cNvSpPr/>
          <p:nvPr/>
        </p:nvSpPr>
        <p:spPr>
          <a:xfrm>
            <a:off x="6330089" y="448923"/>
            <a:ext cx="2185261" cy="1112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DDEE76C-BE26-C087-8179-DF658C4C74B4}"/>
              </a:ext>
            </a:extLst>
          </p:cNvPr>
          <p:cNvSpPr txBox="1"/>
          <p:nvPr/>
        </p:nvSpPr>
        <p:spPr>
          <a:xfrm>
            <a:off x="4312849" y="704597"/>
            <a:ext cx="664604" cy="400110"/>
          </a:xfrm>
          <a:prstGeom prst="rect">
            <a:avLst/>
          </a:prstGeom>
          <a:noFill/>
        </p:spPr>
        <p:txBody>
          <a:bodyPr wrap="square" rtlCol="0">
            <a:spAutoFit/>
          </a:bodyPr>
          <a:lstStyle/>
          <a:p>
            <a:r>
              <a:rPr lang="en-US" sz="2000" dirty="0"/>
              <a:t>Bad</a:t>
            </a:r>
          </a:p>
        </p:txBody>
      </p:sp>
      <p:sp>
        <p:nvSpPr>
          <p:cNvPr id="18" name="TextBox 17">
            <a:extLst>
              <a:ext uri="{FF2B5EF4-FFF2-40B4-BE49-F238E27FC236}">
                <a16:creationId xmlns:a16="http://schemas.microsoft.com/office/drawing/2014/main" id="{68A56C3B-566A-A429-7381-7913156186AA}"/>
              </a:ext>
            </a:extLst>
          </p:cNvPr>
          <p:cNvSpPr txBox="1"/>
          <p:nvPr/>
        </p:nvSpPr>
        <p:spPr>
          <a:xfrm>
            <a:off x="6960323" y="581487"/>
            <a:ext cx="924791" cy="646331"/>
          </a:xfrm>
          <a:prstGeom prst="rect">
            <a:avLst/>
          </a:prstGeom>
          <a:noFill/>
        </p:spPr>
        <p:txBody>
          <a:bodyPr wrap="square" rtlCol="0">
            <a:spAutoFit/>
          </a:bodyPr>
          <a:lstStyle/>
          <a:p>
            <a:pPr algn="ctr"/>
            <a:r>
              <a:rPr lang="en-US" dirty="0"/>
              <a:t>Very Bad</a:t>
            </a:r>
          </a:p>
        </p:txBody>
      </p:sp>
    </p:spTree>
    <p:extLst>
      <p:ext uri="{BB962C8B-B14F-4D97-AF65-F5344CB8AC3E}">
        <p14:creationId xmlns:p14="http://schemas.microsoft.com/office/powerpoint/2010/main" val="139517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44442-1154-40D1-AB51-AB2FB7C84837}"/>
              </a:ext>
            </a:extLst>
          </p:cNvPr>
          <p:cNvSpPr>
            <a:spLocks noGrp="1"/>
          </p:cNvSpPr>
          <p:nvPr>
            <p:ph sz="half" idx="1"/>
          </p:nvPr>
        </p:nvSpPr>
        <p:spPr>
          <a:xfrm>
            <a:off x="802400" y="1494316"/>
            <a:ext cx="7539199" cy="2798938"/>
          </a:xfrm>
        </p:spPr>
        <p:txBody>
          <a:bodyPr anchor="t">
            <a:normAutofit/>
          </a:bodyPr>
          <a:lstStyle/>
          <a:p>
            <a:r>
              <a:rPr lang="en-US" sz="1350" dirty="0">
                <a:solidFill>
                  <a:schemeClr val="tx2"/>
                </a:solidFill>
                <a:ea typeface="Nunito Light" charset="0"/>
                <a:cs typeface="Nunito Light" charset="0"/>
              </a:rPr>
              <a:t>O.C.G.A. 36-81-8 requires local governments and authorities to submit various reports to DCA </a:t>
            </a:r>
            <a:r>
              <a:rPr lang="en-US" sz="1350" b="1" i="1" dirty="0">
                <a:solidFill>
                  <a:schemeClr val="tx2"/>
                </a:solidFill>
                <a:ea typeface="Nunito Light" charset="0"/>
                <a:cs typeface="Nunito Light" charset="0"/>
              </a:rPr>
              <a:t>as a condition</a:t>
            </a:r>
            <a:r>
              <a:rPr lang="en-US" sz="1350" i="1" dirty="0">
                <a:solidFill>
                  <a:schemeClr val="tx2"/>
                </a:solidFill>
                <a:ea typeface="Nunito Light" charset="0"/>
                <a:cs typeface="Nunito Light" charset="0"/>
              </a:rPr>
              <a:t> </a:t>
            </a:r>
            <a:r>
              <a:rPr lang="en-US" sz="1350" dirty="0">
                <a:solidFill>
                  <a:schemeClr val="tx2"/>
                </a:solidFill>
                <a:ea typeface="Nunito Light" charset="0"/>
                <a:cs typeface="Nunito Light" charset="0"/>
              </a:rPr>
              <a:t>of receiving state appropriated funds from the Department</a:t>
            </a:r>
            <a:r>
              <a:rPr lang="en-US" sz="1350" i="1" dirty="0">
                <a:solidFill>
                  <a:schemeClr val="tx2"/>
                </a:solidFill>
                <a:ea typeface="Nunito Light" charset="0"/>
                <a:cs typeface="Nunito Light" charset="0"/>
              </a:rPr>
              <a:t>.</a:t>
            </a:r>
          </a:p>
          <a:p>
            <a:r>
              <a:rPr lang="en-US" sz="1350" dirty="0">
                <a:solidFill>
                  <a:schemeClr val="tx2"/>
                </a:solidFill>
                <a:ea typeface="Nunito Light" charset="0"/>
                <a:cs typeface="Nunito Light" charset="0"/>
              </a:rPr>
              <a:t>These surveys create datasets to allow stakeholders and policy makers to understand and research how local governments in Georgia fund and provide services. </a:t>
            </a:r>
          </a:p>
          <a:p>
            <a:endParaRPr lang="en-US" sz="1350" dirty="0">
              <a:solidFill>
                <a:schemeClr val="tx2"/>
              </a:solidFill>
              <a:ea typeface="Nunito Light" charset="0"/>
              <a:cs typeface="Nunito Light" charset="0"/>
            </a:endParaRPr>
          </a:p>
          <a:p>
            <a:endParaRPr lang="en-US" dirty="0"/>
          </a:p>
        </p:txBody>
      </p:sp>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p:txBody>
          <a:bodyPr/>
          <a:lstStyle/>
          <a:p>
            <a:r>
              <a:rPr lang="en-US" dirty="0"/>
              <a:t>Local Government Reporting to DCA</a:t>
            </a:r>
          </a:p>
        </p:txBody>
      </p:sp>
      <p:graphicFrame>
        <p:nvGraphicFramePr>
          <p:cNvPr id="7" name="Table 7">
            <a:extLst>
              <a:ext uri="{FF2B5EF4-FFF2-40B4-BE49-F238E27FC236}">
                <a16:creationId xmlns:a16="http://schemas.microsoft.com/office/drawing/2014/main" id="{765A2523-B4A1-D910-1DB2-E4E8ABC7AD08}"/>
              </a:ext>
            </a:extLst>
          </p:cNvPr>
          <p:cNvGraphicFramePr>
            <a:graphicFrameLocks noGrp="1"/>
          </p:cNvGraphicFramePr>
          <p:nvPr>
            <p:extLst>
              <p:ext uri="{D42A27DB-BD31-4B8C-83A1-F6EECF244321}">
                <p14:modId xmlns:p14="http://schemas.microsoft.com/office/powerpoint/2010/main" val="3691569846"/>
              </p:ext>
            </p:extLst>
          </p:nvPr>
        </p:nvGraphicFramePr>
        <p:xfrm>
          <a:off x="495944" y="2636365"/>
          <a:ext cx="8152110" cy="2781010"/>
        </p:xfrm>
        <a:graphic>
          <a:graphicData uri="http://schemas.openxmlformats.org/drawingml/2006/table">
            <a:tbl>
              <a:tblPr firstRow="1" bandRow="1">
                <a:tableStyleId>{5C22544A-7EE6-4342-B048-85BDC9FD1C3A}</a:tableStyleId>
              </a:tblPr>
              <a:tblGrid>
                <a:gridCol w="2210525">
                  <a:extLst>
                    <a:ext uri="{9D8B030D-6E8A-4147-A177-3AD203B41FA5}">
                      <a16:colId xmlns:a16="http://schemas.microsoft.com/office/drawing/2014/main" val="1638751380"/>
                    </a:ext>
                  </a:extLst>
                </a:gridCol>
                <a:gridCol w="2641708">
                  <a:extLst>
                    <a:ext uri="{9D8B030D-6E8A-4147-A177-3AD203B41FA5}">
                      <a16:colId xmlns:a16="http://schemas.microsoft.com/office/drawing/2014/main" val="3743548113"/>
                    </a:ext>
                  </a:extLst>
                </a:gridCol>
                <a:gridCol w="1660710">
                  <a:extLst>
                    <a:ext uri="{9D8B030D-6E8A-4147-A177-3AD203B41FA5}">
                      <a16:colId xmlns:a16="http://schemas.microsoft.com/office/drawing/2014/main" val="2662247207"/>
                    </a:ext>
                  </a:extLst>
                </a:gridCol>
                <a:gridCol w="1639167">
                  <a:extLst>
                    <a:ext uri="{9D8B030D-6E8A-4147-A177-3AD203B41FA5}">
                      <a16:colId xmlns:a16="http://schemas.microsoft.com/office/drawing/2014/main" val="1971504271"/>
                    </a:ext>
                  </a:extLst>
                </a:gridCol>
              </a:tblGrid>
              <a:tr h="563590">
                <a:tc>
                  <a:txBody>
                    <a:bodyPr/>
                    <a:lstStyle/>
                    <a:p>
                      <a:r>
                        <a:rPr lang="en-US" sz="2000" dirty="0"/>
                        <a:t>Survey</a:t>
                      </a:r>
                    </a:p>
                  </a:txBody>
                  <a:tcPr marL="68580" marR="68580" marT="34290" marB="34290"/>
                </a:tc>
                <a:tc>
                  <a:txBody>
                    <a:bodyPr/>
                    <a:lstStyle/>
                    <a:p>
                      <a:r>
                        <a:rPr lang="en-US" sz="2000" dirty="0"/>
                        <a:t>Description</a:t>
                      </a:r>
                    </a:p>
                  </a:txBody>
                  <a:tcPr marL="68580" marR="68580" marT="34290" marB="34290"/>
                </a:tc>
                <a:tc>
                  <a:txBody>
                    <a:bodyPr/>
                    <a:lstStyle/>
                    <a:p>
                      <a:r>
                        <a:rPr lang="en-US" sz="2000" dirty="0"/>
                        <a:t>Due Date</a:t>
                      </a:r>
                    </a:p>
                  </a:txBody>
                  <a:tcPr marL="68580" marR="68580" marT="34290" marB="34290"/>
                </a:tc>
                <a:tc>
                  <a:txBody>
                    <a:bodyPr/>
                    <a:lstStyle/>
                    <a:p>
                      <a:r>
                        <a:rPr lang="en-US" sz="2000" dirty="0"/>
                        <a:t>Users</a:t>
                      </a:r>
                    </a:p>
                  </a:txBody>
                  <a:tcPr marL="68580" marR="68580" marT="34290" marB="34290"/>
                </a:tc>
                <a:extLst>
                  <a:ext uri="{0D108BD9-81ED-4DB2-BD59-A6C34878D82A}">
                    <a16:rowId xmlns:a16="http://schemas.microsoft.com/office/drawing/2014/main" val="3486696043"/>
                  </a:ext>
                </a:extLst>
              </a:tr>
              <a:tr h="610137">
                <a:tc>
                  <a:txBody>
                    <a:bodyPr/>
                    <a:lstStyle/>
                    <a:p>
                      <a:r>
                        <a:rPr lang="en-US" sz="1600" dirty="0"/>
                        <a:t>Report of Local Government Finance</a:t>
                      </a:r>
                    </a:p>
                  </a:txBody>
                  <a:tcPr marL="68580" marR="68580" marT="34290" marB="34290"/>
                </a:tc>
                <a:tc>
                  <a:txBody>
                    <a:bodyPr/>
                    <a:lstStyle/>
                    <a:p>
                      <a:r>
                        <a:rPr lang="en-US" sz="1200" dirty="0"/>
                        <a:t>Standardized report on all funds, assets, revenues, expenditures and debts of the Local Government.</a:t>
                      </a:r>
                    </a:p>
                  </a:txBody>
                  <a:tcPr marL="68580" marR="68580" marT="34290" marB="34290"/>
                </a:tc>
                <a:tc>
                  <a:txBody>
                    <a:bodyPr/>
                    <a:lstStyle/>
                    <a:p>
                      <a:r>
                        <a:rPr lang="en-US" sz="1400" dirty="0"/>
                        <a:t>Within 6-months of the FYE</a:t>
                      </a:r>
                    </a:p>
                  </a:txBody>
                  <a:tcPr marL="68580" marR="68580" marT="34290" marB="34290"/>
                </a:tc>
                <a:tc>
                  <a:txBody>
                    <a:bodyPr/>
                    <a:lstStyle/>
                    <a:p>
                      <a:r>
                        <a:rPr lang="en-US" sz="1400" dirty="0"/>
                        <a:t>All Local Govs</a:t>
                      </a:r>
                    </a:p>
                  </a:txBody>
                  <a:tcPr marL="68580" marR="68580" marT="34290" marB="34290"/>
                </a:tc>
                <a:extLst>
                  <a:ext uri="{0D108BD9-81ED-4DB2-BD59-A6C34878D82A}">
                    <a16:rowId xmlns:a16="http://schemas.microsoft.com/office/drawing/2014/main" val="3483635722"/>
                  </a:ext>
                </a:extLst>
              </a:tr>
              <a:tr h="790918">
                <a:tc>
                  <a:txBody>
                    <a:bodyPr/>
                    <a:lstStyle/>
                    <a:p>
                      <a:r>
                        <a:rPr lang="en-US" sz="1600" dirty="0"/>
                        <a:t>Government Management Indicators</a:t>
                      </a:r>
                    </a:p>
                  </a:txBody>
                  <a:tcPr marL="68580" marR="68580" marT="34290" marB="34290"/>
                </a:tc>
                <a:tc>
                  <a:txBody>
                    <a:bodyPr/>
                    <a:lstStyle/>
                    <a:p>
                      <a:r>
                        <a:rPr lang="en-US" sz="1200" dirty="0"/>
                        <a:t>Covers all facets of local governments describing the scope and methods for service provision.</a:t>
                      </a:r>
                    </a:p>
                  </a:txBody>
                  <a:tcPr marL="68580" marR="68580" marT="34290" marB="34290"/>
                </a:tc>
                <a:tc>
                  <a:txBody>
                    <a:bodyPr/>
                    <a:lstStyle/>
                    <a:p>
                      <a:r>
                        <a:rPr lang="en-US" sz="1400" dirty="0"/>
                        <a:t>June 30</a:t>
                      </a:r>
                      <a:r>
                        <a:rPr lang="en-US" sz="1400" baseline="30000" dirty="0"/>
                        <a:t>th</a:t>
                      </a:r>
                      <a:endParaRPr lang="en-US" sz="1400" dirty="0"/>
                    </a:p>
                  </a:txBody>
                  <a:tcPr marL="68580" marR="68580" marT="34290" marB="34290"/>
                </a:tc>
                <a:tc>
                  <a:txBody>
                    <a:bodyPr/>
                    <a:lstStyle/>
                    <a:p>
                      <a:r>
                        <a:rPr lang="en-US" sz="1400" dirty="0"/>
                        <a:t>All Local Govs</a:t>
                      </a:r>
                    </a:p>
                  </a:txBody>
                  <a:tcPr marL="68580" marR="68580" marT="34290" marB="34290"/>
                </a:tc>
                <a:extLst>
                  <a:ext uri="{0D108BD9-81ED-4DB2-BD59-A6C34878D82A}">
                    <a16:rowId xmlns:a16="http://schemas.microsoft.com/office/drawing/2014/main" val="1329482189"/>
                  </a:ext>
                </a:extLst>
              </a:tr>
              <a:tr h="790918">
                <a:tc>
                  <a:txBody>
                    <a:bodyPr/>
                    <a:lstStyle/>
                    <a:p>
                      <a:r>
                        <a:rPr lang="en-US" sz="1600" dirty="0"/>
                        <a:t>Authority Registration and Financial Reporting</a:t>
                      </a:r>
                    </a:p>
                  </a:txBody>
                  <a:tcPr marL="68580" marR="68580" marT="34290" marB="34290"/>
                </a:tc>
                <a:tc>
                  <a:txBody>
                    <a:bodyPr/>
                    <a:lstStyle/>
                    <a:p>
                      <a:r>
                        <a:rPr lang="en-US" sz="1200" dirty="0"/>
                        <a:t>Local authorities must annually register and report their finances to DCA.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Within 6-months of the Authority’s FYE</a:t>
                      </a:r>
                    </a:p>
                  </a:txBody>
                  <a:tcPr marL="68580" marR="68580" marT="34290" marB="34290"/>
                </a:tc>
                <a:tc>
                  <a:txBody>
                    <a:bodyPr/>
                    <a:lstStyle/>
                    <a:p>
                      <a:r>
                        <a:rPr lang="en-US" sz="1400" dirty="0"/>
                        <a:t>All Local Authorities</a:t>
                      </a:r>
                    </a:p>
                  </a:txBody>
                  <a:tcPr marL="68580" marR="68580" marT="34290" marB="34290"/>
                </a:tc>
                <a:extLst>
                  <a:ext uri="{0D108BD9-81ED-4DB2-BD59-A6C34878D82A}">
                    <a16:rowId xmlns:a16="http://schemas.microsoft.com/office/drawing/2014/main" val="3276376890"/>
                  </a:ext>
                </a:extLst>
              </a:tr>
            </a:tbl>
          </a:graphicData>
        </a:graphic>
      </p:graphicFrame>
    </p:spTree>
    <p:extLst>
      <p:ext uri="{BB962C8B-B14F-4D97-AF65-F5344CB8AC3E}">
        <p14:creationId xmlns:p14="http://schemas.microsoft.com/office/powerpoint/2010/main" val="165431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529B55-EAF7-42B2-BD9F-ECE7A8270A81}"/>
              </a:ext>
            </a:extLst>
          </p:cNvPr>
          <p:cNvSpPr>
            <a:spLocks noGrp="1"/>
          </p:cNvSpPr>
          <p:nvPr>
            <p:ph idx="1"/>
          </p:nvPr>
        </p:nvSpPr>
        <p:spPr/>
        <p:txBody>
          <a:bodyPr/>
          <a:lstStyle/>
          <a:p>
            <a:r>
              <a:rPr lang="en-US" dirty="0"/>
              <a:t>Start at </a:t>
            </a:r>
            <a:r>
              <a:rPr lang="en-US" dirty="0">
                <a:hlinkClick r:id="rId2"/>
              </a:rPr>
              <a:t>www.dca.ga.gov</a:t>
            </a:r>
            <a:endParaRPr lang="en-US" dirty="0"/>
          </a:p>
          <a:p>
            <a:r>
              <a:rPr lang="en-US" dirty="0"/>
              <a:t>Navigate to the “local government assistance” button and click the button</a:t>
            </a:r>
          </a:p>
          <a:p>
            <a:r>
              <a:rPr lang="en-US" dirty="0"/>
              <a:t>Scroll down to either the “Planning” or “Research and Survey’s section”</a:t>
            </a:r>
          </a:p>
          <a:p>
            <a:r>
              <a:rPr lang="en-US" dirty="0"/>
              <a:t>Click “Check your compliance status”</a:t>
            </a:r>
          </a:p>
          <a:p>
            <a:r>
              <a:rPr lang="en-US" dirty="0"/>
              <a:t>This will take you to a list of all the relevant links related to local government compliance </a:t>
            </a:r>
            <a:r>
              <a:rPr lang="en-US" dirty="0">
                <a:hlinkClick r:id="rId3"/>
              </a:rPr>
              <a:t>https://www.dca.ga.gov/local-government-assistance/research-surveys/compliance - </a:t>
            </a:r>
            <a:endParaRPr lang="en-US" dirty="0"/>
          </a:p>
          <a:p>
            <a:r>
              <a:rPr lang="en-US" dirty="0"/>
              <a:t>The following slides will demonstrate this process with images </a:t>
            </a:r>
          </a:p>
        </p:txBody>
      </p:sp>
      <p:sp>
        <p:nvSpPr>
          <p:cNvPr id="6" name="Title 5">
            <a:extLst>
              <a:ext uri="{FF2B5EF4-FFF2-40B4-BE49-F238E27FC236}">
                <a16:creationId xmlns:a16="http://schemas.microsoft.com/office/drawing/2014/main" id="{B428BA43-2389-4D91-ACEB-AC44FA229192}"/>
              </a:ext>
            </a:extLst>
          </p:cNvPr>
          <p:cNvSpPr>
            <a:spLocks noGrp="1"/>
          </p:cNvSpPr>
          <p:nvPr>
            <p:ph type="title"/>
          </p:nvPr>
        </p:nvSpPr>
        <p:spPr/>
        <p:txBody>
          <a:bodyPr/>
          <a:lstStyle/>
          <a:p>
            <a:r>
              <a:rPr lang="en-US" dirty="0"/>
              <a:t>Accessing DCA’s compliance lists</a:t>
            </a:r>
          </a:p>
        </p:txBody>
      </p:sp>
    </p:spTree>
    <p:extLst>
      <p:ext uri="{BB962C8B-B14F-4D97-AF65-F5344CB8AC3E}">
        <p14:creationId xmlns:p14="http://schemas.microsoft.com/office/powerpoint/2010/main" val="48019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C89F036-C0F9-47D3-AF20-A74DD94936FB}"/>
              </a:ext>
            </a:extLst>
          </p:cNvPr>
          <p:cNvSpPr/>
          <p:nvPr/>
        </p:nvSpPr>
        <p:spPr>
          <a:xfrm>
            <a:off x="780612" y="5472577"/>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C7D70C0-327B-4E8C-9DC5-C530A81CAE61}"/>
              </a:ext>
            </a:extLst>
          </p:cNvPr>
          <p:cNvSpPr>
            <a:spLocks noGrp="1"/>
          </p:cNvSpPr>
          <p:nvPr>
            <p:ph idx="1"/>
          </p:nvPr>
        </p:nvSpPr>
        <p:spPr>
          <a:xfrm>
            <a:off x="628650" y="1825625"/>
            <a:ext cx="5454098" cy="4114800"/>
          </a:xfrm>
        </p:spPr>
        <p:txBody>
          <a:bodyPr/>
          <a:lstStyle/>
          <a:p>
            <a:r>
              <a:rPr lang="en-US" dirty="0"/>
              <a:t>Step 1: Start at </a:t>
            </a:r>
            <a:r>
              <a:rPr lang="en-US" dirty="0">
                <a:hlinkClick r:id="rId2"/>
              </a:rPr>
              <a:t>www.dca.ga.gov</a:t>
            </a:r>
            <a:endParaRPr lang="en-US" dirty="0"/>
          </a:p>
          <a:p>
            <a:r>
              <a:rPr lang="en-US" dirty="0"/>
              <a:t>Step 2: Navigate to the “local government assistance” button and click the button</a:t>
            </a:r>
          </a:p>
          <a:p>
            <a:r>
              <a:rPr lang="en-US" dirty="0"/>
              <a:t>Step 3: Scroll down to either the “Planning” or “Research and Survey’s section”</a:t>
            </a:r>
          </a:p>
          <a:p>
            <a:endParaRPr lang="en-US" dirty="0"/>
          </a:p>
        </p:txBody>
      </p:sp>
      <p:sp>
        <p:nvSpPr>
          <p:cNvPr id="3" name="Title 2">
            <a:extLst>
              <a:ext uri="{FF2B5EF4-FFF2-40B4-BE49-F238E27FC236}">
                <a16:creationId xmlns:a16="http://schemas.microsoft.com/office/drawing/2014/main" id="{17D1B6E9-DCA8-4105-A6E8-4AF422416285}"/>
              </a:ext>
            </a:extLst>
          </p:cNvPr>
          <p:cNvSpPr>
            <a:spLocks noGrp="1"/>
          </p:cNvSpPr>
          <p:nvPr>
            <p:ph type="title"/>
          </p:nvPr>
        </p:nvSpPr>
        <p:spPr/>
        <p:txBody>
          <a:bodyPr/>
          <a:lstStyle/>
          <a:p>
            <a:r>
              <a:rPr lang="en-US" dirty="0"/>
              <a:t>Accessing DCA’s Local Government compliance lists</a:t>
            </a:r>
          </a:p>
        </p:txBody>
      </p:sp>
      <p:pic>
        <p:nvPicPr>
          <p:cNvPr id="4" name="Picture 3">
            <a:extLst>
              <a:ext uri="{FF2B5EF4-FFF2-40B4-BE49-F238E27FC236}">
                <a16:creationId xmlns:a16="http://schemas.microsoft.com/office/drawing/2014/main" id="{8C4BB2E7-B77F-441F-B43E-9EF215B90BBE}"/>
              </a:ext>
            </a:extLst>
          </p:cNvPr>
          <p:cNvPicPr>
            <a:picLocks noChangeAspect="1"/>
          </p:cNvPicPr>
          <p:nvPr/>
        </p:nvPicPr>
        <p:blipFill>
          <a:blip r:embed="rId3"/>
          <a:stretch>
            <a:fillRect/>
          </a:stretch>
        </p:blipFill>
        <p:spPr>
          <a:xfrm>
            <a:off x="1630927" y="3575577"/>
            <a:ext cx="2883748" cy="2654557"/>
          </a:xfrm>
          <a:prstGeom prst="rect">
            <a:avLst/>
          </a:prstGeom>
        </p:spPr>
      </p:pic>
      <p:sp>
        <p:nvSpPr>
          <p:cNvPr id="5" name="Oval 4">
            <a:extLst>
              <a:ext uri="{FF2B5EF4-FFF2-40B4-BE49-F238E27FC236}">
                <a16:creationId xmlns:a16="http://schemas.microsoft.com/office/drawing/2014/main" id="{402A0755-C8F9-4881-A369-D649765BAF4E}"/>
              </a:ext>
            </a:extLst>
          </p:cNvPr>
          <p:cNvSpPr/>
          <p:nvPr/>
        </p:nvSpPr>
        <p:spPr>
          <a:xfrm>
            <a:off x="802214" y="3686312"/>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D3BADB-5B56-4856-A3A3-1E2B0B6B85DD}"/>
              </a:ext>
            </a:extLst>
          </p:cNvPr>
          <p:cNvSpPr txBox="1"/>
          <p:nvPr/>
        </p:nvSpPr>
        <p:spPr>
          <a:xfrm>
            <a:off x="819296" y="3601863"/>
            <a:ext cx="504825" cy="707886"/>
          </a:xfrm>
          <a:prstGeom prst="rect">
            <a:avLst/>
          </a:prstGeom>
          <a:noFill/>
        </p:spPr>
        <p:txBody>
          <a:bodyPr wrap="square" rtlCol="0">
            <a:spAutoFit/>
          </a:bodyPr>
          <a:lstStyle/>
          <a:p>
            <a:r>
              <a:rPr lang="en-US" sz="4000" dirty="0">
                <a:solidFill>
                  <a:srgbClr val="FF0000"/>
                </a:solidFill>
              </a:rPr>
              <a:t>1</a:t>
            </a:r>
          </a:p>
        </p:txBody>
      </p:sp>
      <p:sp>
        <p:nvSpPr>
          <p:cNvPr id="8" name="TextBox 7">
            <a:extLst>
              <a:ext uri="{FF2B5EF4-FFF2-40B4-BE49-F238E27FC236}">
                <a16:creationId xmlns:a16="http://schemas.microsoft.com/office/drawing/2014/main" id="{3E9EAD93-C09B-4174-B7ED-4BDBCD297F3E}"/>
              </a:ext>
            </a:extLst>
          </p:cNvPr>
          <p:cNvSpPr txBox="1"/>
          <p:nvPr/>
        </p:nvSpPr>
        <p:spPr>
          <a:xfrm>
            <a:off x="814775" y="5374818"/>
            <a:ext cx="504825" cy="707886"/>
          </a:xfrm>
          <a:prstGeom prst="rect">
            <a:avLst/>
          </a:prstGeom>
          <a:noFill/>
        </p:spPr>
        <p:txBody>
          <a:bodyPr wrap="square" rtlCol="0">
            <a:spAutoFit/>
          </a:bodyPr>
          <a:lstStyle/>
          <a:p>
            <a:r>
              <a:rPr lang="en-US" sz="4000" dirty="0">
                <a:solidFill>
                  <a:srgbClr val="FF0000"/>
                </a:solidFill>
              </a:rPr>
              <a:t>2</a:t>
            </a:r>
          </a:p>
        </p:txBody>
      </p:sp>
      <p:sp>
        <p:nvSpPr>
          <p:cNvPr id="11" name="Oval 10">
            <a:extLst>
              <a:ext uri="{FF2B5EF4-FFF2-40B4-BE49-F238E27FC236}">
                <a16:creationId xmlns:a16="http://schemas.microsoft.com/office/drawing/2014/main" id="{07691475-5716-4ACB-9D4A-C8FB2B1A01EE}"/>
              </a:ext>
            </a:extLst>
          </p:cNvPr>
          <p:cNvSpPr/>
          <p:nvPr/>
        </p:nvSpPr>
        <p:spPr>
          <a:xfrm>
            <a:off x="5192850" y="3686312"/>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594E4B-EB57-4772-A022-B3649FBACA2C}"/>
              </a:ext>
            </a:extLst>
          </p:cNvPr>
          <p:cNvSpPr txBox="1"/>
          <p:nvPr/>
        </p:nvSpPr>
        <p:spPr>
          <a:xfrm>
            <a:off x="5228433" y="3601863"/>
            <a:ext cx="532132" cy="707886"/>
          </a:xfrm>
          <a:prstGeom prst="rect">
            <a:avLst/>
          </a:prstGeom>
          <a:noFill/>
        </p:spPr>
        <p:txBody>
          <a:bodyPr wrap="square" rtlCol="0">
            <a:spAutoFit/>
          </a:bodyPr>
          <a:lstStyle/>
          <a:p>
            <a:r>
              <a:rPr lang="en-US" sz="4000" dirty="0">
                <a:solidFill>
                  <a:srgbClr val="FF0000"/>
                </a:solidFill>
              </a:rPr>
              <a:t>3</a:t>
            </a:r>
          </a:p>
        </p:txBody>
      </p:sp>
      <p:sp>
        <p:nvSpPr>
          <p:cNvPr id="13" name="Rectangle 12">
            <a:extLst>
              <a:ext uri="{FF2B5EF4-FFF2-40B4-BE49-F238E27FC236}">
                <a16:creationId xmlns:a16="http://schemas.microsoft.com/office/drawing/2014/main" id="{AE65C456-C318-438C-A5FB-26536062FD3C}"/>
              </a:ext>
            </a:extLst>
          </p:cNvPr>
          <p:cNvSpPr/>
          <p:nvPr/>
        </p:nvSpPr>
        <p:spPr>
          <a:xfrm>
            <a:off x="1828800" y="5613296"/>
            <a:ext cx="834887" cy="556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4F4691B-77CD-4B55-9814-A438235B1331}"/>
              </a:ext>
            </a:extLst>
          </p:cNvPr>
          <p:cNvSpPr/>
          <p:nvPr/>
        </p:nvSpPr>
        <p:spPr>
          <a:xfrm>
            <a:off x="4865824" y="5711377"/>
            <a:ext cx="727150" cy="34394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AB51F0F-0847-45E4-9C82-BFB66E930A52}"/>
              </a:ext>
            </a:extLst>
          </p:cNvPr>
          <p:cNvPicPr>
            <a:picLocks noChangeAspect="1"/>
          </p:cNvPicPr>
          <p:nvPr/>
        </p:nvPicPr>
        <p:blipFill>
          <a:blip r:embed="rId4"/>
          <a:stretch>
            <a:fillRect/>
          </a:stretch>
        </p:blipFill>
        <p:spPr>
          <a:xfrm>
            <a:off x="5951232" y="2212986"/>
            <a:ext cx="2507785" cy="2287489"/>
          </a:xfrm>
          <a:prstGeom prst="rect">
            <a:avLst/>
          </a:prstGeom>
        </p:spPr>
      </p:pic>
      <p:pic>
        <p:nvPicPr>
          <p:cNvPr id="16" name="Picture 15">
            <a:extLst>
              <a:ext uri="{FF2B5EF4-FFF2-40B4-BE49-F238E27FC236}">
                <a16:creationId xmlns:a16="http://schemas.microsoft.com/office/drawing/2014/main" id="{78D5ECA1-090D-41CE-943F-63D4452B64C7}"/>
              </a:ext>
            </a:extLst>
          </p:cNvPr>
          <p:cNvPicPr>
            <a:picLocks noChangeAspect="1"/>
          </p:cNvPicPr>
          <p:nvPr/>
        </p:nvPicPr>
        <p:blipFill rotWithShape="1">
          <a:blip r:embed="rId5"/>
          <a:srcRect r="5951"/>
          <a:stretch/>
        </p:blipFill>
        <p:spPr>
          <a:xfrm>
            <a:off x="5961865" y="4500475"/>
            <a:ext cx="2507784" cy="1808885"/>
          </a:xfrm>
          <a:prstGeom prst="rect">
            <a:avLst/>
          </a:prstGeom>
        </p:spPr>
      </p:pic>
      <p:sp>
        <p:nvSpPr>
          <p:cNvPr id="17" name="Rectangle 16">
            <a:extLst>
              <a:ext uri="{FF2B5EF4-FFF2-40B4-BE49-F238E27FC236}">
                <a16:creationId xmlns:a16="http://schemas.microsoft.com/office/drawing/2014/main" id="{A30A4FA8-2446-4812-A361-34E4CB4E5F89}"/>
              </a:ext>
            </a:extLst>
          </p:cNvPr>
          <p:cNvSpPr/>
          <p:nvPr/>
        </p:nvSpPr>
        <p:spPr>
          <a:xfrm>
            <a:off x="6672334" y="4887835"/>
            <a:ext cx="1703121" cy="1008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97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8D5ECA1-090D-41CE-943F-63D4452B64C7}"/>
              </a:ext>
            </a:extLst>
          </p:cNvPr>
          <p:cNvPicPr>
            <a:picLocks noChangeAspect="1"/>
          </p:cNvPicPr>
          <p:nvPr/>
        </p:nvPicPr>
        <p:blipFill rotWithShape="1">
          <a:blip r:embed="rId2"/>
          <a:srcRect r="5951"/>
          <a:stretch/>
        </p:blipFill>
        <p:spPr>
          <a:xfrm>
            <a:off x="628650" y="3410028"/>
            <a:ext cx="3826636" cy="2760183"/>
          </a:xfrm>
          <a:prstGeom prst="rect">
            <a:avLst/>
          </a:prstGeom>
        </p:spPr>
      </p:pic>
      <p:sp>
        <p:nvSpPr>
          <p:cNvPr id="2" name="Content Placeholder 1">
            <a:extLst>
              <a:ext uri="{FF2B5EF4-FFF2-40B4-BE49-F238E27FC236}">
                <a16:creationId xmlns:a16="http://schemas.microsoft.com/office/drawing/2014/main" id="{7C7D70C0-327B-4E8C-9DC5-C530A81CAE61}"/>
              </a:ext>
            </a:extLst>
          </p:cNvPr>
          <p:cNvSpPr>
            <a:spLocks noGrp="1"/>
          </p:cNvSpPr>
          <p:nvPr>
            <p:ph idx="1"/>
          </p:nvPr>
        </p:nvSpPr>
        <p:spPr>
          <a:xfrm>
            <a:off x="628650" y="1825625"/>
            <a:ext cx="7872984" cy="4114800"/>
          </a:xfrm>
        </p:spPr>
        <p:txBody>
          <a:bodyPr/>
          <a:lstStyle/>
          <a:p>
            <a:r>
              <a:rPr lang="en-US" dirty="0"/>
              <a:t>Step 4: Click “Check your compliance status”</a:t>
            </a:r>
          </a:p>
          <a:p>
            <a:r>
              <a:rPr lang="en-US" dirty="0"/>
              <a:t>Step 5: This will take you to a list of all the relevant links related to local government compliance </a:t>
            </a:r>
            <a:r>
              <a:rPr lang="en-US" dirty="0">
                <a:hlinkClick r:id="rId3"/>
              </a:rPr>
              <a:t>https://www.dca.ga.gov/local-government-assistance/research-surveys/compliance - </a:t>
            </a: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17D1B6E9-DCA8-4105-A6E8-4AF422416285}"/>
              </a:ext>
            </a:extLst>
          </p:cNvPr>
          <p:cNvSpPr>
            <a:spLocks noGrp="1"/>
          </p:cNvSpPr>
          <p:nvPr>
            <p:ph type="title"/>
          </p:nvPr>
        </p:nvSpPr>
        <p:spPr/>
        <p:txBody>
          <a:bodyPr/>
          <a:lstStyle/>
          <a:p>
            <a:r>
              <a:rPr lang="en-US" dirty="0"/>
              <a:t>Accessing DCA’s Local Government compliance lists</a:t>
            </a:r>
          </a:p>
        </p:txBody>
      </p:sp>
      <p:sp>
        <p:nvSpPr>
          <p:cNvPr id="5" name="Oval 4">
            <a:extLst>
              <a:ext uri="{FF2B5EF4-FFF2-40B4-BE49-F238E27FC236}">
                <a16:creationId xmlns:a16="http://schemas.microsoft.com/office/drawing/2014/main" id="{402A0755-C8F9-4881-A369-D649765BAF4E}"/>
              </a:ext>
            </a:extLst>
          </p:cNvPr>
          <p:cNvSpPr/>
          <p:nvPr/>
        </p:nvSpPr>
        <p:spPr>
          <a:xfrm>
            <a:off x="802214" y="3981587"/>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D3BADB-5B56-4856-A3A3-1E2B0B6B85DD}"/>
              </a:ext>
            </a:extLst>
          </p:cNvPr>
          <p:cNvSpPr txBox="1"/>
          <p:nvPr/>
        </p:nvSpPr>
        <p:spPr>
          <a:xfrm>
            <a:off x="819296" y="3897138"/>
            <a:ext cx="504825" cy="707886"/>
          </a:xfrm>
          <a:prstGeom prst="rect">
            <a:avLst/>
          </a:prstGeom>
          <a:noFill/>
        </p:spPr>
        <p:txBody>
          <a:bodyPr wrap="square" rtlCol="0">
            <a:spAutoFit/>
          </a:bodyPr>
          <a:lstStyle/>
          <a:p>
            <a:r>
              <a:rPr lang="en-US" sz="4000" dirty="0">
                <a:solidFill>
                  <a:srgbClr val="FF0000"/>
                </a:solidFill>
              </a:rPr>
              <a:t>4</a:t>
            </a:r>
          </a:p>
        </p:txBody>
      </p:sp>
      <p:sp>
        <p:nvSpPr>
          <p:cNvPr id="11" name="Oval 10">
            <a:extLst>
              <a:ext uri="{FF2B5EF4-FFF2-40B4-BE49-F238E27FC236}">
                <a16:creationId xmlns:a16="http://schemas.microsoft.com/office/drawing/2014/main" id="{07691475-5716-4ACB-9D4A-C8FB2B1A01EE}"/>
              </a:ext>
            </a:extLst>
          </p:cNvPr>
          <p:cNvSpPr/>
          <p:nvPr/>
        </p:nvSpPr>
        <p:spPr>
          <a:xfrm>
            <a:off x="4676386" y="3981587"/>
            <a:ext cx="538988" cy="53898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594E4B-EB57-4772-A022-B3649FBACA2C}"/>
              </a:ext>
            </a:extLst>
          </p:cNvPr>
          <p:cNvSpPr txBox="1"/>
          <p:nvPr/>
        </p:nvSpPr>
        <p:spPr>
          <a:xfrm>
            <a:off x="4719751" y="3883025"/>
            <a:ext cx="532132" cy="707886"/>
          </a:xfrm>
          <a:prstGeom prst="rect">
            <a:avLst/>
          </a:prstGeom>
          <a:noFill/>
        </p:spPr>
        <p:txBody>
          <a:bodyPr wrap="square" rtlCol="0">
            <a:spAutoFit/>
          </a:bodyPr>
          <a:lstStyle/>
          <a:p>
            <a:r>
              <a:rPr lang="en-US" sz="4000" dirty="0">
                <a:solidFill>
                  <a:srgbClr val="FF0000"/>
                </a:solidFill>
              </a:rPr>
              <a:t>5</a:t>
            </a:r>
          </a:p>
        </p:txBody>
      </p:sp>
      <p:sp>
        <p:nvSpPr>
          <p:cNvPr id="13" name="Rectangle 12">
            <a:extLst>
              <a:ext uri="{FF2B5EF4-FFF2-40B4-BE49-F238E27FC236}">
                <a16:creationId xmlns:a16="http://schemas.microsoft.com/office/drawing/2014/main" id="{AE65C456-C318-438C-A5FB-26536062FD3C}"/>
              </a:ext>
            </a:extLst>
          </p:cNvPr>
          <p:cNvSpPr/>
          <p:nvPr/>
        </p:nvSpPr>
        <p:spPr>
          <a:xfrm>
            <a:off x="2561019" y="4136921"/>
            <a:ext cx="753681" cy="88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4F4691B-77CD-4B55-9814-A438235B1331}"/>
              </a:ext>
            </a:extLst>
          </p:cNvPr>
          <p:cNvSpPr/>
          <p:nvPr/>
        </p:nvSpPr>
        <p:spPr>
          <a:xfrm>
            <a:off x="4610803" y="4749756"/>
            <a:ext cx="727150" cy="343941"/>
          </a:xfrm>
          <a:prstGeom prst="rightArrow">
            <a:avLst>
              <a:gd name="adj1" fmla="val 50000"/>
              <a:gd name="adj2" fmla="val 455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693251-560F-42DB-BDAE-116FB19A21B8}"/>
              </a:ext>
            </a:extLst>
          </p:cNvPr>
          <p:cNvSpPr/>
          <p:nvPr/>
        </p:nvSpPr>
        <p:spPr>
          <a:xfrm>
            <a:off x="2561019" y="4786553"/>
            <a:ext cx="753681" cy="88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AAA08C-7AB4-44FB-8E1D-63AA82A57A2D}"/>
              </a:ext>
            </a:extLst>
          </p:cNvPr>
          <p:cNvPicPr>
            <a:picLocks noChangeAspect="1"/>
          </p:cNvPicPr>
          <p:nvPr/>
        </p:nvPicPr>
        <p:blipFill>
          <a:blip r:embed="rId4"/>
          <a:stretch>
            <a:fillRect/>
          </a:stretch>
        </p:blipFill>
        <p:spPr>
          <a:xfrm>
            <a:off x="5493471" y="3410028"/>
            <a:ext cx="2912366" cy="2760183"/>
          </a:xfrm>
          <a:prstGeom prst="rect">
            <a:avLst/>
          </a:prstGeom>
        </p:spPr>
      </p:pic>
    </p:spTree>
    <p:extLst>
      <p:ext uri="{BB962C8B-B14F-4D97-AF65-F5344CB8AC3E}">
        <p14:creationId xmlns:p14="http://schemas.microsoft.com/office/powerpoint/2010/main" val="860591488"/>
      </p:ext>
    </p:extLst>
  </p:cSld>
  <p:clrMapOvr>
    <a:masterClrMapping/>
  </p:clrMapOvr>
</p:sld>
</file>

<file path=ppt/theme/theme1.xml><?xml version="1.0" encoding="utf-8"?>
<a:theme xmlns:a="http://schemas.openxmlformats.org/drawingml/2006/main" name="Custom Design">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13" ma:contentTypeDescription="Create a new document." ma:contentTypeScope="" ma:versionID="15157335920613cec8b22dc4b9252f6d">
  <xsd:schema xmlns:xsd="http://www.w3.org/2001/XMLSchema" xmlns:xs="http://www.w3.org/2001/XMLSchema" xmlns:p="http://schemas.microsoft.com/office/2006/metadata/properties" xmlns:ns2="431100d4-4470-42c1-96bc-46686c1829ae" xmlns:ns3="2caeac48-cba0-4630-8516-530feeea33b3" targetNamespace="http://schemas.microsoft.com/office/2006/metadata/properties" ma:root="true" ma:fieldsID="12c7339e3c90cd580e1f337eb9b4a1f0" ns2:_="" ns3:_="">
    <xsd:import namespace="431100d4-4470-42c1-96bc-46686c1829ae"/>
    <xsd:import namespace="2caeac48-cba0-4630-8516-530feeea33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aeac48-cba0-4630-8516-530feeea33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7F362-AB41-4ABF-83EE-218717EAE2D2}">
  <ds:schemaRefs>
    <ds:schemaRef ds:uri="http://purl.org/dc/dcmitype/"/>
    <ds:schemaRef ds:uri="2caeac48-cba0-4630-8516-530feeea33b3"/>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431100d4-4470-42c1-96bc-46686c1829a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CBC8F51-2B79-4898-918C-3B7ADFA2B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2caeac48-cba0-4630-8516-530feeea3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6C49D-C16F-4532-B295-B09D505FA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17083</TotalTime>
  <Words>2046</Words>
  <Application>Microsoft Office PowerPoint</Application>
  <PresentationFormat>On-screen Show (4:3)</PresentationFormat>
  <Paragraphs>200</Paragraphs>
  <Slides>19</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Segoe UI</vt:lpstr>
      <vt:lpstr>Source Sans Pro</vt:lpstr>
      <vt:lpstr>Custom Design</vt:lpstr>
      <vt:lpstr>Office Theme</vt:lpstr>
      <vt:lpstr>1_Office Theme</vt:lpstr>
      <vt:lpstr>Planning and Research Compliance</vt:lpstr>
      <vt:lpstr>Table of Contents</vt:lpstr>
      <vt:lpstr>Programs that are tied to QLG Compliance</vt:lpstr>
      <vt:lpstr>Programs that Impact ALL state funding/permitting</vt:lpstr>
      <vt:lpstr>QLG vs. SDS/SDA Compliance </vt:lpstr>
      <vt:lpstr>Local Government Reporting to DCA</vt:lpstr>
      <vt:lpstr>Accessing DCA’s compliance lists</vt:lpstr>
      <vt:lpstr>Accessing DCA’s Local Government compliance lists</vt:lpstr>
      <vt:lpstr>Accessing DCA’s Local Government compliance lists</vt:lpstr>
      <vt:lpstr>Interpreting QLG and SDS/SDA compliance results</vt:lpstr>
      <vt:lpstr>GOMI/ RLGF compliance</vt:lpstr>
      <vt:lpstr>Interpreting GOMI/ RLGF compliance results</vt:lpstr>
      <vt:lpstr>Search functionality in GOMI/ RLGF compliance dashboard</vt:lpstr>
      <vt:lpstr>Is your local government compliant with GOMI/RLGF and eligible to receive state funds?</vt:lpstr>
      <vt:lpstr>Interpreting Authority (AARF) compliance results</vt:lpstr>
      <vt:lpstr>Interpreting Authority (AARF) compliance results</vt:lpstr>
      <vt:lpstr>Search functionality in Authority (AARF) compliance dashboard</vt:lpstr>
      <vt:lpstr>Is your local authority compliant with their AARFs, eligible to incur debt, and receive state funds?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Megan Haley</cp:lastModifiedBy>
  <cp:revision>257</cp:revision>
  <dcterms:created xsi:type="dcterms:W3CDTF">2023-04-03T19:03:47Z</dcterms:created>
  <dcterms:modified xsi:type="dcterms:W3CDTF">2024-04-05T20:56:25Z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0x01010040072FE0E8154A41BBE7DDA723966D31</vt:lpwstr>
  </property>
</Properties>
</file>