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329" r:id="rId5"/>
    <p:sldId id="323" r:id="rId6"/>
    <p:sldId id="324" r:id="rId7"/>
    <p:sldId id="346" r:id="rId8"/>
    <p:sldId id="353" r:id="rId9"/>
    <p:sldId id="335" r:id="rId10"/>
    <p:sldId id="347" r:id="rId11"/>
    <p:sldId id="352" r:id="rId12"/>
    <p:sldId id="348" r:id="rId13"/>
    <p:sldId id="345" r:id="rId14"/>
    <p:sldId id="349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51" r:id="rId2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A832"/>
    <a:srgbClr val="8DC63F"/>
    <a:srgbClr val="6EA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9298" autoAdjust="0"/>
  </p:normalViewPr>
  <p:slideViewPr>
    <p:cSldViewPr snapToGrid="0">
      <p:cViewPr varScale="1">
        <p:scale>
          <a:sx n="98" d="100"/>
          <a:sy n="98" d="100"/>
        </p:scale>
        <p:origin x="108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1806" y="-124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9B2FB0-67DE-402E-9713-70FF8F3F725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4B70A9-D220-4873-997B-CB925AB0DD5B}">
      <dgm:prSet/>
      <dgm:spPr/>
      <dgm:t>
        <a:bodyPr/>
        <a:lstStyle/>
        <a:p>
          <a:r>
            <a:rPr lang="en-US" b="1" dirty="0"/>
            <a:t>Local Governments</a:t>
          </a:r>
        </a:p>
      </dgm:t>
    </dgm:pt>
    <dgm:pt modelId="{8F52AB1B-6C7C-40EA-B145-4A5899700444}" type="parTrans" cxnId="{1E290353-01F7-411F-B429-42FEA9C79947}">
      <dgm:prSet/>
      <dgm:spPr/>
      <dgm:t>
        <a:bodyPr/>
        <a:lstStyle/>
        <a:p>
          <a:endParaRPr lang="en-US"/>
        </a:p>
      </dgm:t>
    </dgm:pt>
    <dgm:pt modelId="{64CEABA8-1BC5-4DAC-A46B-BCB865A2E3D5}" type="sibTrans" cxnId="{1E290353-01F7-411F-B429-42FEA9C79947}">
      <dgm:prSet/>
      <dgm:spPr/>
      <dgm:t>
        <a:bodyPr/>
        <a:lstStyle/>
        <a:p>
          <a:endParaRPr lang="en-US"/>
        </a:p>
      </dgm:t>
    </dgm:pt>
    <dgm:pt modelId="{5C259749-E2D0-48F4-96CF-4BED01BA016C}">
      <dgm:prSet/>
      <dgm:spPr/>
      <dgm:t>
        <a:bodyPr/>
        <a:lstStyle/>
        <a:p>
          <a:r>
            <a:rPr lang="en-US" dirty="0"/>
            <a:t>Report of Local Government Finances (RLGF)</a:t>
          </a:r>
        </a:p>
      </dgm:t>
    </dgm:pt>
    <dgm:pt modelId="{42DAD8D3-E090-4576-B060-00B02E24B19A}" type="parTrans" cxnId="{62DFADA4-BC92-412B-B6AC-49E1E4A41013}">
      <dgm:prSet/>
      <dgm:spPr/>
      <dgm:t>
        <a:bodyPr/>
        <a:lstStyle/>
        <a:p>
          <a:endParaRPr lang="en-US"/>
        </a:p>
      </dgm:t>
    </dgm:pt>
    <dgm:pt modelId="{4C48A508-55A0-4604-8FEE-D72EDE2FB272}" type="sibTrans" cxnId="{62DFADA4-BC92-412B-B6AC-49E1E4A41013}">
      <dgm:prSet/>
      <dgm:spPr/>
      <dgm:t>
        <a:bodyPr/>
        <a:lstStyle/>
        <a:p>
          <a:endParaRPr lang="en-US"/>
        </a:p>
      </dgm:t>
    </dgm:pt>
    <dgm:pt modelId="{912761A8-DEEA-496D-B07C-10A6DF579FD0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Government Management Indicators Survey (</a:t>
          </a:r>
          <a:r>
            <a:rPr lang="en-US" dirty="0" err="1"/>
            <a:t>GoMI</a:t>
          </a:r>
          <a:r>
            <a:rPr lang="en-US" dirty="0"/>
            <a:t>)</a:t>
          </a:r>
        </a:p>
      </dgm:t>
    </dgm:pt>
    <dgm:pt modelId="{F636EBC6-2979-4D9C-8C85-D05EDBAA1113}" type="parTrans" cxnId="{F42BAB1F-6BD9-41DA-AEC1-09EA1897EB98}">
      <dgm:prSet/>
      <dgm:spPr/>
      <dgm:t>
        <a:bodyPr/>
        <a:lstStyle/>
        <a:p>
          <a:endParaRPr lang="en-US"/>
        </a:p>
      </dgm:t>
    </dgm:pt>
    <dgm:pt modelId="{8E3F64D6-85AA-4560-8BBC-E438B25F7F20}" type="sibTrans" cxnId="{F42BAB1F-6BD9-41DA-AEC1-09EA1897EB98}">
      <dgm:prSet/>
      <dgm:spPr/>
      <dgm:t>
        <a:bodyPr/>
        <a:lstStyle/>
        <a:p>
          <a:endParaRPr lang="en-US"/>
        </a:p>
      </dgm:t>
    </dgm:pt>
    <dgm:pt modelId="{A43EB9B5-76FC-459E-9B18-3669EE817FC1}" type="pres">
      <dgm:prSet presAssocID="{509B2FB0-67DE-402E-9713-70FF8F3F725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5AB8FF3-FE63-4EB1-9803-084E363773A9}" type="pres">
      <dgm:prSet presAssocID="{CA4B70A9-D220-4873-997B-CB925AB0DD5B}" presName="centerShape" presStyleLbl="node0" presStyleIdx="0" presStyleCnt="1"/>
      <dgm:spPr/>
    </dgm:pt>
    <dgm:pt modelId="{A026C685-92AF-4BC7-B6C9-0CAE75483C40}" type="pres">
      <dgm:prSet presAssocID="{F636EBC6-2979-4D9C-8C85-D05EDBAA1113}" presName="Name9" presStyleLbl="parChTrans1D2" presStyleIdx="0" presStyleCnt="2"/>
      <dgm:spPr/>
    </dgm:pt>
    <dgm:pt modelId="{C1CC9832-D6CA-4D60-9BE3-F806741E49E4}" type="pres">
      <dgm:prSet presAssocID="{F636EBC6-2979-4D9C-8C85-D05EDBAA1113}" presName="connTx" presStyleLbl="parChTrans1D2" presStyleIdx="0" presStyleCnt="2"/>
      <dgm:spPr/>
    </dgm:pt>
    <dgm:pt modelId="{EAE61021-F6F2-4F4A-84AB-814404854B4E}" type="pres">
      <dgm:prSet presAssocID="{912761A8-DEEA-496D-B07C-10A6DF579FD0}" presName="node" presStyleLbl="node1" presStyleIdx="0" presStyleCnt="2">
        <dgm:presLayoutVars>
          <dgm:bulletEnabled val="1"/>
        </dgm:presLayoutVars>
      </dgm:prSet>
      <dgm:spPr/>
    </dgm:pt>
    <dgm:pt modelId="{9888562F-F742-4E56-8FEE-303C1ABDD44F}" type="pres">
      <dgm:prSet presAssocID="{42DAD8D3-E090-4576-B060-00B02E24B19A}" presName="Name9" presStyleLbl="parChTrans1D2" presStyleIdx="1" presStyleCnt="2"/>
      <dgm:spPr/>
    </dgm:pt>
    <dgm:pt modelId="{0371EB8B-6DC5-4770-A154-1F226EDD8DBC}" type="pres">
      <dgm:prSet presAssocID="{42DAD8D3-E090-4576-B060-00B02E24B19A}" presName="connTx" presStyleLbl="parChTrans1D2" presStyleIdx="1" presStyleCnt="2"/>
      <dgm:spPr/>
    </dgm:pt>
    <dgm:pt modelId="{A5E8F8A1-CD51-43BC-A8AE-6E462AC7AB93}" type="pres">
      <dgm:prSet presAssocID="{5C259749-E2D0-48F4-96CF-4BED01BA016C}" presName="node" presStyleLbl="node1" presStyleIdx="1" presStyleCnt="2">
        <dgm:presLayoutVars>
          <dgm:bulletEnabled val="1"/>
        </dgm:presLayoutVars>
      </dgm:prSet>
      <dgm:spPr/>
    </dgm:pt>
  </dgm:ptLst>
  <dgm:cxnLst>
    <dgm:cxn modelId="{F42BAB1F-6BD9-41DA-AEC1-09EA1897EB98}" srcId="{CA4B70A9-D220-4873-997B-CB925AB0DD5B}" destId="{912761A8-DEEA-496D-B07C-10A6DF579FD0}" srcOrd="0" destOrd="0" parTransId="{F636EBC6-2979-4D9C-8C85-D05EDBAA1113}" sibTransId="{8E3F64D6-85AA-4560-8BBC-E438B25F7F20}"/>
    <dgm:cxn modelId="{10F8A128-7CF3-41F4-B3BB-B2C3087AD1E3}" type="presOf" srcId="{5C259749-E2D0-48F4-96CF-4BED01BA016C}" destId="{A5E8F8A1-CD51-43BC-A8AE-6E462AC7AB93}" srcOrd="0" destOrd="0" presId="urn:microsoft.com/office/officeart/2005/8/layout/radial1"/>
    <dgm:cxn modelId="{976BA633-1945-4493-AF9A-607AF36A8547}" type="presOf" srcId="{42DAD8D3-E090-4576-B060-00B02E24B19A}" destId="{9888562F-F742-4E56-8FEE-303C1ABDD44F}" srcOrd="0" destOrd="0" presId="urn:microsoft.com/office/officeart/2005/8/layout/radial1"/>
    <dgm:cxn modelId="{0E008C34-A537-4F6C-83B7-EC48DC0BA06F}" type="presOf" srcId="{42DAD8D3-E090-4576-B060-00B02E24B19A}" destId="{0371EB8B-6DC5-4770-A154-1F226EDD8DBC}" srcOrd="1" destOrd="0" presId="urn:microsoft.com/office/officeart/2005/8/layout/radial1"/>
    <dgm:cxn modelId="{1E290353-01F7-411F-B429-42FEA9C79947}" srcId="{509B2FB0-67DE-402E-9713-70FF8F3F7254}" destId="{CA4B70A9-D220-4873-997B-CB925AB0DD5B}" srcOrd="0" destOrd="0" parTransId="{8F52AB1B-6C7C-40EA-B145-4A5899700444}" sibTransId="{64CEABA8-1BC5-4DAC-A46B-BCB865A2E3D5}"/>
    <dgm:cxn modelId="{F0FD4C96-0162-4BAF-A707-B8655E30CFEF}" type="presOf" srcId="{509B2FB0-67DE-402E-9713-70FF8F3F7254}" destId="{A43EB9B5-76FC-459E-9B18-3669EE817FC1}" srcOrd="0" destOrd="0" presId="urn:microsoft.com/office/officeart/2005/8/layout/radial1"/>
    <dgm:cxn modelId="{2777689F-A622-4A69-8AB8-EA8186C26987}" type="presOf" srcId="{F636EBC6-2979-4D9C-8C85-D05EDBAA1113}" destId="{A026C685-92AF-4BC7-B6C9-0CAE75483C40}" srcOrd="0" destOrd="0" presId="urn:microsoft.com/office/officeart/2005/8/layout/radial1"/>
    <dgm:cxn modelId="{62DFADA4-BC92-412B-B6AC-49E1E4A41013}" srcId="{CA4B70A9-D220-4873-997B-CB925AB0DD5B}" destId="{5C259749-E2D0-48F4-96CF-4BED01BA016C}" srcOrd="1" destOrd="0" parTransId="{42DAD8D3-E090-4576-B060-00B02E24B19A}" sibTransId="{4C48A508-55A0-4604-8FEE-D72EDE2FB272}"/>
    <dgm:cxn modelId="{75FEBDDE-9E92-422C-BA26-7041A9C3C488}" type="presOf" srcId="{CA4B70A9-D220-4873-997B-CB925AB0DD5B}" destId="{15AB8FF3-FE63-4EB1-9803-084E363773A9}" srcOrd="0" destOrd="0" presId="urn:microsoft.com/office/officeart/2005/8/layout/radial1"/>
    <dgm:cxn modelId="{882403EF-D67E-48DC-B7A7-D72F98DE4C75}" type="presOf" srcId="{F636EBC6-2979-4D9C-8C85-D05EDBAA1113}" destId="{C1CC9832-D6CA-4D60-9BE3-F806741E49E4}" srcOrd="1" destOrd="0" presId="urn:microsoft.com/office/officeart/2005/8/layout/radial1"/>
    <dgm:cxn modelId="{AED15FF4-E30A-44C1-8868-4AD241B1BA87}" type="presOf" srcId="{912761A8-DEEA-496D-B07C-10A6DF579FD0}" destId="{EAE61021-F6F2-4F4A-84AB-814404854B4E}" srcOrd="0" destOrd="0" presId="urn:microsoft.com/office/officeart/2005/8/layout/radial1"/>
    <dgm:cxn modelId="{D077D69A-8E86-4C0E-ACE8-9B32DC873D86}" type="presParOf" srcId="{A43EB9B5-76FC-459E-9B18-3669EE817FC1}" destId="{15AB8FF3-FE63-4EB1-9803-084E363773A9}" srcOrd="0" destOrd="0" presId="urn:microsoft.com/office/officeart/2005/8/layout/radial1"/>
    <dgm:cxn modelId="{640A4E16-7081-452E-BF9B-35F2F899DE90}" type="presParOf" srcId="{A43EB9B5-76FC-459E-9B18-3669EE817FC1}" destId="{A026C685-92AF-4BC7-B6C9-0CAE75483C40}" srcOrd="1" destOrd="0" presId="urn:microsoft.com/office/officeart/2005/8/layout/radial1"/>
    <dgm:cxn modelId="{319992A3-C6BC-4326-95E2-FBDFD17FEA9F}" type="presParOf" srcId="{A026C685-92AF-4BC7-B6C9-0CAE75483C40}" destId="{C1CC9832-D6CA-4D60-9BE3-F806741E49E4}" srcOrd="0" destOrd="0" presId="urn:microsoft.com/office/officeart/2005/8/layout/radial1"/>
    <dgm:cxn modelId="{E034AA9C-038C-4E5F-BDC6-405B8521E143}" type="presParOf" srcId="{A43EB9B5-76FC-459E-9B18-3669EE817FC1}" destId="{EAE61021-F6F2-4F4A-84AB-814404854B4E}" srcOrd="2" destOrd="0" presId="urn:microsoft.com/office/officeart/2005/8/layout/radial1"/>
    <dgm:cxn modelId="{BA52B76E-CE9C-43D1-80AA-63E35AF158CB}" type="presParOf" srcId="{A43EB9B5-76FC-459E-9B18-3669EE817FC1}" destId="{9888562F-F742-4E56-8FEE-303C1ABDD44F}" srcOrd="3" destOrd="0" presId="urn:microsoft.com/office/officeart/2005/8/layout/radial1"/>
    <dgm:cxn modelId="{14FA79E1-76F0-453A-B9FF-02AEE9B289B5}" type="presParOf" srcId="{9888562F-F742-4E56-8FEE-303C1ABDD44F}" destId="{0371EB8B-6DC5-4770-A154-1F226EDD8DBC}" srcOrd="0" destOrd="0" presId="urn:microsoft.com/office/officeart/2005/8/layout/radial1"/>
    <dgm:cxn modelId="{11080961-BD45-4D22-90E1-37DDE2D54DC3}" type="presParOf" srcId="{A43EB9B5-76FC-459E-9B18-3669EE817FC1}" destId="{A5E8F8A1-CD51-43BC-A8AE-6E462AC7AB93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9B2FB0-67DE-402E-9713-70FF8F3F725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4B70A9-D220-4873-997B-CB925AB0DD5B}">
      <dgm:prSet/>
      <dgm:spPr/>
      <dgm:t>
        <a:bodyPr/>
        <a:lstStyle/>
        <a:p>
          <a:r>
            <a:rPr lang="en-US" b="1" dirty="0"/>
            <a:t>Local Governments</a:t>
          </a:r>
        </a:p>
      </dgm:t>
    </dgm:pt>
    <dgm:pt modelId="{8F52AB1B-6C7C-40EA-B145-4A5899700444}" type="parTrans" cxnId="{1E290353-01F7-411F-B429-42FEA9C79947}">
      <dgm:prSet/>
      <dgm:spPr/>
      <dgm:t>
        <a:bodyPr/>
        <a:lstStyle/>
        <a:p>
          <a:endParaRPr lang="en-US"/>
        </a:p>
      </dgm:t>
    </dgm:pt>
    <dgm:pt modelId="{64CEABA8-1BC5-4DAC-A46B-BCB865A2E3D5}" type="sibTrans" cxnId="{1E290353-01F7-411F-B429-42FEA9C79947}">
      <dgm:prSet/>
      <dgm:spPr/>
      <dgm:t>
        <a:bodyPr/>
        <a:lstStyle/>
        <a:p>
          <a:endParaRPr lang="en-US"/>
        </a:p>
      </dgm:t>
    </dgm:pt>
    <dgm:pt modelId="{5C259749-E2D0-48F4-96CF-4BED01BA016C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Report of Local Government Finances (RLGF)</a:t>
          </a:r>
        </a:p>
      </dgm:t>
    </dgm:pt>
    <dgm:pt modelId="{42DAD8D3-E090-4576-B060-00B02E24B19A}" type="parTrans" cxnId="{62DFADA4-BC92-412B-B6AC-49E1E4A41013}">
      <dgm:prSet/>
      <dgm:spPr/>
      <dgm:t>
        <a:bodyPr/>
        <a:lstStyle/>
        <a:p>
          <a:endParaRPr lang="en-US"/>
        </a:p>
      </dgm:t>
    </dgm:pt>
    <dgm:pt modelId="{4C48A508-55A0-4604-8FEE-D72EDE2FB272}" type="sibTrans" cxnId="{62DFADA4-BC92-412B-B6AC-49E1E4A41013}">
      <dgm:prSet/>
      <dgm:spPr/>
      <dgm:t>
        <a:bodyPr/>
        <a:lstStyle/>
        <a:p>
          <a:endParaRPr lang="en-US"/>
        </a:p>
      </dgm:t>
    </dgm:pt>
    <dgm:pt modelId="{912761A8-DEEA-496D-B07C-10A6DF579FD0}">
      <dgm:prSet/>
      <dgm:spPr/>
      <dgm:t>
        <a:bodyPr/>
        <a:lstStyle/>
        <a:p>
          <a:r>
            <a:rPr lang="en-US" dirty="0"/>
            <a:t>Government Management Indicators Survey (</a:t>
          </a:r>
          <a:r>
            <a:rPr lang="en-US" dirty="0" err="1"/>
            <a:t>GoMI</a:t>
          </a:r>
          <a:r>
            <a:rPr lang="en-US" dirty="0"/>
            <a:t>)</a:t>
          </a:r>
        </a:p>
      </dgm:t>
    </dgm:pt>
    <dgm:pt modelId="{F636EBC6-2979-4D9C-8C85-D05EDBAA1113}" type="parTrans" cxnId="{F42BAB1F-6BD9-41DA-AEC1-09EA1897EB98}">
      <dgm:prSet/>
      <dgm:spPr/>
      <dgm:t>
        <a:bodyPr/>
        <a:lstStyle/>
        <a:p>
          <a:endParaRPr lang="en-US"/>
        </a:p>
      </dgm:t>
    </dgm:pt>
    <dgm:pt modelId="{8E3F64D6-85AA-4560-8BBC-E438B25F7F20}" type="sibTrans" cxnId="{F42BAB1F-6BD9-41DA-AEC1-09EA1897EB98}">
      <dgm:prSet/>
      <dgm:spPr/>
      <dgm:t>
        <a:bodyPr/>
        <a:lstStyle/>
        <a:p>
          <a:endParaRPr lang="en-US"/>
        </a:p>
      </dgm:t>
    </dgm:pt>
    <dgm:pt modelId="{A43EB9B5-76FC-459E-9B18-3669EE817FC1}" type="pres">
      <dgm:prSet presAssocID="{509B2FB0-67DE-402E-9713-70FF8F3F725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5AB8FF3-FE63-4EB1-9803-084E363773A9}" type="pres">
      <dgm:prSet presAssocID="{CA4B70A9-D220-4873-997B-CB925AB0DD5B}" presName="centerShape" presStyleLbl="node0" presStyleIdx="0" presStyleCnt="1"/>
      <dgm:spPr/>
    </dgm:pt>
    <dgm:pt modelId="{A026C685-92AF-4BC7-B6C9-0CAE75483C40}" type="pres">
      <dgm:prSet presAssocID="{F636EBC6-2979-4D9C-8C85-D05EDBAA1113}" presName="Name9" presStyleLbl="parChTrans1D2" presStyleIdx="0" presStyleCnt="2"/>
      <dgm:spPr/>
    </dgm:pt>
    <dgm:pt modelId="{C1CC9832-D6CA-4D60-9BE3-F806741E49E4}" type="pres">
      <dgm:prSet presAssocID="{F636EBC6-2979-4D9C-8C85-D05EDBAA1113}" presName="connTx" presStyleLbl="parChTrans1D2" presStyleIdx="0" presStyleCnt="2"/>
      <dgm:spPr/>
    </dgm:pt>
    <dgm:pt modelId="{EAE61021-F6F2-4F4A-84AB-814404854B4E}" type="pres">
      <dgm:prSet presAssocID="{912761A8-DEEA-496D-B07C-10A6DF579FD0}" presName="node" presStyleLbl="node1" presStyleIdx="0" presStyleCnt="2">
        <dgm:presLayoutVars>
          <dgm:bulletEnabled val="1"/>
        </dgm:presLayoutVars>
      </dgm:prSet>
      <dgm:spPr/>
    </dgm:pt>
    <dgm:pt modelId="{9888562F-F742-4E56-8FEE-303C1ABDD44F}" type="pres">
      <dgm:prSet presAssocID="{42DAD8D3-E090-4576-B060-00B02E24B19A}" presName="Name9" presStyleLbl="parChTrans1D2" presStyleIdx="1" presStyleCnt="2"/>
      <dgm:spPr/>
    </dgm:pt>
    <dgm:pt modelId="{0371EB8B-6DC5-4770-A154-1F226EDD8DBC}" type="pres">
      <dgm:prSet presAssocID="{42DAD8D3-E090-4576-B060-00B02E24B19A}" presName="connTx" presStyleLbl="parChTrans1D2" presStyleIdx="1" presStyleCnt="2"/>
      <dgm:spPr/>
    </dgm:pt>
    <dgm:pt modelId="{A5E8F8A1-CD51-43BC-A8AE-6E462AC7AB93}" type="pres">
      <dgm:prSet presAssocID="{5C259749-E2D0-48F4-96CF-4BED01BA016C}" presName="node" presStyleLbl="node1" presStyleIdx="1" presStyleCnt="2">
        <dgm:presLayoutVars>
          <dgm:bulletEnabled val="1"/>
        </dgm:presLayoutVars>
      </dgm:prSet>
      <dgm:spPr/>
    </dgm:pt>
  </dgm:ptLst>
  <dgm:cxnLst>
    <dgm:cxn modelId="{7A56351E-572D-4516-AEE5-E0EDE83CF7B1}" type="presOf" srcId="{912761A8-DEEA-496D-B07C-10A6DF579FD0}" destId="{EAE61021-F6F2-4F4A-84AB-814404854B4E}" srcOrd="0" destOrd="0" presId="urn:microsoft.com/office/officeart/2005/8/layout/radial1"/>
    <dgm:cxn modelId="{F42BAB1F-6BD9-41DA-AEC1-09EA1897EB98}" srcId="{CA4B70A9-D220-4873-997B-CB925AB0DD5B}" destId="{912761A8-DEEA-496D-B07C-10A6DF579FD0}" srcOrd="0" destOrd="0" parTransId="{F636EBC6-2979-4D9C-8C85-D05EDBAA1113}" sibTransId="{8E3F64D6-85AA-4560-8BBC-E438B25F7F20}"/>
    <dgm:cxn modelId="{346A0237-0C31-41A9-9B99-27B52344CDCE}" type="presOf" srcId="{42DAD8D3-E090-4576-B060-00B02E24B19A}" destId="{9888562F-F742-4E56-8FEE-303C1ABDD44F}" srcOrd="0" destOrd="0" presId="urn:microsoft.com/office/officeart/2005/8/layout/radial1"/>
    <dgm:cxn modelId="{C4DD4D65-4812-4797-939A-2453EA55F55F}" type="presOf" srcId="{F636EBC6-2979-4D9C-8C85-D05EDBAA1113}" destId="{C1CC9832-D6CA-4D60-9BE3-F806741E49E4}" srcOrd="1" destOrd="0" presId="urn:microsoft.com/office/officeart/2005/8/layout/radial1"/>
    <dgm:cxn modelId="{1E290353-01F7-411F-B429-42FEA9C79947}" srcId="{509B2FB0-67DE-402E-9713-70FF8F3F7254}" destId="{CA4B70A9-D220-4873-997B-CB925AB0DD5B}" srcOrd="0" destOrd="0" parTransId="{8F52AB1B-6C7C-40EA-B145-4A5899700444}" sibTransId="{64CEABA8-1BC5-4DAC-A46B-BCB865A2E3D5}"/>
    <dgm:cxn modelId="{5E48AF84-2B82-4102-B4D4-6CF9F342BC3C}" type="presOf" srcId="{5C259749-E2D0-48F4-96CF-4BED01BA016C}" destId="{A5E8F8A1-CD51-43BC-A8AE-6E462AC7AB93}" srcOrd="0" destOrd="0" presId="urn:microsoft.com/office/officeart/2005/8/layout/radial1"/>
    <dgm:cxn modelId="{724211A2-6387-4D07-9578-21C4996B2DBB}" type="presOf" srcId="{F636EBC6-2979-4D9C-8C85-D05EDBAA1113}" destId="{A026C685-92AF-4BC7-B6C9-0CAE75483C40}" srcOrd="0" destOrd="0" presId="urn:microsoft.com/office/officeart/2005/8/layout/radial1"/>
    <dgm:cxn modelId="{62DFADA4-BC92-412B-B6AC-49E1E4A41013}" srcId="{CA4B70A9-D220-4873-997B-CB925AB0DD5B}" destId="{5C259749-E2D0-48F4-96CF-4BED01BA016C}" srcOrd="1" destOrd="0" parTransId="{42DAD8D3-E090-4576-B060-00B02E24B19A}" sibTransId="{4C48A508-55A0-4604-8FEE-D72EDE2FB272}"/>
    <dgm:cxn modelId="{286C34B2-DABD-4FE1-8FFA-0D5425ADCD36}" type="presOf" srcId="{42DAD8D3-E090-4576-B060-00B02E24B19A}" destId="{0371EB8B-6DC5-4770-A154-1F226EDD8DBC}" srcOrd="1" destOrd="0" presId="urn:microsoft.com/office/officeart/2005/8/layout/radial1"/>
    <dgm:cxn modelId="{8A8B2DC0-944E-4B94-8EF3-199D444C01DD}" type="presOf" srcId="{CA4B70A9-D220-4873-997B-CB925AB0DD5B}" destId="{15AB8FF3-FE63-4EB1-9803-084E363773A9}" srcOrd="0" destOrd="0" presId="urn:microsoft.com/office/officeart/2005/8/layout/radial1"/>
    <dgm:cxn modelId="{CC3728C8-E634-4575-9649-8D9AE0606785}" type="presOf" srcId="{509B2FB0-67DE-402E-9713-70FF8F3F7254}" destId="{A43EB9B5-76FC-459E-9B18-3669EE817FC1}" srcOrd="0" destOrd="0" presId="urn:microsoft.com/office/officeart/2005/8/layout/radial1"/>
    <dgm:cxn modelId="{4F6B773A-0804-4676-959B-3FA609BB31D6}" type="presParOf" srcId="{A43EB9B5-76FC-459E-9B18-3669EE817FC1}" destId="{15AB8FF3-FE63-4EB1-9803-084E363773A9}" srcOrd="0" destOrd="0" presId="urn:microsoft.com/office/officeart/2005/8/layout/radial1"/>
    <dgm:cxn modelId="{170E3101-DFD9-4ECB-A4D2-E61C4798B472}" type="presParOf" srcId="{A43EB9B5-76FC-459E-9B18-3669EE817FC1}" destId="{A026C685-92AF-4BC7-B6C9-0CAE75483C40}" srcOrd="1" destOrd="0" presId="urn:microsoft.com/office/officeart/2005/8/layout/radial1"/>
    <dgm:cxn modelId="{C6422FA7-2235-42C6-A17B-B06836BCCAE8}" type="presParOf" srcId="{A026C685-92AF-4BC7-B6C9-0CAE75483C40}" destId="{C1CC9832-D6CA-4D60-9BE3-F806741E49E4}" srcOrd="0" destOrd="0" presId="urn:microsoft.com/office/officeart/2005/8/layout/radial1"/>
    <dgm:cxn modelId="{EF93C347-F5A1-4F40-ABA2-DA6A539E6474}" type="presParOf" srcId="{A43EB9B5-76FC-459E-9B18-3669EE817FC1}" destId="{EAE61021-F6F2-4F4A-84AB-814404854B4E}" srcOrd="2" destOrd="0" presId="urn:microsoft.com/office/officeart/2005/8/layout/radial1"/>
    <dgm:cxn modelId="{0913833C-6D23-4652-B854-76D5EB3EE78A}" type="presParOf" srcId="{A43EB9B5-76FC-459E-9B18-3669EE817FC1}" destId="{9888562F-F742-4E56-8FEE-303C1ABDD44F}" srcOrd="3" destOrd="0" presId="urn:microsoft.com/office/officeart/2005/8/layout/radial1"/>
    <dgm:cxn modelId="{946D6946-8EE3-472E-AF3D-B3ADF346BC3E}" type="presParOf" srcId="{9888562F-F742-4E56-8FEE-303C1ABDD44F}" destId="{0371EB8B-6DC5-4770-A154-1F226EDD8DBC}" srcOrd="0" destOrd="0" presId="urn:microsoft.com/office/officeart/2005/8/layout/radial1"/>
    <dgm:cxn modelId="{92BA6388-C4E8-4BD3-9DCD-9B10C0834C89}" type="presParOf" srcId="{A43EB9B5-76FC-459E-9B18-3669EE817FC1}" destId="{A5E8F8A1-CD51-43BC-A8AE-6E462AC7AB93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B8FF3-FE63-4EB1-9803-084E363773A9}">
      <dsp:nvSpPr>
        <dsp:cNvPr id="0" name=""/>
        <dsp:cNvSpPr/>
      </dsp:nvSpPr>
      <dsp:spPr>
        <a:xfrm>
          <a:off x="3457529" y="1628729"/>
          <a:ext cx="1238340" cy="1238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Local Governments</a:t>
          </a:r>
        </a:p>
      </dsp:txBody>
      <dsp:txXfrm>
        <a:off x="3638880" y="1810080"/>
        <a:ext cx="875638" cy="875638"/>
      </dsp:txXfrm>
    </dsp:sp>
    <dsp:sp modelId="{A026C685-92AF-4BC7-B6C9-0CAE75483C40}">
      <dsp:nvSpPr>
        <dsp:cNvPr id="0" name=""/>
        <dsp:cNvSpPr/>
      </dsp:nvSpPr>
      <dsp:spPr>
        <a:xfrm rot="16200000">
          <a:off x="3890085" y="1428445"/>
          <a:ext cx="373229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373229" y="136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67369" y="1432784"/>
        <a:ext cx="18661" cy="18661"/>
      </dsp:txXfrm>
    </dsp:sp>
    <dsp:sp modelId="{EAE61021-F6F2-4F4A-84AB-814404854B4E}">
      <dsp:nvSpPr>
        <dsp:cNvPr id="0" name=""/>
        <dsp:cNvSpPr/>
      </dsp:nvSpPr>
      <dsp:spPr>
        <a:xfrm>
          <a:off x="3457529" y="17159"/>
          <a:ext cx="1238340" cy="1238340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Government Management Indicators Survey (</a:t>
          </a:r>
          <a:r>
            <a:rPr lang="en-US" sz="1200" kern="1200" dirty="0" err="1"/>
            <a:t>GoMI</a:t>
          </a:r>
          <a:r>
            <a:rPr lang="en-US" sz="1200" kern="1200" dirty="0"/>
            <a:t>)</a:t>
          </a:r>
        </a:p>
      </dsp:txBody>
      <dsp:txXfrm>
        <a:off x="3638880" y="198510"/>
        <a:ext cx="875638" cy="875638"/>
      </dsp:txXfrm>
    </dsp:sp>
    <dsp:sp modelId="{9888562F-F742-4E56-8FEE-303C1ABDD44F}">
      <dsp:nvSpPr>
        <dsp:cNvPr id="0" name=""/>
        <dsp:cNvSpPr/>
      </dsp:nvSpPr>
      <dsp:spPr>
        <a:xfrm rot="5400000">
          <a:off x="3890085" y="3040015"/>
          <a:ext cx="373229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373229" y="136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67369" y="3044354"/>
        <a:ext cx="18661" cy="18661"/>
      </dsp:txXfrm>
    </dsp:sp>
    <dsp:sp modelId="{A5E8F8A1-CD51-43BC-A8AE-6E462AC7AB93}">
      <dsp:nvSpPr>
        <dsp:cNvPr id="0" name=""/>
        <dsp:cNvSpPr/>
      </dsp:nvSpPr>
      <dsp:spPr>
        <a:xfrm>
          <a:off x="3457529" y="3240300"/>
          <a:ext cx="1238340" cy="1238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Report of Local Government Finances (RLGF)</a:t>
          </a:r>
        </a:p>
      </dsp:txBody>
      <dsp:txXfrm>
        <a:off x="3638880" y="3421651"/>
        <a:ext cx="875638" cy="875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B8FF3-FE63-4EB1-9803-084E363773A9}">
      <dsp:nvSpPr>
        <dsp:cNvPr id="0" name=""/>
        <dsp:cNvSpPr/>
      </dsp:nvSpPr>
      <dsp:spPr>
        <a:xfrm>
          <a:off x="3457529" y="1628729"/>
          <a:ext cx="1238340" cy="1238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Local Governments</a:t>
          </a:r>
        </a:p>
      </dsp:txBody>
      <dsp:txXfrm>
        <a:off x="3638880" y="1810080"/>
        <a:ext cx="875638" cy="875638"/>
      </dsp:txXfrm>
    </dsp:sp>
    <dsp:sp modelId="{A026C685-92AF-4BC7-B6C9-0CAE75483C40}">
      <dsp:nvSpPr>
        <dsp:cNvPr id="0" name=""/>
        <dsp:cNvSpPr/>
      </dsp:nvSpPr>
      <dsp:spPr>
        <a:xfrm rot="16200000">
          <a:off x="3890085" y="1428445"/>
          <a:ext cx="373229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373229" y="136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67369" y="1432784"/>
        <a:ext cx="18661" cy="18661"/>
      </dsp:txXfrm>
    </dsp:sp>
    <dsp:sp modelId="{EAE61021-F6F2-4F4A-84AB-814404854B4E}">
      <dsp:nvSpPr>
        <dsp:cNvPr id="0" name=""/>
        <dsp:cNvSpPr/>
      </dsp:nvSpPr>
      <dsp:spPr>
        <a:xfrm>
          <a:off x="3457529" y="17159"/>
          <a:ext cx="1238340" cy="1238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Government Management Indicators Survey (</a:t>
          </a:r>
          <a:r>
            <a:rPr lang="en-US" sz="1200" kern="1200" dirty="0" err="1"/>
            <a:t>GoMI</a:t>
          </a:r>
          <a:r>
            <a:rPr lang="en-US" sz="1200" kern="1200" dirty="0"/>
            <a:t>)</a:t>
          </a:r>
        </a:p>
      </dsp:txBody>
      <dsp:txXfrm>
        <a:off x="3638880" y="198510"/>
        <a:ext cx="875638" cy="875638"/>
      </dsp:txXfrm>
    </dsp:sp>
    <dsp:sp modelId="{9888562F-F742-4E56-8FEE-303C1ABDD44F}">
      <dsp:nvSpPr>
        <dsp:cNvPr id="0" name=""/>
        <dsp:cNvSpPr/>
      </dsp:nvSpPr>
      <dsp:spPr>
        <a:xfrm rot="5400000">
          <a:off x="3890085" y="3040015"/>
          <a:ext cx="373229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373229" y="136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67369" y="3044354"/>
        <a:ext cx="18661" cy="18661"/>
      </dsp:txXfrm>
    </dsp:sp>
    <dsp:sp modelId="{A5E8F8A1-CD51-43BC-A8AE-6E462AC7AB93}">
      <dsp:nvSpPr>
        <dsp:cNvPr id="0" name=""/>
        <dsp:cNvSpPr/>
      </dsp:nvSpPr>
      <dsp:spPr>
        <a:xfrm>
          <a:off x="3457529" y="3240300"/>
          <a:ext cx="1238340" cy="1238340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Report of Local Government Finances (RLGF)</a:t>
          </a:r>
        </a:p>
      </dsp:txBody>
      <dsp:txXfrm>
        <a:off x="3638880" y="3421651"/>
        <a:ext cx="875638" cy="875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213854-7ADB-4D2B-B2AC-ACF3DD92F1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4568D-8489-45E4-BAA1-21799A356C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F2AA9-1883-4DBB-B454-5C7DE5C63D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98B1D-2BA0-4C7B-B13D-7F1E4D0232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471D8-7669-4B5F-91BB-32B5F423A9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7D703-5F6F-4BEC-99DF-03C34948A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F98A7B-D450-42E5-B5B7-527C44CFEAD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C4F22E-E0FC-4C7A-8147-E4D2C9F6E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  <a:p>
            <a:pPr lvl="1"/>
            <a:r>
              <a:rPr lang="en-US" dirty="0"/>
              <a:t>Commonly used by GMA, </a:t>
            </a:r>
            <a:r>
              <a:rPr lang="en-US" dirty="0" err="1"/>
              <a:t>ACCG</a:t>
            </a:r>
            <a:r>
              <a:rPr lang="en-US" dirty="0"/>
              <a:t>, </a:t>
            </a:r>
            <a:r>
              <a:rPr lang="en-US" dirty="0" err="1"/>
              <a:t>CVIOG</a:t>
            </a:r>
            <a:r>
              <a:rPr lang="en-US" dirty="0"/>
              <a:t>, others</a:t>
            </a:r>
          </a:p>
          <a:p>
            <a:pPr lvl="1"/>
            <a:r>
              <a:rPr lang="en-US" dirty="0"/>
              <a:t>University students, faculty, and other researchers</a:t>
            </a:r>
          </a:p>
          <a:p>
            <a:pPr lvl="1"/>
            <a:r>
              <a:rPr lang="en-US" dirty="0"/>
              <a:t>Local advocacy groups and citizen initiatives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F22E-E0FC-4C7A-8147-E4D2C9F6E2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5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1" y="5162550"/>
            <a:ext cx="3771900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153" y="6044184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688" y="1676400"/>
            <a:ext cx="8636000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53" y="6043615"/>
            <a:ext cx="2999232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09944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>
                <a:solidFill>
                  <a:srgbClr val="8A7967"/>
                </a:solidFill>
              </a:rPr>
              <a:pPr/>
              <a:t>12/4/2017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5704580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9983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9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2952B5-7A2F-4CC8-B7CE-9234E21C2837}" type="datetime1">
              <a:rPr lang="en-US" smtClean="0">
                <a:solidFill>
                  <a:srgbClr val="8A7967"/>
                </a:solidFill>
              </a:rPr>
              <a:pPr/>
              <a:t>12/4/2017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7714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12/4/2017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0076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>
                <a:solidFill>
                  <a:srgbClr val="8A7967"/>
                </a:solidFill>
              </a:rPr>
              <a:pPr/>
              <a:t>12/4/2017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>
                <a:solidFill>
                  <a:srgbClr val="8A7967"/>
                </a:solidFill>
              </a:rPr>
              <a:pPr/>
              <a:t>‹#›</a:t>
            </a:fld>
            <a:endParaRPr lang="en-US" dirty="0">
              <a:solidFill>
                <a:srgbClr val="8A7967"/>
              </a:solidFill>
            </a:endParaRPr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905000"/>
            <a:ext cx="10193867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0217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>
                <a:solidFill>
                  <a:srgbClr val="8A7967"/>
                </a:solidFill>
              </a:rPr>
              <a:pPr/>
              <a:t>12/4/2017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2759255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04800"/>
            <a:ext cx="11379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A796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A796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4DAA01-4729-40F3-A854-D9408DC955E9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9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D3AC-0650-4B00-99CE-1331078C0E5D}" type="datetimeFigureOut">
              <a:rPr lang="en-US">
                <a:solidFill>
                  <a:srgbClr val="8A7967"/>
                </a:solidFill>
              </a:rPr>
              <a:pPr>
                <a:defRPr/>
              </a:pPr>
              <a:t>12/4/2017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A796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4733" y="295275"/>
            <a:ext cx="838200" cy="768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018FF-57AB-416D-BD08-22DD506FDB4B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5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12/4/2017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3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med">
    <p:fad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a.ga.gov/dcacommunity/default.aspx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a.ga.gov/development/PlanningQualityGrowth/programs/planning.asp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a.ga.gov/development/PlanningQualityGrowth/programs/servicedelivery.asp" TargetMode="External"/><Relationship Id="rId2" Type="http://schemas.openxmlformats.org/officeDocument/2006/relationships/hyperlink" Target="https://law.justia.com/codes/georgia/2016/title-36/provisions-applicable-to-counties-and-municipal-corporations/chapter-70/article-2/section-36-70-27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Government Compliance</a:t>
            </a:r>
            <a:br>
              <a:rPr lang="en-US" dirty="0"/>
            </a:br>
            <a:r>
              <a:rPr lang="en-US" sz="2800" i="1" dirty="0" err="1"/>
              <a:t>CDBG</a:t>
            </a:r>
            <a:r>
              <a:rPr lang="en-US" sz="2800" i="1" dirty="0"/>
              <a:t> Applicants’ Workshop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Cam Yearty – Community Development Specialist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5 December 2017</a:t>
            </a:r>
          </a:p>
        </p:txBody>
      </p:sp>
    </p:spTree>
    <p:extLst>
      <p:ext uri="{BB962C8B-B14F-4D97-AF65-F5344CB8AC3E}">
        <p14:creationId xmlns:p14="http://schemas.microsoft.com/office/powerpoint/2010/main" val="348943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8971" y="1751466"/>
            <a:ext cx="11466285" cy="2655777"/>
          </a:xfrm>
        </p:spPr>
        <p:txBody>
          <a:bodyPr numCol="1">
            <a:normAutofit/>
          </a:bodyPr>
          <a:lstStyle/>
          <a:p>
            <a:r>
              <a:rPr lang="en-US" sz="2800" dirty="0"/>
              <a:t>Keep in mind: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These are the dates by which the process must be completed,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not just submitted to </a:t>
            </a:r>
            <a:r>
              <a:rPr lang="en-US" sz="2400" b="1" dirty="0" err="1">
                <a:solidFill>
                  <a:srgbClr val="FF0000"/>
                </a:solidFill>
              </a:rPr>
              <a:t>DCA</a:t>
            </a:r>
            <a:r>
              <a:rPr lang="en-US" sz="2400" b="1" dirty="0">
                <a:solidFill>
                  <a:srgbClr val="FF0000"/>
                </a:solidFill>
              </a:rPr>
              <a:t> for review!!!</a:t>
            </a:r>
          </a:p>
          <a:p>
            <a:pPr lvl="1"/>
            <a:r>
              <a:rPr lang="en-US" sz="2400" dirty="0" err="1"/>
              <a:t>DCA</a:t>
            </a:r>
            <a:r>
              <a:rPr lang="en-US" sz="2400" dirty="0"/>
              <a:t> has review timeframes outlined in the rules for each document</a:t>
            </a:r>
          </a:p>
          <a:p>
            <a:pPr lvl="2"/>
            <a:r>
              <a:rPr lang="en-US" sz="2000" dirty="0"/>
              <a:t>Comprehensive Plans – 35 Days</a:t>
            </a:r>
          </a:p>
          <a:p>
            <a:pPr lvl="2"/>
            <a:r>
              <a:rPr lang="en-US" sz="2000" dirty="0"/>
              <a:t>Service Delivery Strategies – 30 Days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Comprehensive Plan/</a:t>
            </a:r>
            <a:r>
              <a:rPr lang="en-US" dirty="0" err="1"/>
              <a:t>SDS</a:t>
            </a:r>
            <a:r>
              <a:rPr lang="en-US" dirty="0"/>
              <a:t> Deadlines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78971" y="4407243"/>
            <a:ext cx="11466285" cy="1848665"/>
          </a:xfrm>
          <a:prstGeom prst="rect">
            <a:avLst/>
          </a:prstGeom>
        </p:spPr>
        <p:txBody>
          <a:bodyPr vert="horz" numCol="2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en-US" sz="29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Three deadlines annually:</a:t>
            </a:r>
          </a:p>
          <a:p>
            <a:pPr lvl="1"/>
            <a:r>
              <a:rPr lang="en-US" sz="2000" dirty="0"/>
              <a:t>February 28</a:t>
            </a:r>
            <a:r>
              <a:rPr lang="en-US" sz="2000" baseline="30000" dirty="0"/>
              <a:t>th</a:t>
            </a:r>
            <a:endParaRPr lang="en-US" sz="2000" dirty="0"/>
          </a:p>
          <a:p>
            <a:pPr lvl="1"/>
            <a:r>
              <a:rPr lang="en-US" sz="2000" dirty="0"/>
              <a:t>June 30</a:t>
            </a:r>
            <a:r>
              <a:rPr lang="en-US" sz="2000" baseline="30000" dirty="0"/>
              <a:t>th</a:t>
            </a:r>
            <a:endParaRPr lang="en-US" sz="2000" dirty="0"/>
          </a:p>
          <a:p>
            <a:pPr lvl="1"/>
            <a:r>
              <a:rPr lang="en-US" sz="2000" dirty="0"/>
              <a:t>October 31</a:t>
            </a:r>
            <a:r>
              <a:rPr lang="en-US" sz="2000" baseline="30000" dirty="0"/>
              <a:t>st</a:t>
            </a:r>
            <a:r>
              <a:rPr lang="en-US" sz="2000" dirty="0"/>
              <a:t> </a:t>
            </a:r>
          </a:p>
          <a:p>
            <a:r>
              <a:rPr lang="en-US" sz="2800" dirty="0"/>
              <a:t>View your community’s deadline:</a:t>
            </a:r>
            <a:br>
              <a:rPr lang="en-US" sz="2800" dirty="0"/>
            </a:br>
            <a:r>
              <a:rPr lang="en-US" sz="1800" dirty="0">
                <a:hlinkClick r:id="rId2"/>
              </a:rPr>
              <a:t>http://www.dca.ga.gov/dcacommunity/default.aspx</a:t>
            </a:r>
            <a:r>
              <a:rPr lang="en-US" sz="14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931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Comprehensive Plan/</a:t>
            </a:r>
            <a:r>
              <a:rPr lang="en-US" dirty="0" err="1"/>
              <a:t>SDS</a:t>
            </a:r>
            <a:r>
              <a:rPr lang="en-US" dirty="0"/>
              <a:t> Deadlines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123293" y="1729190"/>
            <a:ext cx="5564771" cy="4944901"/>
            <a:chOff x="108268" y="1815839"/>
            <a:chExt cx="5564771" cy="49449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6639" y="1815839"/>
              <a:ext cx="5486400" cy="4944901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108268" y="3155091"/>
              <a:ext cx="2840878" cy="146633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0351" y="1712794"/>
            <a:ext cx="5486400" cy="4961297"/>
            <a:chOff x="490351" y="1712794"/>
            <a:chExt cx="5486400" cy="496129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/>
            <a:srcRect t="-327" b="1"/>
            <a:stretch/>
          </p:blipFill>
          <p:spPr>
            <a:xfrm>
              <a:off x="490351" y="1712794"/>
              <a:ext cx="5486400" cy="496129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l="2380" t="22972" r="3216" b="8397"/>
            <a:stretch/>
          </p:blipFill>
          <p:spPr>
            <a:xfrm>
              <a:off x="620973" y="2722728"/>
              <a:ext cx="5179326" cy="2968388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2088379" y="3593852"/>
              <a:ext cx="3141559" cy="121557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04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Government Annual Reporting Responsibilities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136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489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Government Management Indicators (</a:t>
            </a:r>
            <a:r>
              <a:rPr lang="en-US" dirty="0" err="1"/>
              <a:t>GoMI</a:t>
            </a:r>
            <a:r>
              <a:rPr lang="en-US" dirty="0"/>
              <a:t>) Survey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  <a:p>
            <a:pPr lvl="1"/>
            <a:r>
              <a:rPr lang="en-US" sz="2200" dirty="0"/>
              <a:t>Annual survey due by June 30</a:t>
            </a:r>
            <a:r>
              <a:rPr lang="en-US" sz="2200" baseline="30000" dirty="0"/>
              <a:t>th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ALL local governments required to have submissions for the </a:t>
            </a:r>
            <a:r>
              <a:rPr lang="en-US" sz="2200" b="1" u="sng" dirty="0">
                <a:solidFill>
                  <a:srgbClr val="FF0000"/>
                </a:solidFill>
              </a:rPr>
              <a:t>most recent three (3) years</a:t>
            </a:r>
          </a:p>
          <a:p>
            <a:pPr lvl="2"/>
            <a:r>
              <a:rPr lang="en-US" sz="1800" dirty="0"/>
              <a:t>Without the three most recent </a:t>
            </a:r>
            <a:r>
              <a:rPr lang="en-US" sz="1800" dirty="0" err="1"/>
              <a:t>GoMI</a:t>
            </a:r>
            <a:r>
              <a:rPr lang="en-US" sz="1800" dirty="0"/>
              <a:t> submissions, a local government is ineligible for state or federal grant/loan funding administered by DCA</a:t>
            </a:r>
          </a:p>
          <a:p>
            <a:r>
              <a:rPr lang="en-US" dirty="0"/>
              <a:t>Responses</a:t>
            </a:r>
          </a:p>
          <a:p>
            <a:pPr lvl="1"/>
            <a:r>
              <a:rPr lang="en-US" sz="2200" dirty="0"/>
              <a:t>All 689 jurisdictions have a unique user name and password provided by Office of Research</a:t>
            </a:r>
          </a:p>
          <a:p>
            <a:pPr lvl="1"/>
            <a:r>
              <a:rPr lang="en-US" sz="2200" dirty="0"/>
              <a:t>Generally completed by Clerks, City/County Managers, or Chief Elected Official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8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Government Management Indicators (</a:t>
            </a:r>
            <a:r>
              <a:rPr lang="en-US" dirty="0" err="1"/>
              <a:t>GoMI</a:t>
            </a:r>
            <a:r>
              <a:rPr lang="en-US" dirty="0"/>
              <a:t>) Survey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r>
              <a:rPr lang="en-US" dirty="0"/>
              <a:t>Nine Sections</a:t>
            </a:r>
          </a:p>
          <a:p>
            <a:pPr lvl="1"/>
            <a:r>
              <a:rPr lang="en-US" sz="2200" dirty="0"/>
              <a:t>Management Functions</a:t>
            </a:r>
          </a:p>
          <a:p>
            <a:pPr lvl="1"/>
            <a:r>
              <a:rPr lang="en-US" sz="2200" dirty="0"/>
              <a:t>Services Provided</a:t>
            </a:r>
          </a:p>
          <a:p>
            <a:pPr lvl="1"/>
            <a:r>
              <a:rPr lang="en-US" sz="2200" dirty="0"/>
              <a:t>Public Facilities</a:t>
            </a:r>
          </a:p>
          <a:p>
            <a:pPr lvl="1"/>
            <a:r>
              <a:rPr lang="en-US" sz="2200" dirty="0"/>
              <a:t>Planning, Zoning, and Development</a:t>
            </a:r>
          </a:p>
          <a:p>
            <a:pPr lvl="1"/>
            <a:r>
              <a:rPr lang="en-US" sz="2200" dirty="0"/>
              <a:t>Financial Management</a:t>
            </a:r>
          </a:p>
          <a:p>
            <a:pPr lvl="1"/>
            <a:r>
              <a:rPr lang="en-US" sz="2200" dirty="0"/>
              <a:t>Economic Development</a:t>
            </a:r>
          </a:p>
          <a:p>
            <a:pPr lvl="1"/>
            <a:r>
              <a:rPr lang="en-US" sz="2200" dirty="0"/>
              <a:t>Public Safety</a:t>
            </a:r>
          </a:p>
          <a:p>
            <a:pPr lvl="1"/>
            <a:r>
              <a:rPr lang="en-US" sz="2200" dirty="0"/>
              <a:t>Form of Government </a:t>
            </a:r>
          </a:p>
          <a:p>
            <a:pPr lvl="1"/>
            <a:r>
              <a:rPr lang="en-US" sz="2200" dirty="0"/>
              <a:t>E-Government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12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Government Annual Reporting Responsibilities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136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9363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 of Local Government Finances (RLGF)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  <a:p>
            <a:pPr lvl="1"/>
            <a:r>
              <a:rPr lang="en-US" sz="2200" dirty="0"/>
              <a:t>Annual report of all revenues, expenditures, assets, and debts of all funds and agencies of the local government</a:t>
            </a:r>
          </a:p>
          <a:p>
            <a:pPr lvl="1"/>
            <a:r>
              <a:rPr lang="en-US" sz="2200" dirty="0"/>
              <a:t>Mandated in 1985 for all local governments</a:t>
            </a:r>
          </a:p>
          <a:p>
            <a:pPr lvl="1"/>
            <a:r>
              <a:rPr lang="en-US" sz="2200" dirty="0"/>
              <a:t>To be submitted within </a:t>
            </a:r>
            <a:r>
              <a:rPr lang="en-US" sz="2200" i="1" dirty="0"/>
              <a:t>six months </a:t>
            </a:r>
            <a:r>
              <a:rPr lang="en-US" sz="2200" dirty="0"/>
              <a:t>of the local government’s </a:t>
            </a:r>
            <a:r>
              <a:rPr lang="en-US" sz="2200" i="1" dirty="0"/>
              <a:t>Fiscal Year End (</a:t>
            </a:r>
            <a:r>
              <a:rPr lang="en-US" sz="2200" i="1" dirty="0" err="1"/>
              <a:t>FYE</a:t>
            </a:r>
            <a:r>
              <a:rPr lang="en-US" sz="2200" i="1" dirty="0"/>
              <a:t>)</a:t>
            </a:r>
          </a:p>
          <a:p>
            <a:pPr lvl="1"/>
            <a:r>
              <a:rPr lang="en-US" sz="2200" dirty="0"/>
              <a:t>Revised for FY2016 to better meet stakeholder needs and more closely conform with the Uniform Chart of Accounts (</a:t>
            </a:r>
            <a:r>
              <a:rPr lang="en-US" sz="2200" dirty="0" err="1"/>
              <a:t>UCOA</a:t>
            </a:r>
            <a:r>
              <a:rPr lang="en-US" sz="2200" dirty="0"/>
              <a:t>)</a:t>
            </a:r>
          </a:p>
          <a:p>
            <a:pPr lvl="1"/>
            <a:r>
              <a:rPr lang="en-US" sz="2200" dirty="0"/>
              <a:t>All 689 local governments are required to have submissions for the </a:t>
            </a:r>
            <a:r>
              <a:rPr lang="en-US" sz="2200" b="1" u="sng" dirty="0">
                <a:solidFill>
                  <a:srgbClr val="FF0000"/>
                </a:solidFill>
              </a:rPr>
              <a:t>most recent three (3) fiscal years</a:t>
            </a:r>
          </a:p>
          <a:p>
            <a:pPr lvl="2"/>
            <a:r>
              <a:rPr lang="en-US" sz="1800" dirty="0"/>
              <a:t>Without the three most recent RLGF submissions, a local government is ineligible for state or federal grant/loan funding administered by DCA</a:t>
            </a:r>
          </a:p>
        </p:txBody>
      </p:sp>
    </p:spTree>
    <p:extLst>
      <p:ext uri="{BB962C8B-B14F-4D97-AF65-F5344CB8AC3E}">
        <p14:creationId xmlns:p14="http://schemas.microsoft.com/office/powerpoint/2010/main" val="82869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eorgia county map bla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1835924"/>
            <a:ext cx="3906982" cy="456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Government Fiscal Years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5677497"/>
              </p:ext>
            </p:extLst>
          </p:nvPr>
        </p:nvGraphicFramePr>
        <p:xfrm>
          <a:off x="816864" y="1666875"/>
          <a:ext cx="6096000" cy="4907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2"/>
                          </a:solidFill>
                        </a:rPr>
                        <a:t>FY End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Total LGs (689)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RLGF Due Date</a:t>
                      </a:r>
                    </a:p>
                    <a:p>
                      <a:pPr algn="ctr"/>
                      <a:r>
                        <a:rPr lang="en-US" sz="1200" b="1" dirty="0"/>
                        <a:t>(or preceding business 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July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August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September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October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November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December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January 31 </a:t>
                      </a:r>
                      <a:r>
                        <a:rPr lang="en-US" sz="1200" b="0" dirty="0"/>
                        <a:t>(following calendar 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February 28/29 </a:t>
                      </a:r>
                      <a:r>
                        <a:rPr lang="en-US" sz="1200" b="0" dirty="0"/>
                        <a:t>(following calendar 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March 31</a:t>
                      </a:r>
                      <a:r>
                        <a:rPr lang="en-US" sz="1200" b="0" dirty="0"/>
                        <a:t>(following calendar 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April 30 </a:t>
                      </a:r>
                      <a:r>
                        <a:rPr lang="en-US" sz="1200" b="0" dirty="0"/>
                        <a:t>(following calendar 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May 31 </a:t>
                      </a:r>
                      <a:r>
                        <a:rPr lang="en-US" sz="1200" b="0" dirty="0"/>
                        <a:t>(following calendar 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June 30 </a:t>
                      </a:r>
                      <a:r>
                        <a:rPr lang="en-US" sz="1200" b="0" dirty="0"/>
                        <a:t>(following calendar 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160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RLGF Format and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/>
              <a:t>Microsoft Excel (.</a:t>
            </a:r>
            <a:r>
              <a:rPr lang="en-US" dirty="0" err="1"/>
              <a:t>xls</a:t>
            </a:r>
            <a:r>
              <a:rPr lang="en-US" dirty="0"/>
              <a:t>) form available on DCA Office of Research website</a:t>
            </a:r>
          </a:p>
          <a:p>
            <a:pPr lvl="1"/>
            <a:r>
              <a:rPr lang="en-US" dirty="0"/>
              <a:t>Includes </a:t>
            </a:r>
            <a:r>
              <a:rPr lang="en-US" i="1" dirty="0"/>
              <a:t>revenue</a:t>
            </a:r>
            <a:r>
              <a:rPr lang="en-US" dirty="0"/>
              <a:t> information on taxes, license &amp; user fees, intergovernmental revenue, and enterprise funds</a:t>
            </a:r>
          </a:p>
          <a:p>
            <a:pPr lvl="1"/>
            <a:r>
              <a:rPr lang="en-US" dirty="0"/>
              <a:t>Includes </a:t>
            </a:r>
            <a:r>
              <a:rPr lang="en-US" i="1" dirty="0"/>
              <a:t>expenditure </a:t>
            </a:r>
            <a:r>
              <a:rPr lang="en-US" dirty="0"/>
              <a:t>information on general government, judicial, public safety, public works, health, culture and recreation, housing and development, and personnel wages and benefits</a:t>
            </a:r>
          </a:p>
          <a:p>
            <a:pPr lvl="1"/>
            <a:r>
              <a:rPr lang="en-US" dirty="0"/>
              <a:t>Includes </a:t>
            </a:r>
            <a:r>
              <a:rPr lang="en-US" i="1" dirty="0"/>
              <a:t>outstanding, issued, and retired </a:t>
            </a:r>
            <a:r>
              <a:rPr lang="en-US" dirty="0"/>
              <a:t>debt during the fiscal year, and cash, investments, and fund equity</a:t>
            </a:r>
          </a:p>
          <a:p>
            <a:r>
              <a:rPr lang="en-US" dirty="0"/>
              <a:t>Preparation</a:t>
            </a:r>
          </a:p>
          <a:p>
            <a:pPr lvl="1"/>
            <a:r>
              <a:rPr lang="en-US" dirty="0"/>
              <a:t>Generally prepared by jurisdiction’s Clerk, City/County Manager, CFO, or Chief Elected Officer (CEO)</a:t>
            </a:r>
          </a:p>
          <a:p>
            <a:pPr lvl="1"/>
            <a:r>
              <a:rPr lang="en-US" dirty="0"/>
              <a:t>Can also be prepared and submitted by auditor or CPA contracted by the jurisdiction</a:t>
            </a:r>
          </a:p>
          <a:p>
            <a:pPr lvl="1"/>
            <a:r>
              <a:rPr lang="en-US" dirty="0"/>
              <a:t>Name of CEO is required, but signature of CEO is not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28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RLGF Audited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5809" cy="267017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Audited figures </a:t>
            </a:r>
            <a:r>
              <a:rPr lang="en-US" i="1" dirty="0"/>
              <a:t>not</a:t>
            </a:r>
            <a:r>
              <a:rPr lang="en-US" dirty="0"/>
              <a:t> required for RLGF submission</a:t>
            </a:r>
          </a:p>
          <a:p>
            <a:r>
              <a:rPr lang="en-US" dirty="0"/>
              <a:t>Starting in FY2016, the RLGF captures audited/unaudited status</a:t>
            </a:r>
          </a:p>
          <a:p>
            <a:r>
              <a:rPr lang="en-US" i="1" dirty="0"/>
              <a:t>Many jurisdictions prefer to have an audit, but it does not change deadline – RLGF is due within six months of FYE, regardless of independent audit status</a:t>
            </a:r>
          </a:p>
          <a:p>
            <a:r>
              <a:rPr lang="en-US" dirty="0"/>
              <a:t>Georgia DOAA exempts certain local governments from audit requirements, so not all 689 jurisdictions will have audited figures</a:t>
            </a:r>
          </a:p>
          <a:p>
            <a:pPr lvl="1"/>
            <a:r>
              <a:rPr lang="en-US" dirty="0"/>
              <a:t>If a local government has less than $300K of expenditures, it is not required to submit an audit</a:t>
            </a:r>
          </a:p>
          <a:p>
            <a:pPr lvl="1"/>
            <a:r>
              <a:rPr lang="en-US" dirty="0"/>
              <a:t>In their most recent filings, 128 local governments (18.6%, all cities) are under $300K</a:t>
            </a:r>
          </a:p>
          <a:p>
            <a:r>
              <a:rPr lang="en-US" dirty="0"/>
              <a:t>If an audit is completed after the six month window, local governments may submit corrections to the RLGF if appropriate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525" y="4495800"/>
            <a:ext cx="5394198" cy="221631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593530" y="5004054"/>
            <a:ext cx="3276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3035" y="1934028"/>
            <a:ext cx="11433194" cy="4495800"/>
          </a:xfrm>
        </p:spPr>
        <p:txBody>
          <a:bodyPr>
            <a:normAutofit/>
          </a:bodyPr>
          <a:lstStyle/>
          <a:p>
            <a:r>
              <a:rPr lang="en-US" sz="3600" dirty="0"/>
              <a:t>Qualified Local Government Status</a:t>
            </a:r>
          </a:p>
          <a:p>
            <a:endParaRPr lang="en-US" dirty="0"/>
          </a:p>
          <a:p>
            <a:r>
              <a:rPr lang="en-US" sz="3600" dirty="0"/>
              <a:t>Service Delivery Act Compliance</a:t>
            </a:r>
          </a:p>
          <a:p>
            <a:endParaRPr lang="en-US" dirty="0"/>
          </a:p>
          <a:p>
            <a:r>
              <a:rPr lang="en-US" sz="3600" dirty="0">
                <a:solidFill>
                  <a:srgbClr val="8A7967"/>
                </a:solidFill>
                <a:ea typeface="+mj-ea"/>
                <a:cs typeface="+mj-cs"/>
              </a:rPr>
              <a:t>Local Government Annual Reporting Responsibilities</a:t>
            </a:r>
            <a:endParaRPr lang="en-US" sz="28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DCA</a:t>
            </a:r>
            <a:r>
              <a:rPr lang="en-US" dirty="0"/>
              <a:t> Areas of Local Government Compliance</a:t>
            </a:r>
          </a:p>
        </p:txBody>
      </p:sp>
    </p:spTree>
    <p:extLst>
      <p:ext uri="{BB962C8B-B14F-4D97-AF65-F5344CB8AC3E}">
        <p14:creationId xmlns:p14="http://schemas.microsoft.com/office/powerpoint/2010/main" val="179380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Compliance status will be checked on </a:t>
            </a:r>
            <a:r>
              <a:rPr lang="en-US" b="1" dirty="0"/>
              <a:t>August 3</a:t>
            </a:r>
            <a:r>
              <a:rPr lang="en-US" b="1" baseline="30000" dirty="0"/>
              <a:t>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August 3</a:t>
            </a:r>
            <a:r>
              <a:rPr lang="en-US" baseline="30000" dirty="0"/>
              <a:t>rd</a:t>
            </a:r>
            <a:r>
              <a:rPr lang="en-US" dirty="0"/>
              <a:t>, local governments must:</a:t>
            </a:r>
          </a:p>
          <a:p>
            <a:pPr lvl="1"/>
            <a:r>
              <a:rPr lang="en-US" dirty="0"/>
              <a:t>Have Qualified Local Government Status</a:t>
            </a:r>
          </a:p>
          <a:p>
            <a:pPr lvl="1"/>
            <a:r>
              <a:rPr lang="en-US" dirty="0"/>
              <a:t>Be in compliance with the Service Delivery Act</a:t>
            </a:r>
          </a:p>
          <a:p>
            <a:pPr lvl="1"/>
            <a:r>
              <a:rPr lang="en-US" dirty="0"/>
              <a:t>Have completed all Annual Reporting Responsibilities</a:t>
            </a:r>
          </a:p>
          <a:p>
            <a:pPr lvl="2"/>
            <a:r>
              <a:rPr lang="en-US" dirty="0" err="1"/>
              <a:t>GoMI</a:t>
            </a:r>
            <a:r>
              <a:rPr lang="en-US" dirty="0"/>
              <a:t> – Most recent 3 years</a:t>
            </a:r>
          </a:p>
          <a:p>
            <a:pPr lvl="2"/>
            <a:r>
              <a:rPr lang="en-US" dirty="0" err="1"/>
              <a:t>RLGF</a:t>
            </a:r>
            <a:r>
              <a:rPr lang="en-US" dirty="0"/>
              <a:t> – Most recent 3 fiscal years</a:t>
            </a:r>
          </a:p>
          <a:p>
            <a:endParaRPr lang="en-US" dirty="0"/>
          </a:p>
          <a:p>
            <a:r>
              <a:rPr lang="en-US" dirty="0"/>
              <a:t>Community should be working toward compliance well in advance of the deadline</a:t>
            </a:r>
          </a:p>
        </p:txBody>
      </p:sp>
    </p:spTree>
    <p:extLst>
      <p:ext uri="{BB962C8B-B14F-4D97-AF65-F5344CB8AC3E}">
        <p14:creationId xmlns:p14="http://schemas.microsoft.com/office/powerpoint/2010/main" val="168713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8971" y="1751466"/>
            <a:ext cx="10510305" cy="4525963"/>
          </a:xfrm>
        </p:spPr>
        <p:txBody>
          <a:bodyPr>
            <a:normAutofit/>
          </a:bodyPr>
          <a:lstStyle/>
          <a:p>
            <a:r>
              <a:rPr lang="en-US" dirty="0"/>
              <a:t>Requirements to maintain </a:t>
            </a:r>
            <a:r>
              <a:rPr lang="en-US" dirty="0" err="1"/>
              <a:t>QLG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Adoption of a </a:t>
            </a:r>
            <a:r>
              <a:rPr lang="en-US" dirty="0" err="1"/>
              <a:t>DCA</a:t>
            </a:r>
            <a:r>
              <a:rPr lang="en-US" dirty="0"/>
              <a:t>-verified Comprehensive Plan</a:t>
            </a:r>
          </a:p>
          <a:p>
            <a:pPr lvl="2"/>
            <a:r>
              <a:rPr lang="en-US" dirty="0"/>
              <a:t>All local governments</a:t>
            </a:r>
          </a:p>
          <a:p>
            <a:pPr lvl="2"/>
            <a:r>
              <a:rPr lang="en-US" dirty="0"/>
              <a:t>Updated every 5 years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Adoption of a </a:t>
            </a:r>
            <a:r>
              <a:rPr lang="en-US" dirty="0" err="1"/>
              <a:t>DCA</a:t>
            </a:r>
            <a:r>
              <a:rPr lang="en-US" dirty="0"/>
              <a:t>-verified Capital Improvement Element</a:t>
            </a:r>
          </a:p>
          <a:p>
            <a:pPr lvl="2"/>
            <a:r>
              <a:rPr lang="en-US" dirty="0"/>
              <a:t>Local governments collecting Development Impact Fees</a:t>
            </a:r>
          </a:p>
          <a:p>
            <a:pPr lvl="2"/>
            <a:r>
              <a:rPr lang="en-US" dirty="0"/>
              <a:t>Annual reporting requirement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Qualified Local Government Status</a:t>
            </a:r>
          </a:p>
        </p:txBody>
      </p:sp>
    </p:spTree>
    <p:extLst>
      <p:ext uri="{BB962C8B-B14F-4D97-AF65-F5344CB8AC3E}">
        <p14:creationId xmlns:p14="http://schemas.microsoft.com/office/powerpoint/2010/main" val="50418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8971" y="1751466"/>
            <a:ext cx="11466285" cy="4525963"/>
          </a:xfrm>
        </p:spPr>
        <p:txBody>
          <a:bodyPr>
            <a:normAutofit/>
          </a:bodyPr>
          <a:lstStyle/>
          <a:p>
            <a:r>
              <a:rPr lang="en-US" sz="2800" dirty="0"/>
              <a:t>To regain </a:t>
            </a:r>
            <a:r>
              <a:rPr lang="en-US" sz="2800" dirty="0" err="1"/>
              <a:t>QLG</a:t>
            </a:r>
            <a:r>
              <a:rPr lang="en-US" sz="2800" dirty="0"/>
              <a:t> Status, </a:t>
            </a:r>
            <a:r>
              <a:rPr lang="en-US" sz="2800" u="sng" dirty="0"/>
              <a:t>all three actions below must have taken place</a:t>
            </a:r>
            <a:r>
              <a:rPr lang="en-US" sz="2800" dirty="0"/>
              <a:t>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 err="1"/>
              <a:t>DCA</a:t>
            </a:r>
            <a:r>
              <a:rPr lang="en-US" sz="2400" dirty="0"/>
              <a:t> verifies a draft Comprehensive Plan/CIE,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/>
              <a:t>Local government adopts the verified document, </a:t>
            </a:r>
            <a:r>
              <a:rPr lang="en-US" sz="2400" b="1" dirty="0">
                <a:solidFill>
                  <a:srgbClr val="FF0000"/>
                </a:solidFill>
              </a:rPr>
              <a:t>AND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 err="1"/>
              <a:t>DCA</a:t>
            </a:r>
            <a:r>
              <a:rPr lang="en-US" sz="2400" dirty="0"/>
              <a:t> is notified of the local government adoption.</a:t>
            </a:r>
          </a:p>
          <a:p>
            <a:endParaRPr lang="en-US" sz="2800" dirty="0"/>
          </a:p>
          <a:p>
            <a:r>
              <a:rPr lang="en-US" sz="2800" dirty="0" err="1"/>
              <a:t>QLG</a:t>
            </a:r>
            <a:r>
              <a:rPr lang="en-US" sz="2800" dirty="0"/>
              <a:t> Status is awarded immediately upon notification (Action 3).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http://www.dca.ga.gov/development/PlanningQualityGrowth/programs/planning.asp</a:t>
            </a:r>
            <a:r>
              <a:rPr lang="en-US" sz="2000" dirty="0"/>
              <a:t>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if </a:t>
            </a:r>
            <a:r>
              <a:rPr lang="en-US" dirty="0" err="1"/>
              <a:t>QLG</a:t>
            </a:r>
            <a:r>
              <a:rPr lang="en-US" dirty="0"/>
              <a:t> Status is lost?</a:t>
            </a:r>
          </a:p>
        </p:txBody>
      </p:sp>
    </p:spTree>
    <p:extLst>
      <p:ext uri="{BB962C8B-B14F-4D97-AF65-F5344CB8AC3E}">
        <p14:creationId xmlns:p14="http://schemas.microsoft.com/office/powerpoint/2010/main" val="248761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8971" y="1751466"/>
            <a:ext cx="11466285" cy="4525963"/>
          </a:xfrm>
        </p:spPr>
        <p:txBody>
          <a:bodyPr>
            <a:normAutofit/>
          </a:bodyPr>
          <a:lstStyle/>
          <a:p>
            <a:r>
              <a:rPr lang="en-US" sz="2800" dirty="0" err="1"/>
              <a:t>QLG</a:t>
            </a:r>
            <a:r>
              <a:rPr lang="en-US" sz="2800" dirty="0"/>
              <a:t> status is now tied to Immigration Compliance Reporting (E-Verify)</a:t>
            </a:r>
          </a:p>
          <a:p>
            <a:pPr lvl="1"/>
            <a:r>
              <a:rPr lang="en-US" dirty="0"/>
              <a:t>Reports are due December 31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 err="1"/>
              <a:t>DOAA</a:t>
            </a:r>
            <a:r>
              <a:rPr lang="en-US" dirty="0"/>
              <a:t> manages the reporting process</a:t>
            </a:r>
          </a:p>
          <a:p>
            <a:pPr lvl="1"/>
            <a:r>
              <a:rPr lang="en-US" dirty="0" err="1"/>
              <a:t>DCA</a:t>
            </a:r>
            <a:r>
              <a:rPr lang="en-US" dirty="0"/>
              <a:t> maintains the </a:t>
            </a:r>
            <a:r>
              <a:rPr lang="en-US" dirty="0" err="1"/>
              <a:t>QLG</a:t>
            </a:r>
            <a:r>
              <a:rPr lang="en-US" dirty="0"/>
              <a:t> listing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Immigration Compliance Reporting and </a:t>
            </a:r>
            <a:r>
              <a:rPr lang="en-US" dirty="0" err="1"/>
              <a:t>QLG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8971" y="1751466"/>
            <a:ext cx="11466285" cy="4525963"/>
          </a:xfrm>
        </p:spPr>
        <p:txBody>
          <a:bodyPr>
            <a:normAutofit/>
          </a:bodyPr>
          <a:lstStyle/>
          <a:p>
            <a:r>
              <a:rPr lang="en-US" sz="3600" dirty="0"/>
              <a:t>Requires the development of a verified Service Delivery Strategy for each county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800" dirty="0"/>
              <a:t>Formal adoption by all required local governments</a:t>
            </a:r>
          </a:p>
          <a:p>
            <a:pPr marL="822960" lvl="1" indent="-457200">
              <a:buFont typeface="+mj-lt"/>
              <a:buAutoNum type="arabicPeriod"/>
            </a:pPr>
            <a:endParaRPr lang="en-US" sz="2200" dirty="0"/>
          </a:p>
          <a:p>
            <a:pPr marL="880110" lvl="1" indent="-514350">
              <a:buFont typeface="+mj-lt"/>
              <a:buAutoNum type="arabicPeriod"/>
            </a:pPr>
            <a:r>
              <a:rPr lang="en-US" sz="2800" dirty="0"/>
              <a:t>Must address all required components (to be verified by </a:t>
            </a:r>
            <a:r>
              <a:rPr lang="en-US" sz="2800" dirty="0" err="1"/>
              <a:t>DCA</a:t>
            </a:r>
            <a:r>
              <a:rPr lang="en-US" sz="2800" dirty="0"/>
              <a:t>)</a:t>
            </a:r>
          </a:p>
          <a:p>
            <a:pPr marL="880110" lvl="1" indent="-514350">
              <a:buFont typeface="+mj-lt"/>
              <a:buAutoNum type="arabicPeriod"/>
            </a:pPr>
            <a:endParaRPr lang="en-US" sz="2800" dirty="0"/>
          </a:p>
          <a:p>
            <a:pPr marL="880110" lvl="1" indent="-514350">
              <a:buFont typeface="+mj-lt"/>
              <a:buAutoNum type="arabicPeriod"/>
            </a:pPr>
            <a:r>
              <a:rPr lang="en-US" sz="2800" dirty="0"/>
              <a:t>Updates required every 10 years, or upon other triggers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Service Delivery Act Compliance</a:t>
            </a:r>
          </a:p>
        </p:txBody>
      </p:sp>
    </p:spTree>
    <p:extLst>
      <p:ext uri="{BB962C8B-B14F-4D97-AF65-F5344CB8AC3E}">
        <p14:creationId xmlns:p14="http://schemas.microsoft.com/office/powerpoint/2010/main" val="283818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8971" y="1751466"/>
            <a:ext cx="11466285" cy="4525963"/>
          </a:xfrm>
        </p:spPr>
        <p:txBody>
          <a:bodyPr>
            <a:normAutofit/>
          </a:bodyPr>
          <a:lstStyle/>
          <a:p>
            <a:r>
              <a:rPr lang="en-US" sz="2000" dirty="0"/>
              <a:t>Update to the county’s comprehensive plan,</a:t>
            </a:r>
          </a:p>
          <a:p>
            <a:endParaRPr lang="en-US" sz="2000" dirty="0"/>
          </a:p>
          <a:p>
            <a:r>
              <a:rPr lang="en-US" sz="2000" dirty="0"/>
              <a:t>Change in Service Delivery arrangements,</a:t>
            </a:r>
          </a:p>
          <a:p>
            <a:endParaRPr lang="en-US" sz="2000" dirty="0"/>
          </a:p>
          <a:p>
            <a:r>
              <a:rPr lang="en-US" sz="2000" dirty="0"/>
              <a:t>Change in revenue distribution (e.g., changes to LOST distribution between county and municipalities),</a:t>
            </a:r>
          </a:p>
          <a:p>
            <a:endParaRPr lang="en-US" sz="2000" dirty="0"/>
          </a:p>
          <a:p>
            <a:r>
              <a:rPr lang="en-US" sz="2000" dirty="0"/>
              <a:t>Creation, abolition, or consolidation of local governments, or</a:t>
            </a:r>
          </a:p>
          <a:p>
            <a:endParaRPr lang="en-US" sz="2000" dirty="0"/>
          </a:p>
          <a:p>
            <a:r>
              <a:rPr lang="en-US" sz="2000" dirty="0"/>
              <a:t>The county and affected municipalities otherwise agree to revise the strategy.</a:t>
            </a:r>
            <a:endParaRPr lang="en-US" sz="18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else might trigger an </a:t>
            </a:r>
            <a:r>
              <a:rPr lang="en-US" dirty="0" err="1"/>
              <a:t>SDS</a:t>
            </a:r>
            <a:r>
              <a:rPr lang="en-US" dirty="0"/>
              <a:t> update?</a:t>
            </a:r>
          </a:p>
        </p:txBody>
      </p:sp>
    </p:spTree>
    <p:extLst>
      <p:ext uri="{BB962C8B-B14F-4D97-AF65-F5344CB8AC3E}">
        <p14:creationId xmlns:p14="http://schemas.microsoft.com/office/powerpoint/2010/main" val="321844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8971" y="1751466"/>
            <a:ext cx="11466285" cy="4529261"/>
          </a:xfrm>
        </p:spPr>
        <p:txBody>
          <a:bodyPr numCol="1">
            <a:normAutofit/>
          </a:bodyPr>
          <a:lstStyle/>
          <a:p>
            <a:r>
              <a:rPr lang="en-US" sz="2800" dirty="0"/>
              <a:t>The project must be consistent with the verified </a:t>
            </a:r>
            <a:r>
              <a:rPr lang="en-US" sz="2800" dirty="0" err="1"/>
              <a:t>SDS</a:t>
            </a:r>
            <a:r>
              <a:rPr lang="en-US" sz="2800" dirty="0"/>
              <a:t>:</a:t>
            </a:r>
          </a:p>
          <a:p>
            <a:pPr lvl="1"/>
            <a:r>
              <a:rPr lang="en-US" sz="2800" dirty="0"/>
              <a:t>Applicant is listed as a provider of the service</a:t>
            </a:r>
          </a:p>
          <a:p>
            <a:pPr lvl="1"/>
            <a:r>
              <a:rPr lang="en-US" sz="2800" dirty="0"/>
              <a:t>Project location must be within the applicant’s service area</a:t>
            </a:r>
          </a:p>
          <a:p>
            <a:pPr lvl="1"/>
            <a:endParaRPr lang="en-US" sz="2800" dirty="0"/>
          </a:p>
          <a:p>
            <a:r>
              <a:rPr lang="en-US" sz="2800" dirty="0"/>
              <a:t>The application should show this compliance</a:t>
            </a:r>
          </a:p>
          <a:p>
            <a:pPr lvl="1"/>
            <a:r>
              <a:rPr lang="en-US" sz="2800" dirty="0"/>
              <a:t>References to the </a:t>
            </a:r>
            <a:r>
              <a:rPr lang="en-US" sz="2800" dirty="0" err="1"/>
              <a:t>SDS</a:t>
            </a:r>
            <a:endParaRPr lang="en-US" sz="2800" dirty="0"/>
          </a:p>
          <a:p>
            <a:pPr lvl="1"/>
            <a:r>
              <a:rPr lang="en-US" sz="2800" dirty="0"/>
              <a:t>Maps identifying the project location and relevant service delivery area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Project-specific </a:t>
            </a:r>
            <a:r>
              <a:rPr lang="en-US" dirty="0" err="1"/>
              <a:t>SDS</a:t>
            </a:r>
            <a:r>
              <a:rPr lang="en-US" dirty="0"/>
              <a:t> Compliance</a:t>
            </a:r>
          </a:p>
        </p:txBody>
      </p:sp>
    </p:spTree>
    <p:extLst>
      <p:ext uri="{BB962C8B-B14F-4D97-AF65-F5344CB8AC3E}">
        <p14:creationId xmlns:p14="http://schemas.microsoft.com/office/powerpoint/2010/main" val="132374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8971" y="1751466"/>
            <a:ext cx="11466285" cy="4525963"/>
          </a:xfrm>
        </p:spPr>
        <p:txBody>
          <a:bodyPr>
            <a:normAutofit/>
          </a:bodyPr>
          <a:lstStyle/>
          <a:p>
            <a:r>
              <a:rPr lang="en-US" sz="2800" dirty="0"/>
              <a:t>To re-enter compliance: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/>
              <a:t>Local government must submit a Service Delivery Strategy to </a:t>
            </a:r>
            <a:r>
              <a:rPr lang="en-US" sz="2400" dirty="0" err="1"/>
              <a:t>DCA</a:t>
            </a:r>
            <a:r>
              <a:rPr lang="en-US" sz="2400" dirty="0"/>
              <a:t> for review, </a:t>
            </a:r>
            <a:r>
              <a:rPr lang="en-US" sz="2400" b="1" dirty="0">
                <a:solidFill>
                  <a:srgbClr val="FF0000"/>
                </a:solidFill>
              </a:rPr>
              <a:t>AND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 err="1"/>
              <a:t>DCA</a:t>
            </a:r>
            <a:r>
              <a:rPr lang="en-US" sz="2400" dirty="0"/>
              <a:t> must verify that the submitted document adheres to Service Delivery Act.</a:t>
            </a:r>
          </a:p>
          <a:p>
            <a:endParaRPr lang="en-US" sz="2800" dirty="0"/>
          </a:p>
          <a:p>
            <a:r>
              <a:rPr lang="en-US" sz="2800" dirty="0"/>
              <a:t>Key difference from </a:t>
            </a:r>
            <a:r>
              <a:rPr lang="en-US" sz="2800" dirty="0" err="1"/>
              <a:t>QLG</a:t>
            </a:r>
            <a:r>
              <a:rPr lang="en-US" sz="2800" dirty="0"/>
              <a:t> Status:</a:t>
            </a:r>
          </a:p>
          <a:p>
            <a:pPr lvl="1"/>
            <a:r>
              <a:rPr lang="en-US" sz="2400" dirty="0"/>
              <a:t>Local government does not re-enter compliance until “</a:t>
            </a:r>
            <a:r>
              <a:rPr lang="en-US" sz="2400" b="1" u="sng" dirty="0">
                <a:solidFill>
                  <a:srgbClr val="FF0000"/>
                </a:solidFill>
              </a:rPr>
              <a:t>the first day of the month following verification</a:t>
            </a:r>
            <a:r>
              <a:rPr lang="en-US" sz="2400" dirty="0"/>
              <a:t>” by </a:t>
            </a:r>
            <a:r>
              <a:rPr lang="en-US" sz="2400" dirty="0" err="1"/>
              <a:t>DCA</a:t>
            </a:r>
            <a:r>
              <a:rPr lang="en-US" sz="2400" dirty="0"/>
              <a:t> (</a:t>
            </a:r>
            <a:r>
              <a:rPr lang="en-US" sz="2400" dirty="0">
                <a:hlinkClick r:id="rId2"/>
              </a:rPr>
              <a:t>OCGA § 36-70-27</a:t>
            </a:r>
            <a:r>
              <a:rPr lang="en-US" sz="2400" dirty="0"/>
              <a:t>)</a:t>
            </a:r>
            <a:endParaRPr lang="en-US" dirty="0"/>
          </a:p>
          <a:p>
            <a:endParaRPr lang="en-US" dirty="0"/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>
                <a:hlinkClick r:id="rId3"/>
              </a:rPr>
              <a:t>http://www.dca.ga.gov/development/PlanningQualityGrowth/programs/servicedelivery.asp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Out of compliance with the Service Delivery Act?</a:t>
            </a:r>
          </a:p>
        </p:txBody>
      </p:sp>
    </p:spTree>
    <p:extLst>
      <p:ext uri="{BB962C8B-B14F-4D97-AF65-F5344CB8AC3E}">
        <p14:creationId xmlns:p14="http://schemas.microsoft.com/office/powerpoint/2010/main" val="1858427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3093B2C3A844DB619A17F83DED762" ma:contentTypeVersion="2" ma:contentTypeDescription="Create a new document." ma:contentTypeScope="" ma:versionID="2e22b14f98bb8940dd6b7532e8de59f7">
  <xsd:schema xmlns:xsd="http://www.w3.org/2001/XMLSchema" xmlns:xs="http://www.w3.org/2001/XMLSchema" xmlns:p="http://schemas.microsoft.com/office/2006/metadata/properties" xmlns:ns2="2f7efe9a-5f39-4440-908e-a0e074ed76da" targetNamespace="http://schemas.microsoft.com/office/2006/metadata/properties" ma:root="true" ma:fieldsID="f728a83c837cd9a41596d80aebc2912a" ns2:_="">
    <xsd:import namespace="2f7efe9a-5f39-4440-908e-a0e074ed76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efe9a-5f39-4440-908e-a0e074ed76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E4E4F0-5819-4F2D-AC05-2F012622D43A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2f7efe9a-5f39-4440-908e-a0e074ed76d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B9C72E2-607D-4579-B9AE-0088299BE7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7efe9a-5f39-4440-908e-a0e074ed76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06F4CD-E234-4274-ACEA-A4C498AD35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1190</Words>
  <Application>Microsoft Office PowerPoint</Application>
  <PresentationFormat>Widescreen</PresentationFormat>
  <Paragraphs>193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Tw Cen MT</vt:lpstr>
      <vt:lpstr>Wingdings</vt:lpstr>
      <vt:lpstr>Wingdings 2</vt:lpstr>
      <vt:lpstr>DCA powerpoint master.rev.8-14</vt:lpstr>
      <vt:lpstr>Local Government Compliance CDBG Applicants’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Local Government Annual Reporting Responsibilities</vt:lpstr>
      <vt:lpstr>Government Management Indicators (GoMI) Survey </vt:lpstr>
      <vt:lpstr>Government Management Indicators (GoMI) Survey </vt:lpstr>
      <vt:lpstr>Local Government Annual Reporting Responsibilities</vt:lpstr>
      <vt:lpstr>Report of Local Government Finances (RLGF)</vt:lpstr>
      <vt:lpstr>Local Government Fiscal Years</vt:lpstr>
      <vt:lpstr>RLGF Format and Preparation</vt:lpstr>
      <vt:lpstr>RLGF Audited Financial Statements</vt:lpstr>
      <vt:lpstr>Compliance status will be checked on August 3rd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Rules for Local Comprehensive Planning Community Planning Institute  Unicoi State Park and Lodge</dc:title>
  <dc:creator>Adriane Wood</dc:creator>
  <cp:lastModifiedBy>Steed Robinson</cp:lastModifiedBy>
  <cp:revision>71</cp:revision>
  <cp:lastPrinted>2017-12-04T21:17:28Z</cp:lastPrinted>
  <dcterms:created xsi:type="dcterms:W3CDTF">2016-11-03T15:29:14Z</dcterms:created>
  <dcterms:modified xsi:type="dcterms:W3CDTF">2017-12-04T21:19:48Z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0x010100FD43093B2C3A844DB619A17F83DED762</vt:lpwstr>
  </property>
</Properties>
</file>