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Lst>
  <p:notesMasterIdLst>
    <p:notesMasterId r:id="rId28"/>
  </p:notesMasterIdLst>
  <p:sldIdLst>
    <p:sldId id="256" r:id="rId5"/>
    <p:sldId id="266" r:id="rId6"/>
    <p:sldId id="267" r:id="rId7"/>
    <p:sldId id="268"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F54"/>
    <a:srgbClr val="FFCC00"/>
    <a:srgbClr val="082E55"/>
    <a:srgbClr val="D9AC2E"/>
    <a:srgbClr val="DEDA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111" d="100"/>
          <a:sy n="111" d="100"/>
        </p:scale>
        <p:origin x="1572" y="9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6" tIns="46583" rIns="93166" bIns="4658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66" tIns="46583" rIns="93166" bIns="46583" rtlCol="0"/>
          <a:lstStyle>
            <a:lvl1pPr algn="r">
              <a:defRPr sz="1200"/>
            </a:lvl1pPr>
          </a:lstStyle>
          <a:p>
            <a:fld id="{8E6AF4DF-BF1D-43B9-9ADB-C3E264B494DA}" type="datetimeFigureOut">
              <a:rPr lang="en-US" smtClean="0"/>
              <a:t>12/4/2017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6" tIns="46583" rIns="93166" bIns="46583"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6" tIns="46583" rIns="93166" bIns="4658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6"/>
            <a:ext cx="3037840" cy="464820"/>
          </a:xfrm>
          <a:prstGeom prst="rect">
            <a:avLst/>
          </a:prstGeom>
        </p:spPr>
        <p:txBody>
          <a:bodyPr vert="horz" lIns="93166" tIns="46583" rIns="93166" bIns="4658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3166" tIns="46583" rIns="93166" bIns="46583" rtlCol="0" anchor="b"/>
          <a:lstStyle>
            <a:lvl1pPr algn="r">
              <a:defRPr sz="1200"/>
            </a:lvl1pPr>
          </a:lstStyle>
          <a:p>
            <a:fld id="{C6736727-E442-4CB5-A293-19F0DAB8F136}" type="slidenum">
              <a:rPr lang="en-US" smtClean="0"/>
              <a:t>‹#›</a:t>
            </a:fld>
            <a:endParaRPr lang="en-US"/>
          </a:p>
        </p:txBody>
      </p:sp>
    </p:spTree>
    <p:extLst>
      <p:ext uri="{BB962C8B-B14F-4D97-AF65-F5344CB8AC3E}">
        <p14:creationId xmlns:p14="http://schemas.microsoft.com/office/powerpoint/2010/main" val="3290533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736727-E442-4CB5-A293-19F0DAB8F136}" type="slidenum">
              <a:rPr lang="en-US" smtClean="0"/>
              <a:t>1</a:t>
            </a:fld>
            <a:endParaRPr lang="en-US"/>
          </a:p>
        </p:txBody>
      </p:sp>
    </p:spTree>
    <p:extLst>
      <p:ext uri="{BB962C8B-B14F-4D97-AF65-F5344CB8AC3E}">
        <p14:creationId xmlns:p14="http://schemas.microsoft.com/office/powerpoint/2010/main" val="136405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0" name="Title 9"/>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14" name="Date Placeholder 14"/>
          <p:cNvSpPr>
            <a:spLocks noGrp="1"/>
          </p:cNvSpPr>
          <p:nvPr>
            <p:ph type="dt" sz="half" idx="2"/>
          </p:nvPr>
        </p:nvSpPr>
        <p:spPr>
          <a:xfrm>
            <a:off x="116228" y="6340475"/>
            <a:ext cx="1026772" cy="365125"/>
          </a:xfrm>
          <a:prstGeom prst="rect">
            <a:avLst/>
          </a:prstGeom>
        </p:spPr>
        <p:txBody>
          <a:bodyPr vert="horz" lIns="91440" tIns="45720" rIns="91440" bIns="45720" rtlCol="0" anchor="ctr"/>
          <a:lstStyle>
            <a:lvl1pPr algn="l">
              <a:defRPr sz="1200">
                <a:solidFill>
                  <a:srgbClr val="082E55"/>
                </a:solidFill>
              </a:defRPr>
            </a:lvl1pPr>
          </a:lstStyle>
          <a:p>
            <a:fld id="{04864904-A5E1-4BE7-80B1-9CC1F27B1CE4}" type="datetime1">
              <a:rPr lang="en-US" smtClean="0"/>
              <a:pPr/>
              <a:t>12/4/2017</a:t>
            </a:fld>
            <a:endParaRPr lang="en-US" dirty="0"/>
          </a:p>
        </p:txBody>
      </p:sp>
      <p:sp>
        <p:nvSpPr>
          <p:cNvPr id="15" name="Content Placeholder 2"/>
          <p:cNvSpPr>
            <a:spLocks noGrp="1"/>
          </p:cNvSpPr>
          <p:nvPr>
            <p:ph sz="half" idx="1"/>
          </p:nvPr>
        </p:nvSpPr>
        <p:spPr>
          <a:xfrm>
            <a:off x="628650" y="1825625"/>
            <a:ext cx="78295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4857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678B6E0-FF6B-4000-BB93-9BEE91FB3D82}" type="datetime1">
              <a:rPr lang="en-US" smtClean="0"/>
              <a:t>12/4/2017</a:t>
            </a:fld>
            <a:endParaRPr lang="en-US"/>
          </a:p>
        </p:txBody>
      </p:sp>
      <p:sp>
        <p:nvSpPr>
          <p:cNvPr id="8" name="Slide Number Placeholder 5"/>
          <p:cNvSpPr txBox="1">
            <a:spLocks/>
          </p:cNvSpPr>
          <p:nvPr userDrawn="1"/>
        </p:nvSpPr>
        <p:spPr>
          <a:xfrm>
            <a:off x="8458200" y="6340475"/>
            <a:ext cx="457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15DFB13-FBD0-447C-BE53-79AC50920277}" type="slidenum">
              <a:rPr lang="en-US" smtClean="0">
                <a:solidFill>
                  <a:schemeClr val="bg1"/>
                </a:solidFill>
              </a:rPr>
              <a:pPr/>
              <a:t>‹#›</a:t>
            </a:fld>
            <a:endParaRPr lang="en-US" dirty="0"/>
          </a:p>
        </p:txBody>
      </p:sp>
    </p:spTree>
    <p:extLst>
      <p:ext uri="{BB962C8B-B14F-4D97-AF65-F5344CB8AC3E}">
        <p14:creationId xmlns:p14="http://schemas.microsoft.com/office/powerpoint/2010/main" val="540088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1325563"/>
          </a:xfrm>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136EF9-E21A-4C8B-9FBC-2F483396CED0}" type="datetime1">
              <a:rPr lang="en-US" smtClean="0"/>
              <a:t>12/4/2017</a:t>
            </a:fld>
            <a:endParaRPr lang="en-US"/>
          </a:p>
        </p:txBody>
      </p:sp>
      <p:sp>
        <p:nvSpPr>
          <p:cNvPr id="8" name="Slide Number Placeholder 5"/>
          <p:cNvSpPr txBox="1">
            <a:spLocks/>
          </p:cNvSpPr>
          <p:nvPr userDrawn="1"/>
        </p:nvSpPr>
        <p:spPr>
          <a:xfrm>
            <a:off x="8458200" y="6340475"/>
            <a:ext cx="457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15DFB13-FBD0-447C-BE53-79AC50920277}" type="slidenum">
              <a:rPr lang="en-US" smtClean="0">
                <a:solidFill>
                  <a:schemeClr val="bg1"/>
                </a:solidFill>
              </a:rPr>
              <a:pPr/>
              <a:t>‹#›</a:t>
            </a:fld>
            <a:endParaRPr lang="en-US" dirty="0"/>
          </a:p>
        </p:txBody>
      </p:sp>
    </p:spTree>
    <p:extLst>
      <p:ext uri="{BB962C8B-B14F-4D97-AF65-F5344CB8AC3E}">
        <p14:creationId xmlns:p14="http://schemas.microsoft.com/office/powerpoint/2010/main" val="3446041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0" name="Title 9"/>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11" name="Date Placeholder 3"/>
          <p:cNvSpPr>
            <a:spLocks noGrp="1"/>
          </p:cNvSpPr>
          <p:nvPr>
            <p:ph type="dt" sz="half" idx="10"/>
          </p:nvPr>
        </p:nvSpPr>
        <p:spPr>
          <a:xfrm>
            <a:off x="117084" y="6340475"/>
            <a:ext cx="1025916" cy="365125"/>
          </a:xfrm>
          <a:prstGeom prst="rect">
            <a:avLst/>
          </a:prstGeom>
        </p:spPr>
        <p:txBody>
          <a:bodyPr/>
          <a:lstStyle/>
          <a:p>
            <a:fld id="{4325A9E2-BD70-41DC-89D4-3A483421392A}" type="datetime1">
              <a:rPr lang="en-US" smtClean="0"/>
              <a:t>12/4/2017</a:t>
            </a:fld>
            <a:endParaRPr lang="en-US"/>
          </a:p>
        </p:txBody>
      </p:sp>
      <p:sp>
        <p:nvSpPr>
          <p:cNvPr id="12" name="Slide Number Placeholder 5"/>
          <p:cNvSpPr txBox="1">
            <a:spLocks/>
          </p:cNvSpPr>
          <p:nvPr userDrawn="1"/>
        </p:nvSpPr>
        <p:spPr>
          <a:xfrm>
            <a:off x="8458200" y="6340475"/>
            <a:ext cx="457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15DFB13-FBD0-447C-BE53-79AC50920277}" type="slidenum">
              <a:rPr lang="en-US" smtClean="0">
                <a:solidFill>
                  <a:schemeClr val="bg1"/>
                </a:solidFill>
              </a:rPr>
              <a:pPr/>
              <a:t>‹#›</a:t>
            </a:fld>
            <a:endParaRPr lang="en-US" dirty="0"/>
          </a:p>
        </p:txBody>
      </p:sp>
      <p:sp>
        <p:nvSpPr>
          <p:cNvPr id="13" name="Content Placeholder 2"/>
          <p:cNvSpPr>
            <a:spLocks noGrp="1"/>
          </p:cNvSpPr>
          <p:nvPr>
            <p:ph sz="half" idx="1"/>
          </p:nvPr>
        </p:nvSpPr>
        <p:spPr>
          <a:xfrm>
            <a:off x="628650" y="1825625"/>
            <a:ext cx="78295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3259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12" name="Title 1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10" name="Date Placeholder 3"/>
          <p:cNvSpPr>
            <a:spLocks noGrp="1"/>
          </p:cNvSpPr>
          <p:nvPr>
            <p:ph type="dt" sz="half" idx="10"/>
          </p:nvPr>
        </p:nvSpPr>
        <p:spPr>
          <a:xfrm>
            <a:off x="117084" y="6340475"/>
            <a:ext cx="1025916" cy="365125"/>
          </a:xfrm>
          <a:prstGeom prst="rect">
            <a:avLst/>
          </a:prstGeom>
        </p:spPr>
        <p:txBody>
          <a:bodyPr/>
          <a:lstStyle/>
          <a:p>
            <a:fld id="{A6020616-34C1-49A8-B61E-ABEBF5C5682D}" type="datetime1">
              <a:rPr lang="en-US" smtClean="0"/>
              <a:pPr/>
              <a:t>12/4/2017</a:t>
            </a:fld>
            <a:endParaRPr lang="en-US" dirty="0"/>
          </a:p>
        </p:txBody>
      </p:sp>
      <p:sp>
        <p:nvSpPr>
          <p:cNvPr id="11" name="Slide Number Placeholder 5"/>
          <p:cNvSpPr txBox="1">
            <a:spLocks/>
          </p:cNvSpPr>
          <p:nvPr userDrawn="1"/>
        </p:nvSpPr>
        <p:spPr>
          <a:xfrm>
            <a:off x="8458200" y="6340475"/>
            <a:ext cx="457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15DFB13-FBD0-447C-BE53-79AC50920277}" type="slidenum">
              <a:rPr lang="en-US" smtClean="0">
                <a:solidFill>
                  <a:schemeClr val="bg1"/>
                </a:solidFill>
              </a:rPr>
              <a:pPr/>
              <a:t>‹#›</a:t>
            </a:fld>
            <a:endParaRPr lang="en-US" dirty="0"/>
          </a:p>
        </p:txBody>
      </p:sp>
      <p:sp>
        <p:nvSpPr>
          <p:cNvPr id="13" name="Content Placeholder 2"/>
          <p:cNvSpPr>
            <a:spLocks noGrp="1"/>
          </p:cNvSpPr>
          <p:nvPr>
            <p:ph sz="half" idx="1"/>
          </p:nvPr>
        </p:nvSpPr>
        <p:spPr>
          <a:xfrm>
            <a:off x="628650" y="1825625"/>
            <a:ext cx="78295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8422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12" name="Title 1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15" name="Date Placeholder 3"/>
          <p:cNvSpPr>
            <a:spLocks noGrp="1"/>
          </p:cNvSpPr>
          <p:nvPr>
            <p:ph type="dt" sz="half" idx="10"/>
          </p:nvPr>
        </p:nvSpPr>
        <p:spPr>
          <a:xfrm>
            <a:off x="117084" y="6340475"/>
            <a:ext cx="1025916" cy="365125"/>
          </a:xfrm>
          <a:prstGeom prst="rect">
            <a:avLst/>
          </a:prstGeom>
        </p:spPr>
        <p:txBody>
          <a:bodyPr/>
          <a:lstStyle/>
          <a:p>
            <a:fld id="{1BFF3AF9-4193-4041-B3C1-FC06226FCFBC}" type="datetime1">
              <a:rPr lang="en-US" smtClean="0"/>
              <a:t>12/4/2017</a:t>
            </a:fld>
            <a:endParaRPr lang="en-US"/>
          </a:p>
        </p:txBody>
      </p:sp>
      <p:sp>
        <p:nvSpPr>
          <p:cNvPr id="16" name="Slide Number Placeholder 5"/>
          <p:cNvSpPr txBox="1">
            <a:spLocks/>
          </p:cNvSpPr>
          <p:nvPr userDrawn="1"/>
        </p:nvSpPr>
        <p:spPr>
          <a:xfrm>
            <a:off x="8458200" y="6340475"/>
            <a:ext cx="457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15DFB13-FBD0-447C-BE53-79AC50920277}" type="slidenum">
              <a:rPr lang="en-US" smtClean="0">
                <a:solidFill>
                  <a:schemeClr val="bg1"/>
                </a:solidFill>
              </a:rPr>
              <a:pPr/>
              <a:t>‹#›</a:t>
            </a:fld>
            <a:endParaRPr lang="en-US" dirty="0"/>
          </a:p>
        </p:txBody>
      </p:sp>
      <p:sp>
        <p:nvSpPr>
          <p:cNvPr id="17" name="Content Placeholder 2"/>
          <p:cNvSpPr>
            <a:spLocks noGrp="1"/>
          </p:cNvSpPr>
          <p:nvPr>
            <p:ph sz="half" idx="1"/>
          </p:nvPr>
        </p:nvSpPr>
        <p:spPr>
          <a:xfrm>
            <a:off x="628650" y="1825625"/>
            <a:ext cx="78295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42642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90600" y="2590800"/>
            <a:ext cx="6938909"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8" name="Rectangle 7"/>
          <p:cNvSpPr/>
          <p:nvPr userDrawn="1"/>
        </p:nvSpPr>
        <p:spPr>
          <a:xfrm>
            <a:off x="0" y="6264275"/>
            <a:ext cx="990600" cy="381000"/>
          </a:xfrm>
          <a:prstGeom prst="rect">
            <a:avLst/>
          </a:prstGeom>
          <a:solidFill>
            <a:srgbClr val="D9AC2E"/>
          </a:solidFill>
          <a:ln w="6350">
            <a:solidFill>
              <a:srgbClr val="082E5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219200" y="6264275"/>
            <a:ext cx="7924800" cy="381000"/>
          </a:xfrm>
          <a:prstGeom prst="rect">
            <a:avLst/>
          </a:prstGeom>
          <a:solidFill>
            <a:srgbClr val="152F54"/>
          </a:solidFill>
          <a:ln w="6350">
            <a:solidFill>
              <a:srgbClr val="D9AC2E"/>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noChangeArrowheads="1"/>
          </p:cNvPicPr>
          <p:nvPr userDrawn="1"/>
        </p:nvPicPr>
        <p:blipFill>
          <a:blip r:embed="rId8" cstate="print">
            <a:extLst>
              <a:ext uri="{28A0092B-C50C-407E-A947-70E740481C1C}">
                <a14:useLocalDpi xmlns:a14="http://schemas.microsoft.com/office/drawing/2010/main" val="0"/>
              </a:ext>
            </a:extLst>
          </a:blip>
          <a:stretch>
            <a:fillRect/>
          </a:stretch>
        </p:blipFill>
        <p:spPr bwMode="auto">
          <a:xfrm>
            <a:off x="7290890" y="6315529"/>
            <a:ext cx="1075733" cy="2920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15" name="Date Placeholder 14"/>
          <p:cNvSpPr>
            <a:spLocks noGrp="1"/>
          </p:cNvSpPr>
          <p:nvPr>
            <p:ph type="dt" sz="half" idx="2"/>
          </p:nvPr>
        </p:nvSpPr>
        <p:spPr>
          <a:xfrm>
            <a:off x="116228" y="6340475"/>
            <a:ext cx="1026772" cy="365125"/>
          </a:xfrm>
          <a:prstGeom prst="rect">
            <a:avLst/>
          </a:prstGeom>
        </p:spPr>
        <p:txBody>
          <a:bodyPr vert="horz" lIns="91440" tIns="45720" rIns="91440" bIns="45720" rtlCol="0" anchor="ctr"/>
          <a:lstStyle>
            <a:lvl1pPr algn="l">
              <a:defRPr sz="1200">
                <a:solidFill>
                  <a:srgbClr val="082E55"/>
                </a:solidFill>
              </a:defRPr>
            </a:lvl1pPr>
          </a:lstStyle>
          <a:p>
            <a:fld id="{04864904-A5E1-4BE7-80B1-9CC1F27B1CE4}" type="datetime1">
              <a:rPr lang="en-US" smtClean="0"/>
              <a:pPr/>
              <a:t>12/4/2017</a:t>
            </a:fld>
            <a:endParaRPr lang="en-US" dirty="0"/>
          </a:p>
        </p:txBody>
      </p:sp>
    </p:spTree>
    <p:extLst>
      <p:ext uri="{BB962C8B-B14F-4D97-AF65-F5344CB8AC3E}">
        <p14:creationId xmlns:p14="http://schemas.microsoft.com/office/powerpoint/2010/main" val="882427511"/>
      </p:ext>
    </p:extLst>
  </p:cSld>
  <p:clrMap bg1="lt1" tx1="dk1" bg2="lt2" tx2="dk2" accent1="accent1" accent2="accent2" accent3="accent3" accent4="accent4" accent5="accent5" accent6="accent6" hlink="hlink" folHlink="folHlink"/>
  <p:sldLayoutIdLst>
    <p:sldLayoutId id="2147483687" r:id="rId1"/>
    <p:sldLayoutId id="2147483668" r:id="rId2"/>
    <p:sldLayoutId id="2147483664" r:id="rId3"/>
    <p:sldLayoutId id="2147483672" r:id="rId4"/>
    <p:sldLayoutId id="2147483673" r:id="rId5"/>
    <p:sldLayoutId id="2147483651" r:id="rId6"/>
  </p:sldLayoutIdLst>
  <p:hf hdr="0" ft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mailto:immhelp@audits.ga.gov" TargetMode="External"/><Relationship Id="rId2" Type="http://schemas.openxmlformats.org/officeDocument/2006/relationships/hyperlink" Target="mailto:locgov@audits.ga.gov" TargetMode="External"/><Relationship Id="rId1" Type="http://schemas.openxmlformats.org/officeDocument/2006/relationships/slideLayout" Target="../slideLayouts/slideLayout4.xml"/><Relationship Id="rId4" Type="http://schemas.openxmlformats.org/officeDocument/2006/relationships/hyperlink" Target="mailto:neubertj@audits.ga.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duotone>
              <a:schemeClr val="bg2">
                <a:shade val="45000"/>
                <a:satMod val="135000"/>
              </a:schemeClr>
              <a:prstClr val="white"/>
            </a:duotone>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6400800" y="2438400"/>
            <a:ext cx="2188594" cy="2438400"/>
          </a:xfrm>
          <a:prstGeom prst="rect">
            <a:avLst/>
          </a:prstGeom>
        </p:spPr>
      </p:pic>
      <p:sp>
        <p:nvSpPr>
          <p:cNvPr id="3" name="Date Placeholder 2"/>
          <p:cNvSpPr>
            <a:spLocks noGrp="1"/>
          </p:cNvSpPr>
          <p:nvPr>
            <p:ph type="dt" sz="half" idx="2"/>
          </p:nvPr>
        </p:nvSpPr>
        <p:spPr/>
        <p:txBody>
          <a:bodyPr/>
          <a:lstStyle/>
          <a:p>
            <a:fld id="{73C4D356-E819-4D80-93E2-68FE814D5FC9}" type="datetime1">
              <a:rPr lang="en-US" smtClean="0"/>
              <a:t>12/4/2017</a:t>
            </a:fld>
            <a:endParaRPr lang="en-US"/>
          </a:p>
        </p:txBody>
      </p:sp>
      <p:sp>
        <p:nvSpPr>
          <p:cNvPr id="7" name="TextBox 6"/>
          <p:cNvSpPr txBox="1"/>
          <p:nvPr/>
        </p:nvSpPr>
        <p:spPr>
          <a:xfrm>
            <a:off x="1295400" y="6248400"/>
            <a:ext cx="5257800" cy="369332"/>
          </a:xfrm>
          <a:prstGeom prst="rect">
            <a:avLst/>
          </a:prstGeom>
          <a:noFill/>
        </p:spPr>
        <p:txBody>
          <a:bodyPr wrap="square" rtlCol="0">
            <a:spAutoFit/>
          </a:bodyPr>
          <a:lstStyle/>
          <a:p>
            <a:r>
              <a:rPr lang="en-US" dirty="0">
                <a:solidFill>
                  <a:schemeClr val="bg1"/>
                </a:solidFill>
              </a:rPr>
              <a:t>Local Government Reporting and Audit Requirements</a:t>
            </a:r>
          </a:p>
        </p:txBody>
      </p:sp>
      <p:sp>
        <p:nvSpPr>
          <p:cNvPr id="9" name="Rectangle 8"/>
          <p:cNvSpPr/>
          <p:nvPr/>
        </p:nvSpPr>
        <p:spPr>
          <a:xfrm>
            <a:off x="0" y="0"/>
            <a:ext cx="9144000" cy="1306854"/>
          </a:xfrm>
          <a:prstGeom prst="rect">
            <a:avLst/>
          </a:prstGeom>
          <a:pattFill prst="pct5">
            <a:fgClr>
              <a:srgbClr val="082E55"/>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1295400"/>
            <a:ext cx="9144000" cy="0"/>
          </a:xfrm>
          <a:prstGeom prst="line">
            <a:avLst/>
          </a:prstGeom>
          <a:ln>
            <a:solidFill>
              <a:srgbClr val="D9AC2E"/>
            </a:solidFill>
            <a:prstDash val="sysDash"/>
          </a:ln>
        </p:spPr>
        <p:style>
          <a:lnRef idx="1">
            <a:schemeClr val="accent1"/>
          </a:lnRef>
          <a:fillRef idx="0">
            <a:schemeClr val="accent1"/>
          </a:fillRef>
          <a:effectRef idx="0">
            <a:schemeClr val="accent1"/>
          </a:effectRef>
          <a:fontRef idx="minor">
            <a:schemeClr val="tx1"/>
          </a:fontRef>
        </p:style>
      </p:cxnSp>
      <p:sp>
        <p:nvSpPr>
          <p:cNvPr id="14" name="Content Placeholder 3"/>
          <p:cNvSpPr>
            <a:spLocks noGrp="1"/>
          </p:cNvSpPr>
          <p:nvPr>
            <p:ph sz="half" idx="1"/>
          </p:nvPr>
        </p:nvSpPr>
        <p:spPr>
          <a:xfrm>
            <a:off x="414101" y="2816225"/>
            <a:ext cx="6367699" cy="1374775"/>
          </a:xfrm>
        </p:spPr>
        <p:txBody>
          <a:bodyPr/>
          <a:lstStyle/>
          <a:p>
            <a:pPr marL="0" indent="0">
              <a:lnSpc>
                <a:spcPct val="100000"/>
              </a:lnSpc>
              <a:spcBef>
                <a:spcPts val="0"/>
              </a:spcBef>
              <a:buNone/>
            </a:pPr>
            <a:r>
              <a:rPr lang="en-US" sz="4200" b="1" dirty="0">
                <a:solidFill>
                  <a:srgbClr val="152F54"/>
                </a:solidFill>
                <a:latin typeface="+mj-lt"/>
              </a:rPr>
              <a:t>GEORGIA DEPARTMENT OF   </a:t>
            </a:r>
          </a:p>
          <a:p>
            <a:pPr marL="0" indent="0">
              <a:lnSpc>
                <a:spcPct val="100000"/>
              </a:lnSpc>
              <a:spcBef>
                <a:spcPts val="0"/>
              </a:spcBef>
              <a:buNone/>
            </a:pPr>
            <a:r>
              <a:rPr lang="en-US" sz="4200" b="1" dirty="0">
                <a:solidFill>
                  <a:srgbClr val="152F54"/>
                </a:solidFill>
                <a:latin typeface="+mj-lt"/>
              </a:rPr>
              <a:t>         AUDITS AND ACCOUNTS</a:t>
            </a:r>
          </a:p>
        </p:txBody>
      </p:sp>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4074" y="43827"/>
            <a:ext cx="942108" cy="1219200"/>
          </a:xfrm>
          <a:prstGeom prst="rect">
            <a:avLst/>
          </a:prstGeom>
        </p:spPr>
      </p:pic>
    </p:spTree>
    <p:extLst>
      <p:ext uri="{BB962C8B-B14F-4D97-AF65-F5344CB8AC3E}">
        <p14:creationId xmlns:p14="http://schemas.microsoft.com/office/powerpoint/2010/main" val="3604949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Non-Compliance Listings</a:t>
            </a:r>
          </a:p>
        </p:txBody>
      </p:sp>
      <p:sp>
        <p:nvSpPr>
          <p:cNvPr id="3" name="Date Placeholder 2"/>
          <p:cNvSpPr>
            <a:spLocks noGrp="1"/>
          </p:cNvSpPr>
          <p:nvPr>
            <p:ph type="dt" sz="half" idx="10"/>
          </p:nvPr>
        </p:nvSpPr>
        <p:spPr/>
        <p:txBody>
          <a:bodyPr/>
          <a:lstStyle/>
          <a:p>
            <a:fld id="{4325A9E2-BD70-41DC-89D4-3A483421392A}" type="datetime1">
              <a:rPr lang="en-US" smtClean="0"/>
              <a:t>12/4/2017</a:t>
            </a:fld>
            <a:endParaRPr lang="en-US"/>
          </a:p>
        </p:txBody>
      </p:sp>
      <p:sp>
        <p:nvSpPr>
          <p:cNvPr id="4" name="Content Placeholder 3"/>
          <p:cNvSpPr>
            <a:spLocks noGrp="1"/>
          </p:cNvSpPr>
          <p:nvPr>
            <p:ph sz="half" idx="1"/>
          </p:nvPr>
        </p:nvSpPr>
        <p:spPr/>
        <p:txBody>
          <a:bodyPr/>
          <a:lstStyle/>
          <a:p>
            <a:r>
              <a:rPr lang="en-US" dirty="0"/>
              <a:t>Estimated time frames for release of listings:</a:t>
            </a:r>
          </a:p>
          <a:p>
            <a:pPr marL="548640"/>
            <a:r>
              <a:rPr lang="en-US" dirty="0"/>
              <a:t>January 31</a:t>
            </a:r>
          </a:p>
          <a:p>
            <a:pPr marL="548640"/>
            <a:r>
              <a:rPr lang="en-US" dirty="0"/>
              <a:t>April 30</a:t>
            </a:r>
          </a:p>
          <a:p>
            <a:pPr marL="548640"/>
            <a:r>
              <a:rPr lang="en-US" dirty="0"/>
              <a:t>July 31</a:t>
            </a:r>
          </a:p>
          <a:p>
            <a:pPr marL="548640"/>
            <a:r>
              <a:rPr lang="en-US" dirty="0"/>
              <a:t>October 31</a:t>
            </a:r>
          </a:p>
          <a:p>
            <a:endParaRPr lang="en-US" dirty="0"/>
          </a:p>
          <a:p>
            <a:r>
              <a:rPr lang="en-US" dirty="0"/>
              <a:t>Posted to the DOAA’s Local Government Audit and Accounting Resource Library at http://www.audits.ga.gov/NALGAD/resource.html</a:t>
            </a:r>
          </a:p>
        </p:txBody>
      </p:sp>
    </p:spTree>
    <p:extLst>
      <p:ext uri="{BB962C8B-B14F-4D97-AF65-F5344CB8AC3E}">
        <p14:creationId xmlns:p14="http://schemas.microsoft.com/office/powerpoint/2010/main" val="4045174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Immigration Compliance Reporting </a:t>
            </a:r>
          </a:p>
        </p:txBody>
      </p:sp>
      <p:sp>
        <p:nvSpPr>
          <p:cNvPr id="3" name="Date Placeholder 2"/>
          <p:cNvSpPr>
            <a:spLocks noGrp="1"/>
          </p:cNvSpPr>
          <p:nvPr>
            <p:ph type="dt" sz="half" idx="10"/>
          </p:nvPr>
        </p:nvSpPr>
        <p:spPr/>
        <p:txBody>
          <a:bodyPr/>
          <a:lstStyle/>
          <a:p>
            <a:fld id="{4325A9E2-BD70-41DC-89D4-3A483421392A}" type="datetime1">
              <a:rPr lang="en-US" smtClean="0"/>
              <a:t>12/4/2017</a:t>
            </a:fld>
            <a:endParaRPr lang="en-US"/>
          </a:p>
        </p:txBody>
      </p:sp>
      <p:sp>
        <p:nvSpPr>
          <p:cNvPr id="4" name="Content Placeholder 3"/>
          <p:cNvSpPr>
            <a:spLocks noGrp="1"/>
          </p:cNvSpPr>
          <p:nvPr>
            <p:ph sz="half" idx="1"/>
          </p:nvPr>
        </p:nvSpPr>
        <p:spPr/>
        <p:txBody>
          <a:bodyPr/>
          <a:lstStyle/>
          <a:p>
            <a:r>
              <a:rPr lang="en-US" dirty="0"/>
              <a:t>O.C.G.A. § 50-36-4 requires governmental entities to report their annual immigration compliance </a:t>
            </a:r>
          </a:p>
          <a:p>
            <a:endParaRPr lang="en-US" dirty="0"/>
          </a:p>
          <a:p>
            <a:r>
              <a:rPr lang="en-US" dirty="0"/>
              <a:t>Report filed by December 31 each year </a:t>
            </a:r>
          </a:p>
          <a:p>
            <a:endParaRPr lang="en-US" dirty="0"/>
          </a:p>
          <a:p>
            <a:r>
              <a:rPr lang="en-US" dirty="0"/>
              <a:t>Current reporting period: December 1, 2016 through November 30, 2017</a:t>
            </a:r>
          </a:p>
          <a:p>
            <a:endParaRPr lang="en-US" dirty="0"/>
          </a:p>
          <a:p>
            <a:r>
              <a:rPr lang="en-US" dirty="0"/>
              <a:t>System opened on November 1, 2017</a:t>
            </a:r>
          </a:p>
        </p:txBody>
      </p:sp>
    </p:spTree>
    <p:extLst>
      <p:ext uri="{BB962C8B-B14F-4D97-AF65-F5344CB8AC3E}">
        <p14:creationId xmlns:p14="http://schemas.microsoft.com/office/powerpoint/2010/main" val="1855896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Immigration Compliance Reporting</a:t>
            </a:r>
          </a:p>
        </p:txBody>
      </p:sp>
      <p:sp>
        <p:nvSpPr>
          <p:cNvPr id="3" name="Date Placeholder 2"/>
          <p:cNvSpPr>
            <a:spLocks noGrp="1"/>
          </p:cNvSpPr>
          <p:nvPr>
            <p:ph type="dt" sz="half" idx="10"/>
          </p:nvPr>
        </p:nvSpPr>
        <p:spPr/>
        <p:txBody>
          <a:bodyPr/>
          <a:lstStyle/>
          <a:p>
            <a:fld id="{4325A9E2-BD70-41DC-89D4-3A483421392A}" type="datetime1">
              <a:rPr lang="en-US" smtClean="0"/>
              <a:t>12/4/2017</a:t>
            </a:fld>
            <a:endParaRPr lang="en-US"/>
          </a:p>
        </p:txBody>
      </p:sp>
      <p:sp>
        <p:nvSpPr>
          <p:cNvPr id="4" name="Content Placeholder 3"/>
          <p:cNvSpPr>
            <a:spLocks noGrp="1"/>
          </p:cNvSpPr>
          <p:nvPr>
            <p:ph sz="half" idx="1"/>
          </p:nvPr>
        </p:nvSpPr>
        <p:spPr/>
        <p:txBody>
          <a:bodyPr/>
          <a:lstStyle/>
          <a:p>
            <a:r>
              <a:rPr lang="en-US" dirty="0"/>
              <a:t>Complete submission to the Immigration &amp; Reform Collection System:</a:t>
            </a:r>
          </a:p>
          <a:p>
            <a:pPr marL="548640"/>
            <a:r>
              <a:rPr lang="en-US" dirty="0"/>
              <a:t>Confirmation of 5 areas of reporting</a:t>
            </a:r>
          </a:p>
          <a:p>
            <a:pPr marL="822960"/>
            <a:r>
              <a:rPr lang="en-US" dirty="0"/>
              <a:t>1) E-Verify Number (reporting government’s number)</a:t>
            </a:r>
          </a:p>
          <a:p>
            <a:pPr marL="822960"/>
            <a:r>
              <a:rPr lang="en-US" dirty="0"/>
              <a:t>2) Title 13 (contract reporting)</a:t>
            </a:r>
          </a:p>
          <a:p>
            <a:pPr marL="822960"/>
            <a:r>
              <a:rPr lang="en-US" dirty="0"/>
              <a:t>3) Title 36 (business licenses)</a:t>
            </a:r>
          </a:p>
          <a:p>
            <a:pPr marL="822960"/>
            <a:r>
              <a:rPr lang="en-US" dirty="0"/>
              <a:t>4) Sanctuary Policy (O.C.G.A. § 36-80-23)</a:t>
            </a:r>
          </a:p>
          <a:p>
            <a:pPr marL="822960"/>
            <a:r>
              <a:rPr lang="en-US" dirty="0"/>
              <a:t>5) Title 50 (public benefits)</a:t>
            </a:r>
          </a:p>
        </p:txBody>
      </p:sp>
    </p:spTree>
    <p:extLst>
      <p:ext uri="{BB962C8B-B14F-4D97-AF65-F5344CB8AC3E}">
        <p14:creationId xmlns:p14="http://schemas.microsoft.com/office/powerpoint/2010/main" val="1048127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Immigration Compliance Reporting</a:t>
            </a:r>
          </a:p>
        </p:txBody>
      </p:sp>
      <p:sp>
        <p:nvSpPr>
          <p:cNvPr id="3" name="Date Placeholder 2"/>
          <p:cNvSpPr>
            <a:spLocks noGrp="1"/>
          </p:cNvSpPr>
          <p:nvPr>
            <p:ph type="dt" sz="half" idx="10"/>
          </p:nvPr>
        </p:nvSpPr>
        <p:spPr/>
        <p:txBody>
          <a:bodyPr/>
          <a:lstStyle/>
          <a:p>
            <a:fld id="{4325A9E2-BD70-41DC-89D4-3A483421392A}" type="datetime1">
              <a:rPr lang="en-US" smtClean="0"/>
              <a:t>12/4/2017</a:t>
            </a:fld>
            <a:endParaRPr lang="en-US"/>
          </a:p>
        </p:txBody>
      </p:sp>
      <p:sp>
        <p:nvSpPr>
          <p:cNvPr id="4" name="Content Placeholder 3"/>
          <p:cNvSpPr>
            <a:spLocks noGrp="1"/>
          </p:cNvSpPr>
          <p:nvPr>
            <p:ph sz="half" idx="1"/>
          </p:nvPr>
        </p:nvSpPr>
        <p:spPr/>
        <p:txBody>
          <a:bodyPr/>
          <a:lstStyle/>
          <a:p>
            <a:r>
              <a:rPr lang="en-US" dirty="0"/>
              <a:t>Focus on two areas that could affect state funding</a:t>
            </a:r>
          </a:p>
          <a:p>
            <a:pPr marL="548640"/>
            <a:r>
              <a:rPr lang="en-US" dirty="0"/>
              <a:t>Contract reporting </a:t>
            </a:r>
          </a:p>
          <a:p>
            <a:pPr marL="822960"/>
            <a:r>
              <a:rPr lang="en-US" dirty="0"/>
              <a:t>required by O.C.G.A. § 13-10-91 for contracts for the physical performance of service that are over $2,499.99</a:t>
            </a:r>
          </a:p>
          <a:p>
            <a:pPr marL="548640"/>
            <a:r>
              <a:rPr lang="en-US" dirty="0"/>
              <a:t>Sanctuary policy </a:t>
            </a:r>
          </a:p>
          <a:p>
            <a:pPr marL="822960"/>
            <a:r>
              <a:rPr lang="en-US" dirty="0"/>
              <a:t>Confirmation that organization has not enacted a sanctuary policy </a:t>
            </a:r>
          </a:p>
          <a:p>
            <a:pPr marL="822960"/>
            <a:r>
              <a:rPr lang="en-US" dirty="0"/>
              <a:t>O.C.G.A. § 36-80-23</a:t>
            </a:r>
          </a:p>
        </p:txBody>
      </p:sp>
    </p:spTree>
    <p:extLst>
      <p:ext uri="{BB962C8B-B14F-4D97-AF65-F5344CB8AC3E}">
        <p14:creationId xmlns:p14="http://schemas.microsoft.com/office/powerpoint/2010/main" val="2103776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13: Contractor Reporting</a:t>
            </a:r>
          </a:p>
        </p:txBody>
      </p:sp>
      <p:sp>
        <p:nvSpPr>
          <p:cNvPr id="3" name="Date Placeholder 2"/>
          <p:cNvSpPr>
            <a:spLocks noGrp="1"/>
          </p:cNvSpPr>
          <p:nvPr>
            <p:ph type="dt" sz="half" idx="10"/>
          </p:nvPr>
        </p:nvSpPr>
        <p:spPr/>
        <p:txBody>
          <a:bodyPr/>
          <a:lstStyle/>
          <a:p>
            <a:fld id="{4325A9E2-BD70-41DC-89D4-3A483421392A}" type="datetime1">
              <a:rPr lang="en-US" smtClean="0"/>
              <a:t>12/4/2017</a:t>
            </a:fld>
            <a:endParaRPr lang="en-US"/>
          </a:p>
        </p:txBody>
      </p:sp>
      <p:sp>
        <p:nvSpPr>
          <p:cNvPr id="4" name="Content Placeholder 3"/>
          <p:cNvSpPr>
            <a:spLocks noGrp="1"/>
          </p:cNvSpPr>
          <p:nvPr>
            <p:ph sz="half" idx="1"/>
          </p:nvPr>
        </p:nvSpPr>
        <p:spPr/>
        <p:txBody>
          <a:bodyPr/>
          <a:lstStyle/>
          <a:p>
            <a:r>
              <a:rPr lang="en-US" dirty="0"/>
              <a:t>Title 13: E-Verify contractor reporting</a:t>
            </a:r>
          </a:p>
          <a:p>
            <a:pPr marL="548640"/>
            <a:r>
              <a:rPr lang="en-US" dirty="0"/>
              <a:t>Reporting of contracts for the physical performance of service as defined in O.C.G.A. § 13-10-90</a:t>
            </a:r>
          </a:p>
          <a:p>
            <a:pPr marL="548640"/>
            <a:endParaRPr lang="en-US" dirty="0"/>
          </a:p>
          <a:p>
            <a:r>
              <a:rPr lang="en-US" dirty="0"/>
              <a:t>Failure to complete the Title 13 section or area may result in exclusion from the list of qualified local governments (QLG) </a:t>
            </a:r>
          </a:p>
        </p:txBody>
      </p:sp>
    </p:spTree>
    <p:extLst>
      <p:ext uri="{BB962C8B-B14F-4D97-AF65-F5344CB8AC3E}">
        <p14:creationId xmlns:p14="http://schemas.microsoft.com/office/powerpoint/2010/main" val="756616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13: Contractor Reporting</a:t>
            </a:r>
          </a:p>
        </p:txBody>
      </p:sp>
      <p:sp>
        <p:nvSpPr>
          <p:cNvPr id="3" name="Date Placeholder 2"/>
          <p:cNvSpPr>
            <a:spLocks noGrp="1"/>
          </p:cNvSpPr>
          <p:nvPr>
            <p:ph type="dt" sz="half" idx="10"/>
          </p:nvPr>
        </p:nvSpPr>
        <p:spPr/>
        <p:txBody>
          <a:bodyPr/>
          <a:lstStyle/>
          <a:p>
            <a:fld id="{4325A9E2-BD70-41DC-89D4-3A483421392A}" type="datetime1">
              <a:rPr lang="en-US" smtClean="0"/>
              <a:t>12/4/2017</a:t>
            </a:fld>
            <a:endParaRPr lang="en-US"/>
          </a:p>
        </p:txBody>
      </p:sp>
      <p:sp>
        <p:nvSpPr>
          <p:cNvPr id="4" name="Content Placeholder 3"/>
          <p:cNvSpPr>
            <a:spLocks noGrp="1"/>
          </p:cNvSpPr>
          <p:nvPr>
            <p:ph sz="half" idx="1"/>
          </p:nvPr>
        </p:nvSpPr>
        <p:spPr/>
        <p:txBody>
          <a:bodyPr/>
          <a:lstStyle/>
          <a:p>
            <a:r>
              <a:rPr lang="en-US" dirty="0"/>
              <a:t>Report is due on December 31 </a:t>
            </a:r>
          </a:p>
          <a:p>
            <a:endParaRPr lang="en-US" dirty="0"/>
          </a:p>
          <a:p>
            <a:r>
              <a:rPr lang="en-US" dirty="0"/>
              <a:t>DOAA is required to provide political subdivisions 30 days to demonstrate compliance </a:t>
            </a:r>
          </a:p>
          <a:p>
            <a:pPr marL="548640"/>
            <a:r>
              <a:rPr lang="en-US" dirty="0"/>
              <a:t>DOAA notifies any noncompliant governments on approximately February 1</a:t>
            </a:r>
          </a:p>
          <a:p>
            <a:pPr marL="548640"/>
            <a:r>
              <a:rPr lang="en-US" dirty="0"/>
              <a:t>30-day period will end around March 1</a:t>
            </a:r>
          </a:p>
          <a:p>
            <a:pPr marL="548640"/>
            <a:endParaRPr lang="en-US" dirty="0"/>
          </a:p>
          <a:p>
            <a:r>
              <a:rPr lang="en-US" dirty="0"/>
              <a:t>Commissioner of DCA notified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48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13: Contractor Reporting</a:t>
            </a:r>
          </a:p>
        </p:txBody>
      </p:sp>
      <p:sp>
        <p:nvSpPr>
          <p:cNvPr id="3" name="Date Placeholder 2"/>
          <p:cNvSpPr>
            <a:spLocks noGrp="1"/>
          </p:cNvSpPr>
          <p:nvPr>
            <p:ph type="dt" sz="half" idx="10"/>
          </p:nvPr>
        </p:nvSpPr>
        <p:spPr/>
        <p:txBody>
          <a:bodyPr/>
          <a:lstStyle/>
          <a:p>
            <a:fld id="{4325A9E2-BD70-41DC-89D4-3A483421392A}" type="datetime1">
              <a:rPr lang="en-US" smtClean="0"/>
              <a:t>12/4/2017</a:t>
            </a:fld>
            <a:endParaRPr lang="en-US"/>
          </a:p>
        </p:txBody>
      </p:sp>
      <p:sp>
        <p:nvSpPr>
          <p:cNvPr id="4" name="Content Placeholder 3"/>
          <p:cNvSpPr>
            <a:spLocks noGrp="1"/>
          </p:cNvSpPr>
          <p:nvPr>
            <p:ph sz="half" idx="1"/>
          </p:nvPr>
        </p:nvSpPr>
        <p:spPr/>
        <p:txBody>
          <a:bodyPr/>
          <a:lstStyle/>
          <a:p>
            <a:r>
              <a:rPr lang="en-US" dirty="0"/>
              <a:t>Notification of non-compliant municipalities, consolidated city-county governments and counties</a:t>
            </a:r>
          </a:p>
          <a:p>
            <a:pPr marL="548640"/>
            <a:endParaRPr lang="en-US" dirty="0"/>
          </a:p>
          <a:p>
            <a:pPr marL="548640"/>
            <a:r>
              <a:rPr lang="en-US" dirty="0"/>
              <a:t>DOAA required to notify the Commissioner of the DCA of non-compliance</a:t>
            </a:r>
          </a:p>
          <a:p>
            <a:pPr marL="548640"/>
            <a:endParaRPr lang="en-US" dirty="0"/>
          </a:p>
          <a:p>
            <a:pPr marL="548640"/>
            <a:r>
              <a:rPr lang="en-US" dirty="0"/>
              <a:t>DCA should exclude governments not in compliance from their list of </a:t>
            </a:r>
            <a:r>
              <a:rPr lang="en-US" b="1" dirty="0"/>
              <a:t>qualified local governments</a:t>
            </a:r>
          </a:p>
        </p:txBody>
      </p:sp>
    </p:spTree>
    <p:extLst>
      <p:ext uri="{BB962C8B-B14F-4D97-AF65-F5344CB8AC3E}">
        <p14:creationId xmlns:p14="http://schemas.microsoft.com/office/powerpoint/2010/main" val="188374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13: Contractor Reporting </a:t>
            </a:r>
          </a:p>
        </p:txBody>
      </p:sp>
      <p:sp>
        <p:nvSpPr>
          <p:cNvPr id="3" name="Date Placeholder 2"/>
          <p:cNvSpPr>
            <a:spLocks noGrp="1"/>
          </p:cNvSpPr>
          <p:nvPr>
            <p:ph type="dt" sz="half" idx="10"/>
          </p:nvPr>
        </p:nvSpPr>
        <p:spPr/>
        <p:txBody>
          <a:bodyPr/>
          <a:lstStyle/>
          <a:p>
            <a:fld id="{4325A9E2-BD70-41DC-89D4-3A483421392A}" type="datetime1">
              <a:rPr lang="en-US" smtClean="0"/>
              <a:t>12/4/2017</a:t>
            </a:fld>
            <a:endParaRPr lang="en-US"/>
          </a:p>
        </p:txBody>
      </p:sp>
      <p:sp>
        <p:nvSpPr>
          <p:cNvPr id="4" name="Content Placeholder 3"/>
          <p:cNvSpPr>
            <a:spLocks noGrp="1"/>
          </p:cNvSpPr>
          <p:nvPr>
            <p:ph sz="half" idx="1"/>
          </p:nvPr>
        </p:nvSpPr>
        <p:spPr/>
        <p:txBody>
          <a:bodyPr/>
          <a:lstStyle/>
          <a:p>
            <a:r>
              <a:rPr lang="en-US" dirty="0"/>
              <a:t>Failure to be recognized as a qualified local government may jeopardize funding of any grants or loans made through the DCA</a:t>
            </a:r>
          </a:p>
          <a:p>
            <a:pPr marL="548640"/>
            <a:r>
              <a:rPr lang="en-US" dirty="0"/>
              <a:t>Including any grants or loans provided under the State Community Development Program</a:t>
            </a:r>
          </a:p>
          <a:p>
            <a:pPr marL="548640"/>
            <a:endParaRPr lang="en-US" dirty="0"/>
          </a:p>
          <a:p>
            <a:pPr marL="548640"/>
            <a:r>
              <a:rPr lang="en-US" dirty="0"/>
              <a:t>Provisions of O.C.G.A. § 50-8-8</a:t>
            </a:r>
          </a:p>
        </p:txBody>
      </p:sp>
    </p:spTree>
    <p:extLst>
      <p:ext uri="{BB962C8B-B14F-4D97-AF65-F5344CB8AC3E}">
        <p14:creationId xmlns:p14="http://schemas.microsoft.com/office/powerpoint/2010/main" val="4085084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Sanctuary Policy Reporting</a:t>
            </a:r>
          </a:p>
        </p:txBody>
      </p:sp>
      <p:sp>
        <p:nvSpPr>
          <p:cNvPr id="3" name="Date Placeholder 2"/>
          <p:cNvSpPr>
            <a:spLocks noGrp="1"/>
          </p:cNvSpPr>
          <p:nvPr>
            <p:ph type="dt" sz="half" idx="10"/>
          </p:nvPr>
        </p:nvSpPr>
        <p:spPr/>
        <p:txBody>
          <a:bodyPr/>
          <a:lstStyle/>
          <a:p>
            <a:fld id="{4325A9E2-BD70-41DC-89D4-3A483421392A}" type="datetime1">
              <a:rPr lang="en-US" smtClean="0"/>
              <a:t>12/4/2017</a:t>
            </a:fld>
            <a:endParaRPr lang="en-US"/>
          </a:p>
        </p:txBody>
      </p:sp>
      <p:sp>
        <p:nvSpPr>
          <p:cNvPr id="4" name="Content Placeholder 3"/>
          <p:cNvSpPr>
            <a:spLocks noGrp="1"/>
          </p:cNvSpPr>
          <p:nvPr>
            <p:ph sz="half" idx="1"/>
          </p:nvPr>
        </p:nvSpPr>
        <p:spPr/>
        <p:txBody>
          <a:bodyPr/>
          <a:lstStyle/>
          <a:p>
            <a:r>
              <a:rPr lang="en-US" dirty="0"/>
              <a:t>Provisions of O.C.G.A. § 36-80-23 require the confirmation that governments did not enact any sanctuary policies</a:t>
            </a:r>
          </a:p>
          <a:p>
            <a:endParaRPr lang="en-US" dirty="0"/>
          </a:p>
          <a:p>
            <a:r>
              <a:rPr lang="en-US" dirty="0"/>
              <a:t>No local governing body shall enact, adopt, implement or enforce any sanctuary policy</a:t>
            </a:r>
          </a:p>
          <a:p>
            <a:endParaRPr lang="en-US" dirty="0"/>
          </a:p>
          <a:p>
            <a:r>
              <a:rPr lang="en-US" dirty="0"/>
              <a:t>Report includes a question that asked whether or not sanctuary policies were enacted</a:t>
            </a:r>
          </a:p>
        </p:txBody>
      </p:sp>
    </p:spTree>
    <p:extLst>
      <p:ext uri="{BB962C8B-B14F-4D97-AF65-F5344CB8AC3E}">
        <p14:creationId xmlns:p14="http://schemas.microsoft.com/office/powerpoint/2010/main" val="307783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Sanctuary Policy Reporting </a:t>
            </a:r>
          </a:p>
        </p:txBody>
      </p:sp>
      <p:sp>
        <p:nvSpPr>
          <p:cNvPr id="3" name="Date Placeholder 2"/>
          <p:cNvSpPr>
            <a:spLocks noGrp="1"/>
          </p:cNvSpPr>
          <p:nvPr>
            <p:ph type="dt" sz="half" idx="10"/>
          </p:nvPr>
        </p:nvSpPr>
        <p:spPr/>
        <p:txBody>
          <a:bodyPr/>
          <a:lstStyle/>
          <a:p>
            <a:fld id="{4325A9E2-BD70-41DC-89D4-3A483421392A}" type="datetime1">
              <a:rPr lang="en-US" smtClean="0"/>
              <a:t>12/4/2017</a:t>
            </a:fld>
            <a:endParaRPr lang="en-US"/>
          </a:p>
        </p:txBody>
      </p:sp>
      <p:sp>
        <p:nvSpPr>
          <p:cNvPr id="4" name="Content Placeholder 3"/>
          <p:cNvSpPr>
            <a:spLocks noGrp="1"/>
          </p:cNvSpPr>
          <p:nvPr>
            <p:ph sz="half" idx="1"/>
          </p:nvPr>
        </p:nvSpPr>
        <p:spPr/>
        <p:txBody>
          <a:bodyPr/>
          <a:lstStyle/>
          <a:p>
            <a:r>
              <a:rPr lang="en-US" dirty="0"/>
              <a:t>Sanctuary policy – means any regulation, rule, policy, or practice adopted by a local governing body which</a:t>
            </a:r>
          </a:p>
          <a:p>
            <a:pPr marL="548640"/>
            <a:endParaRPr lang="en-US" dirty="0"/>
          </a:p>
          <a:p>
            <a:pPr marL="548640"/>
            <a:r>
              <a:rPr lang="en-US" dirty="0"/>
              <a:t>Prohibits or restricts local officials or employees from communicating or cooperating with federal officials or law enforcement officers with regard to reporting immigration status information while such local official or employee is acting within scope of his or her official duties</a:t>
            </a:r>
          </a:p>
          <a:p>
            <a:endParaRPr lang="en-US" dirty="0"/>
          </a:p>
        </p:txBody>
      </p:sp>
    </p:spTree>
    <p:extLst>
      <p:ext uri="{BB962C8B-B14F-4D97-AF65-F5344CB8AC3E}">
        <p14:creationId xmlns:p14="http://schemas.microsoft.com/office/powerpoint/2010/main" val="4199467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Reporting Requirements</a:t>
            </a:r>
          </a:p>
        </p:txBody>
      </p:sp>
      <p:sp>
        <p:nvSpPr>
          <p:cNvPr id="3" name="Date Placeholder 2"/>
          <p:cNvSpPr>
            <a:spLocks noGrp="1"/>
          </p:cNvSpPr>
          <p:nvPr>
            <p:ph type="dt" sz="half" idx="10"/>
          </p:nvPr>
        </p:nvSpPr>
        <p:spPr/>
        <p:txBody>
          <a:bodyPr/>
          <a:lstStyle/>
          <a:p>
            <a:fld id="{4325A9E2-BD70-41DC-89D4-3A483421392A}" type="datetime1">
              <a:rPr lang="en-US" smtClean="0"/>
              <a:t>12/4/2017</a:t>
            </a:fld>
            <a:endParaRPr lang="en-US"/>
          </a:p>
        </p:txBody>
      </p:sp>
      <p:sp>
        <p:nvSpPr>
          <p:cNvPr id="4" name="Content Placeholder 3"/>
          <p:cNvSpPr>
            <a:spLocks noGrp="1"/>
          </p:cNvSpPr>
          <p:nvPr>
            <p:ph sz="half" idx="1"/>
          </p:nvPr>
        </p:nvSpPr>
        <p:spPr/>
        <p:txBody>
          <a:bodyPr/>
          <a:lstStyle/>
          <a:p>
            <a:r>
              <a:rPr lang="en-US" dirty="0"/>
              <a:t>Focus on reporting requirements for annual audits and annual immigration compliance reporting</a:t>
            </a:r>
          </a:p>
          <a:p>
            <a:endParaRPr lang="en-US" dirty="0"/>
          </a:p>
          <a:p>
            <a:r>
              <a:rPr lang="en-US" dirty="0"/>
              <a:t>O.C.G.A § 36-81-7: Annual audits required</a:t>
            </a:r>
          </a:p>
          <a:p>
            <a:endParaRPr lang="en-US" dirty="0"/>
          </a:p>
          <a:p>
            <a:r>
              <a:rPr lang="en-US" dirty="0"/>
              <a:t>O.C.G.A § 50-36-4: Annual immigration compliance reporting</a:t>
            </a:r>
          </a:p>
          <a:p>
            <a:endParaRPr lang="en-US" dirty="0"/>
          </a:p>
          <a:p>
            <a:pPr marL="457200"/>
            <a:endParaRPr lang="en-US" dirty="0"/>
          </a:p>
        </p:txBody>
      </p:sp>
    </p:spTree>
    <p:extLst>
      <p:ext uri="{BB962C8B-B14F-4D97-AF65-F5344CB8AC3E}">
        <p14:creationId xmlns:p14="http://schemas.microsoft.com/office/powerpoint/2010/main" val="33961700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Sanctuary Policy Reporting</a:t>
            </a:r>
          </a:p>
        </p:txBody>
      </p:sp>
      <p:sp>
        <p:nvSpPr>
          <p:cNvPr id="3" name="Date Placeholder 2"/>
          <p:cNvSpPr>
            <a:spLocks noGrp="1"/>
          </p:cNvSpPr>
          <p:nvPr>
            <p:ph type="dt" sz="half" idx="10"/>
          </p:nvPr>
        </p:nvSpPr>
        <p:spPr/>
        <p:txBody>
          <a:bodyPr/>
          <a:lstStyle/>
          <a:p>
            <a:fld id="{4325A9E2-BD70-41DC-89D4-3A483421392A}" type="datetime1">
              <a:rPr lang="en-US" smtClean="0"/>
              <a:t>12/4/2017</a:t>
            </a:fld>
            <a:endParaRPr lang="en-US"/>
          </a:p>
        </p:txBody>
      </p:sp>
      <p:sp>
        <p:nvSpPr>
          <p:cNvPr id="4" name="Content Placeholder 3"/>
          <p:cNvSpPr>
            <a:spLocks noGrp="1"/>
          </p:cNvSpPr>
          <p:nvPr>
            <p:ph sz="half" idx="1"/>
          </p:nvPr>
        </p:nvSpPr>
        <p:spPr/>
        <p:txBody>
          <a:bodyPr/>
          <a:lstStyle/>
          <a:p>
            <a:r>
              <a:rPr lang="en-US" dirty="0"/>
              <a:t>Confirm that no sanctuary policies were enacted</a:t>
            </a:r>
          </a:p>
          <a:p>
            <a:endParaRPr lang="en-US" dirty="0"/>
          </a:p>
          <a:p>
            <a:r>
              <a:rPr lang="en-US" dirty="0"/>
              <a:t>Reminder confirmation due by December 31</a:t>
            </a:r>
          </a:p>
          <a:p>
            <a:endParaRPr lang="en-US" dirty="0"/>
          </a:p>
          <a:p>
            <a:r>
              <a:rPr lang="en-US" dirty="0"/>
              <a:t>Governments will be reported if:</a:t>
            </a:r>
          </a:p>
          <a:p>
            <a:pPr marL="548640"/>
            <a:r>
              <a:rPr lang="en-US" dirty="0"/>
              <a:t>Noncompliance with provisions (policies enacted)</a:t>
            </a:r>
          </a:p>
          <a:p>
            <a:pPr marL="548640"/>
            <a:r>
              <a:rPr lang="en-US" dirty="0"/>
              <a:t>Failed to confirm </a:t>
            </a:r>
          </a:p>
        </p:txBody>
      </p:sp>
    </p:spTree>
    <p:extLst>
      <p:ext uri="{BB962C8B-B14F-4D97-AF65-F5344CB8AC3E}">
        <p14:creationId xmlns:p14="http://schemas.microsoft.com/office/powerpoint/2010/main" val="3522387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Sanctuary Policy Reporting</a:t>
            </a:r>
          </a:p>
        </p:txBody>
      </p:sp>
      <p:sp>
        <p:nvSpPr>
          <p:cNvPr id="3" name="Date Placeholder 2"/>
          <p:cNvSpPr>
            <a:spLocks noGrp="1"/>
          </p:cNvSpPr>
          <p:nvPr>
            <p:ph type="dt" sz="half" idx="10"/>
          </p:nvPr>
        </p:nvSpPr>
        <p:spPr/>
        <p:txBody>
          <a:bodyPr/>
          <a:lstStyle/>
          <a:p>
            <a:fld id="{4325A9E2-BD70-41DC-89D4-3A483421392A}" type="datetime1">
              <a:rPr lang="en-US" smtClean="0"/>
              <a:t>12/4/2017</a:t>
            </a:fld>
            <a:endParaRPr lang="en-US"/>
          </a:p>
        </p:txBody>
      </p:sp>
      <p:sp>
        <p:nvSpPr>
          <p:cNvPr id="4" name="Content Placeholder 3"/>
          <p:cNvSpPr>
            <a:spLocks noGrp="1"/>
          </p:cNvSpPr>
          <p:nvPr>
            <p:ph sz="half" idx="1"/>
          </p:nvPr>
        </p:nvSpPr>
        <p:spPr/>
        <p:txBody>
          <a:bodyPr/>
          <a:lstStyle/>
          <a:p>
            <a:r>
              <a:rPr lang="en-US" dirty="0"/>
              <a:t>DOAA required to notify DCA, DOT and all other state agencies that provide funding</a:t>
            </a:r>
          </a:p>
          <a:p>
            <a:endParaRPr lang="en-US" dirty="0"/>
          </a:p>
          <a:p>
            <a:r>
              <a:rPr lang="en-US" dirty="0"/>
              <a:t>Separate notification will be sent for sanctuary policy non-compliance or non-respondent </a:t>
            </a:r>
          </a:p>
          <a:p>
            <a:endParaRPr lang="en-US" dirty="0"/>
          </a:p>
          <a:p>
            <a:r>
              <a:rPr lang="en-US" dirty="0"/>
              <a:t>Proof of compliance with the provisions of O.C.G.A. § 36-80-23 is a condition of funding </a:t>
            </a:r>
          </a:p>
          <a:p>
            <a:endParaRPr lang="en-US" dirty="0"/>
          </a:p>
          <a:p>
            <a:endParaRPr lang="en-US" dirty="0"/>
          </a:p>
        </p:txBody>
      </p:sp>
    </p:spTree>
    <p:extLst>
      <p:ext uri="{BB962C8B-B14F-4D97-AF65-F5344CB8AC3E}">
        <p14:creationId xmlns:p14="http://schemas.microsoft.com/office/powerpoint/2010/main" val="2576585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Immigration Compliance Reporting</a:t>
            </a:r>
          </a:p>
        </p:txBody>
      </p:sp>
      <p:sp>
        <p:nvSpPr>
          <p:cNvPr id="3" name="Date Placeholder 2"/>
          <p:cNvSpPr>
            <a:spLocks noGrp="1"/>
          </p:cNvSpPr>
          <p:nvPr>
            <p:ph type="dt" sz="half" idx="10"/>
          </p:nvPr>
        </p:nvSpPr>
        <p:spPr/>
        <p:txBody>
          <a:bodyPr/>
          <a:lstStyle/>
          <a:p>
            <a:fld id="{4325A9E2-BD70-41DC-89D4-3A483421392A}" type="datetime1">
              <a:rPr lang="en-US" smtClean="0"/>
              <a:t>12/4/2017</a:t>
            </a:fld>
            <a:endParaRPr lang="en-US"/>
          </a:p>
        </p:txBody>
      </p:sp>
      <p:sp>
        <p:nvSpPr>
          <p:cNvPr id="4" name="Content Placeholder 3"/>
          <p:cNvSpPr>
            <a:spLocks noGrp="1"/>
          </p:cNvSpPr>
          <p:nvPr>
            <p:ph sz="half" idx="1"/>
          </p:nvPr>
        </p:nvSpPr>
        <p:spPr/>
        <p:txBody>
          <a:bodyPr/>
          <a:lstStyle/>
          <a:p>
            <a:r>
              <a:rPr lang="en-US" dirty="0"/>
              <a:t>Either non-compliance and/or non-respondent listings will be updated quarterly </a:t>
            </a:r>
          </a:p>
          <a:p>
            <a:endParaRPr lang="en-US" dirty="0"/>
          </a:p>
          <a:p>
            <a:r>
              <a:rPr lang="en-US" dirty="0"/>
              <a:t>Estimated date of first listings will be March 1</a:t>
            </a:r>
          </a:p>
          <a:p>
            <a:endParaRPr lang="en-US" dirty="0"/>
          </a:p>
          <a:p>
            <a:r>
              <a:rPr lang="en-US" dirty="0"/>
              <a:t>Subsequent dates will be June 1, Sept 1 and Oct 1</a:t>
            </a:r>
          </a:p>
          <a:p>
            <a:endParaRPr lang="en-US" dirty="0"/>
          </a:p>
          <a:p>
            <a:r>
              <a:rPr lang="en-US" dirty="0"/>
              <a:t>System remains open so governments may become compliant as soon as report is confirmed</a:t>
            </a:r>
          </a:p>
        </p:txBody>
      </p:sp>
    </p:spTree>
    <p:extLst>
      <p:ext uri="{BB962C8B-B14F-4D97-AF65-F5344CB8AC3E}">
        <p14:creationId xmlns:p14="http://schemas.microsoft.com/office/powerpoint/2010/main" val="9316096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 </a:t>
            </a:r>
          </a:p>
        </p:txBody>
      </p:sp>
      <p:sp>
        <p:nvSpPr>
          <p:cNvPr id="3" name="Date Placeholder 2"/>
          <p:cNvSpPr>
            <a:spLocks noGrp="1"/>
          </p:cNvSpPr>
          <p:nvPr>
            <p:ph type="dt" sz="half" idx="10"/>
          </p:nvPr>
        </p:nvSpPr>
        <p:spPr/>
        <p:txBody>
          <a:bodyPr/>
          <a:lstStyle/>
          <a:p>
            <a:fld id="{4325A9E2-BD70-41DC-89D4-3A483421392A}" type="datetime1">
              <a:rPr lang="en-US" smtClean="0"/>
              <a:t>12/4/2017</a:t>
            </a:fld>
            <a:endParaRPr lang="en-US"/>
          </a:p>
        </p:txBody>
      </p:sp>
      <p:sp>
        <p:nvSpPr>
          <p:cNvPr id="4" name="Content Placeholder 3"/>
          <p:cNvSpPr>
            <a:spLocks noGrp="1"/>
          </p:cNvSpPr>
          <p:nvPr>
            <p:ph sz="half" idx="1"/>
          </p:nvPr>
        </p:nvSpPr>
        <p:spPr/>
        <p:txBody>
          <a:bodyPr/>
          <a:lstStyle/>
          <a:p>
            <a:r>
              <a:rPr lang="en-US" dirty="0"/>
              <a:t>Compliance status may be confirmed at any time</a:t>
            </a:r>
          </a:p>
          <a:p>
            <a:endParaRPr lang="en-US" dirty="0"/>
          </a:p>
          <a:p>
            <a:r>
              <a:rPr lang="en-US" dirty="0"/>
              <a:t>Please contact us at </a:t>
            </a:r>
          </a:p>
          <a:p>
            <a:pPr marL="548640"/>
            <a:r>
              <a:rPr lang="en-US" dirty="0">
                <a:hlinkClick r:id="rId2"/>
              </a:rPr>
              <a:t>locgov@audits.ga.gov</a:t>
            </a:r>
            <a:endParaRPr lang="en-US" dirty="0"/>
          </a:p>
          <a:p>
            <a:pPr marL="548640"/>
            <a:r>
              <a:rPr lang="en-US" dirty="0">
                <a:hlinkClick r:id="rId3"/>
              </a:rPr>
              <a:t>immhelp@audits.ga.gov</a:t>
            </a:r>
            <a:endParaRPr lang="en-US" dirty="0"/>
          </a:p>
          <a:p>
            <a:pPr marL="2743200" indent="0">
              <a:buNone/>
            </a:pPr>
            <a:r>
              <a:rPr lang="en-US" dirty="0"/>
              <a:t> Or contact</a:t>
            </a:r>
          </a:p>
          <a:p>
            <a:r>
              <a:rPr lang="en-US" dirty="0"/>
              <a:t>Jackie Neubert at </a:t>
            </a:r>
            <a:r>
              <a:rPr lang="en-US" dirty="0">
                <a:hlinkClick r:id="rId4"/>
              </a:rPr>
              <a:t>neubertj@audits.ga.gov</a:t>
            </a:r>
            <a:endParaRPr lang="en-US" dirty="0"/>
          </a:p>
          <a:p>
            <a:r>
              <a:rPr lang="en-US" dirty="0"/>
              <a:t>Telephone: 404-651-8938</a:t>
            </a:r>
          </a:p>
          <a:p>
            <a:endParaRPr lang="en-US" dirty="0"/>
          </a:p>
          <a:p>
            <a:endParaRPr lang="en-US" dirty="0"/>
          </a:p>
        </p:txBody>
      </p:sp>
    </p:spTree>
    <p:extLst>
      <p:ext uri="{BB962C8B-B14F-4D97-AF65-F5344CB8AC3E}">
        <p14:creationId xmlns:p14="http://schemas.microsoft.com/office/powerpoint/2010/main" val="1563978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Reporting Requirements</a:t>
            </a:r>
          </a:p>
        </p:txBody>
      </p:sp>
      <p:sp>
        <p:nvSpPr>
          <p:cNvPr id="3" name="Date Placeholder 2"/>
          <p:cNvSpPr>
            <a:spLocks noGrp="1"/>
          </p:cNvSpPr>
          <p:nvPr>
            <p:ph type="dt" sz="half" idx="10"/>
          </p:nvPr>
        </p:nvSpPr>
        <p:spPr/>
        <p:txBody>
          <a:bodyPr/>
          <a:lstStyle/>
          <a:p>
            <a:fld id="{A6020616-34C1-49A8-B61E-ABEBF5C5682D}" type="datetime1">
              <a:rPr lang="en-US" smtClean="0"/>
              <a:t>12/4/2017</a:t>
            </a:fld>
            <a:endParaRPr lang="en-US"/>
          </a:p>
        </p:txBody>
      </p:sp>
      <p:sp>
        <p:nvSpPr>
          <p:cNvPr id="4" name="Content Placeholder 3"/>
          <p:cNvSpPr>
            <a:spLocks noGrp="1"/>
          </p:cNvSpPr>
          <p:nvPr>
            <p:ph sz="half" idx="1"/>
          </p:nvPr>
        </p:nvSpPr>
        <p:spPr/>
        <p:txBody>
          <a:bodyPr/>
          <a:lstStyle/>
          <a:p>
            <a:r>
              <a:rPr lang="en-US" dirty="0"/>
              <a:t>O.C.G.A. § 50-36-4: Annual reporting of immigration compliance </a:t>
            </a:r>
          </a:p>
          <a:p>
            <a:pPr marL="457200"/>
            <a:r>
              <a:rPr lang="en-US" dirty="0"/>
              <a:t>Specifically two of five reporting areas</a:t>
            </a:r>
          </a:p>
          <a:p>
            <a:pPr marL="731520"/>
            <a:endParaRPr lang="en-US" dirty="0"/>
          </a:p>
          <a:p>
            <a:pPr marL="731520"/>
            <a:r>
              <a:rPr lang="en-US" dirty="0"/>
              <a:t>O.C.G.A § 13-10-91 – Title 13 or contract reporting</a:t>
            </a:r>
          </a:p>
          <a:p>
            <a:pPr marL="731520"/>
            <a:endParaRPr lang="en-US" dirty="0"/>
          </a:p>
          <a:p>
            <a:pPr marL="731520"/>
            <a:r>
              <a:rPr lang="en-US" dirty="0"/>
              <a:t>O.C.G.A. § 36-80-23 – Sanctuary Policies</a:t>
            </a:r>
          </a:p>
          <a:p>
            <a:pPr marL="731520"/>
            <a:endParaRPr lang="en-US" dirty="0"/>
          </a:p>
        </p:txBody>
      </p:sp>
    </p:spTree>
    <p:extLst>
      <p:ext uri="{BB962C8B-B14F-4D97-AF65-F5344CB8AC3E}">
        <p14:creationId xmlns:p14="http://schemas.microsoft.com/office/powerpoint/2010/main" val="783119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Submission of Annual Audits</a:t>
            </a:r>
          </a:p>
        </p:txBody>
      </p:sp>
      <p:sp>
        <p:nvSpPr>
          <p:cNvPr id="5" name="Date Placeholder 4"/>
          <p:cNvSpPr>
            <a:spLocks noGrp="1"/>
          </p:cNvSpPr>
          <p:nvPr>
            <p:ph type="dt" sz="half" idx="10"/>
          </p:nvPr>
        </p:nvSpPr>
        <p:spPr/>
        <p:txBody>
          <a:bodyPr/>
          <a:lstStyle/>
          <a:p>
            <a:fld id="{1678B6E0-FF6B-4000-BB93-9BEE91FB3D82}" type="datetime1">
              <a:rPr lang="en-US" smtClean="0"/>
              <a:t>12/4/2017</a:t>
            </a:fld>
            <a:endParaRPr lang="en-US"/>
          </a:p>
        </p:txBody>
      </p:sp>
      <p:sp>
        <p:nvSpPr>
          <p:cNvPr id="12" name="Content Placeholder 11"/>
          <p:cNvSpPr>
            <a:spLocks noGrp="1"/>
          </p:cNvSpPr>
          <p:nvPr>
            <p:ph sz="half" idx="1"/>
          </p:nvPr>
        </p:nvSpPr>
        <p:spPr/>
        <p:txBody>
          <a:bodyPr/>
          <a:lstStyle/>
          <a:p>
            <a:r>
              <a:rPr lang="en-US" dirty="0"/>
              <a:t>O.C.G.A. § 36-81-7 </a:t>
            </a:r>
          </a:p>
          <a:p>
            <a:pPr marL="548640"/>
            <a:r>
              <a:rPr lang="en-US" dirty="0"/>
              <a:t>Requires annual audits for each unit of local government</a:t>
            </a:r>
          </a:p>
          <a:p>
            <a:pPr marL="548640"/>
            <a:endParaRPr lang="en-US" dirty="0"/>
          </a:p>
          <a:p>
            <a:pPr marL="548640"/>
            <a:r>
              <a:rPr lang="en-US" dirty="0"/>
              <a:t>Unit of local government defined </a:t>
            </a:r>
          </a:p>
          <a:p>
            <a:pPr marL="822960" indent="0">
              <a:buNone/>
            </a:pPr>
            <a:r>
              <a:rPr lang="en-US" dirty="0"/>
              <a:t>As municipality, county, consolidated city-county government or other political subdivision (local government authorities) O.C.G.A. § 36-81-2 </a:t>
            </a:r>
          </a:p>
        </p:txBody>
      </p:sp>
    </p:spTree>
    <p:extLst>
      <p:ext uri="{BB962C8B-B14F-4D97-AF65-F5344CB8AC3E}">
        <p14:creationId xmlns:p14="http://schemas.microsoft.com/office/powerpoint/2010/main" val="4290067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of Annual Audits </a:t>
            </a:r>
          </a:p>
        </p:txBody>
      </p:sp>
      <p:sp>
        <p:nvSpPr>
          <p:cNvPr id="3" name="Date Placeholder 2"/>
          <p:cNvSpPr>
            <a:spLocks noGrp="1"/>
          </p:cNvSpPr>
          <p:nvPr>
            <p:ph type="dt" sz="half" idx="10"/>
          </p:nvPr>
        </p:nvSpPr>
        <p:spPr/>
        <p:txBody>
          <a:bodyPr/>
          <a:lstStyle/>
          <a:p>
            <a:fld id="{4325A9E2-BD70-41DC-89D4-3A483421392A}" type="datetime1">
              <a:rPr lang="en-US" smtClean="0"/>
              <a:t>12/4/2017</a:t>
            </a:fld>
            <a:endParaRPr lang="en-US"/>
          </a:p>
        </p:txBody>
      </p:sp>
      <p:sp>
        <p:nvSpPr>
          <p:cNvPr id="4" name="Content Placeholder 3"/>
          <p:cNvSpPr>
            <a:spLocks noGrp="1"/>
          </p:cNvSpPr>
          <p:nvPr>
            <p:ph sz="half" idx="1"/>
          </p:nvPr>
        </p:nvSpPr>
        <p:spPr/>
        <p:txBody>
          <a:bodyPr/>
          <a:lstStyle/>
          <a:p>
            <a:r>
              <a:rPr lang="en-US" dirty="0"/>
              <a:t>Annual audit submitted to the State Auditor within 180 days after close of fiscal year (approximately 6 months)</a:t>
            </a:r>
          </a:p>
          <a:p>
            <a:endParaRPr lang="en-US" dirty="0"/>
          </a:p>
          <a:p>
            <a:r>
              <a:rPr lang="en-US" dirty="0"/>
              <a:t>Fiscal year end date:</a:t>
            </a:r>
          </a:p>
          <a:p>
            <a:pPr marL="548640"/>
            <a:r>
              <a:rPr lang="en-US" dirty="0"/>
              <a:t>March 31 due by September 30</a:t>
            </a:r>
          </a:p>
          <a:p>
            <a:pPr marL="548640"/>
            <a:r>
              <a:rPr lang="en-US" dirty="0"/>
              <a:t>June 30 due by December 31</a:t>
            </a:r>
          </a:p>
          <a:p>
            <a:pPr marL="548640"/>
            <a:r>
              <a:rPr lang="en-US" dirty="0"/>
              <a:t>September 30 due by March 31</a:t>
            </a:r>
          </a:p>
          <a:p>
            <a:pPr marL="548640"/>
            <a:r>
              <a:rPr lang="en-US" dirty="0"/>
              <a:t>December 31 due by June 30</a:t>
            </a:r>
          </a:p>
          <a:p>
            <a:endParaRPr lang="en-US" dirty="0"/>
          </a:p>
          <a:p>
            <a:pPr marL="320040" indent="0">
              <a:buNone/>
            </a:pPr>
            <a:endParaRPr lang="en-US" dirty="0"/>
          </a:p>
        </p:txBody>
      </p:sp>
    </p:spTree>
    <p:extLst>
      <p:ext uri="{BB962C8B-B14F-4D97-AF65-F5344CB8AC3E}">
        <p14:creationId xmlns:p14="http://schemas.microsoft.com/office/powerpoint/2010/main" val="1940242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of Annual Audits</a:t>
            </a:r>
          </a:p>
        </p:txBody>
      </p:sp>
      <p:sp>
        <p:nvSpPr>
          <p:cNvPr id="3" name="Date Placeholder 2"/>
          <p:cNvSpPr>
            <a:spLocks noGrp="1"/>
          </p:cNvSpPr>
          <p:nvPr>
            <p:ph type="dt" sz="half" idx="10"/>
          </p:nvPr>
        </p:nvSpPr>
        <p:spPr/>
        <p:txBody>
          <a:bodyPr/>
          <a:lstStyle/>
          <a:p>
            <a:fld id="{4325A9E2-BD70-41DC-89D4-3A483421392A}" type="datetime1">
              <a:rPr lang="en-US" smtClean="0"/>
              <a:t>12/4/2017</a:t>
            </a:fld>
            <a:endParaRPr lang="en-US"/>
          </a:p>
        </p:txBody>
      </p:sp>
      <p:sp>
        <p:nvSpPr>
          <p:cNvPr id="4" name="Content Placeholder 3"/>
          <p:cNvSpPr>
            <a:spLocks noGrp="1"/>
          </p:cNvSpPr>
          <p:nvPr>
            <p:ph sz="half" idx="1"/>
          </p:nvPr>
        </p:nvSpPr>
        <p:spPr/>
        <p:txBody>
          <a:bodyPr/>
          <a:lstStyle/>
          <a:p>
            <a:r>
              <a:rPr lang="en-US" dirty="0"/>
              <a:t>Agreed-Upon Procedures may be submitted </a:t>
            </a:r>
          </a:p>
          <a:p>
            <a:endParaRPr lang="en-US" dirty="0"/>
          </a:p>
          <a:p>
            <a:r>
              <a:rPr lang="en-US" dirty="0"/>
              <a:t>Total amount of expenditures and/or expenses of all funds does not exceed $300,000</a:t>
            </a:r>
          </a:p>
          <a:p>
            <a:endParaRPr lang="en-US" dirty="0"/>
          </a:p>
          <a:p>
            <a:pPr marL="548640"/>
            <a:r>
              <a:rPr lang="en-US" dirty="0"/>
              <a:t>Total amount must include all funds and activities </a:t>
            </a:r>
          </a:p>
          <a:p>
            <a:pPr marL="822960"/>
            <a:r>
              <a:rPr lang="en-US" dirty="0"/>
              <a:t>Include expenditures from the proceeds of SPLOST or grants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23177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of Annual Audits</a:t>
            </a:r>
          </a:p>
        </p:txBody>
      </p:sp>
      <p:sp>
        <p:nvSpPr>
          <p:cNvPr id="3" name="Date Placeholder 2"/>
          <p:cNvSpPr>
            <a:spLocks noGrp="1"/>
          </p:cNvSpPr>
          <p:nvPr>
            <p:ph type="dt" sz="half" idx="10"/>
          </p:nvPr>
        </p:nvSpPr>
        <p:spPr/>
        <p:txBody>
          <a:bodyPr/>
          <a:lstStyle/>
          <a:p>
            <a:fld id="{4325A9E2-BD70-41DC-89D4-3A483421392A}" type="datetime1">
              <a:rPr lang="en-US" smtClean="0"/>
              <a:t>12/4/2017</a:t>
            </a:fld>
            <a:endParaRPr lang="en-US"/>
          </a:p>
        </p:txBody>
      </p:sp>
      <p:sp>
        <p:nvSpPr>
          <p:cNvPr id="4" name="Content Placeholder 3"/>
          <p:cNvSpPr>
            <a:spLocks noGrp="1"/>
          </p:cNvSpPr>
          <p:nvPr>
            <p:ph sz="half" idx="1"/>
          </p:nvPr>
        </p:nvSpPr>
        <p:spPr/>
        <p:txBody>
          <a:bodyPr/>
          <a:lstStyle/>
          <a:p>
            <a:r>
              <a:rPr lang="en-US" dirty="0"/>
              <a:t>Extensions of Time</a:t>
            </a:r>
          </a:p>
          <a:p>
            <a:pPr marL="457200"/>
            <a:r>
              <a:rPr lang="en-US" dirty="0"/>
              <a:t>State law allows DOAA to grant extension requests</a:t>
            </a:r>
          </a:p>
          <a:p>
            <a:pPr marL="457200"/>
            <a:endParaRPr lang="en-US" dirty="0"/>
          </a:p>
          <a:p>
            <a:pPr marL="457200"/>
            <a:r>
              <a:rPr lang="en-US" dirty="0"/>
              <a:t>Extended due date or new due date if granted will be for an additional 180 days</a:t>
            </a:r>
          </a:p>
          <a:p>
            <a:pPr marL="457200"/>
            <a:endParaRPr lang="en-US" dirty="0"/>
          </a:p>
          <a:p>
            <a:pPr marL="457200"/>
            <a:r>
              <a:rPr lang="en-US" dirty="0"/>
              <a:t>Extensions may be granted for 2 consecutive years (late submissions count as extensions)</a:t>
            </a:r>
          </a:p>
        </p:txBody>
      </p:sp>
    </p:spTree>
    <p:extLst>
      <p:ext uri="{BB962C8B-B14F-4D97-AF65-F5344CB8AC3E}">
        <p14:creationId xmlns:p14="http://schemas.microsoft.com/office/powerpoint/2010/main" val="961179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Non-Compliance Listings</a:t>
            </a:r>
          </a:p>
        </p:txBody>
      </p:sp>
      <p:sp>
        <p:nvSpPr>
          <p:cNvPr id="3" name="Date Placeholder 2"/>
          <p:cNvSpPr>
            <a:spLocks noGrp="1"/>
          </p:cNvSpPr>
          <p:nvPr>
            <p:ph type="dt" sz="half" idx="10"/>
          </p:nvPr>
        </p:nvSpPr>
        <p:spPr/>
        <p:txBody>
          <a:bodyPr/>
          <a:lstStyle/>
          <a:p>
            <a:fld id="{4325A9E2-BD70-41DC-89D4-3A483421392A}" type="datetime1">
              <a:rPr lang="en-US" smtClean="0"/>
              <a:t>12/4/2017</a:t>
            </a:fld>
            <a:endParaRPr lang="en-US"/>
          </a:p>
        </p:txBody>
      </p:sp>
      <p:sp>
        <p:nvSpPr>
          <p:cNvPr id="4" name="Content Placeholder 3"/>
          <p:cNvSpPr>
            <a:spLocks noGrp="1"/>
          </p:cNvSpPr>
          <p:nvPr>
            <p:ph sz="half" idx="1"/>
          </p:nvPr>
        </p:nvSpPr>
        <p:spPr/>
        <p:txBody>
          <a:bodyPr/>
          <a:lstStyle/>
          <a:p>
            <a:r>
              <a:rPr lang="en-US" dirty="0"/>
              <a:t>Includes governments not in compliance with reporting requirements of O.C.G.A. § 36-81-7 </a:t>
            </a:r>
          </a:p>
          <a:p>
            <a:endParaRPr lang="en-US" dirty="0"/>
          </a:p>
          <a:p>
            <a:r>
              <a:rPr lang="en-US" dirty="0"/>
              <a:t>Each quarterly non-compliance list includes:</a:t>
            </a:r>
          </a:p>
          <a:p>
            <a:pPr marL="548640"/>
            <a:r>
              <a:rPr lang="en-US" dirty="0"/>
              <a:t>5 years of information presented on each listing (currently 2012-2016)</a:t>
            </a:r>
          </a:p>
          <a:p>
            <a:pPr marL="548640"/>
            <a:r>
              <a:rPr lang="en-US" dirty="0"/>
              <a:t>Name of government</a:t>
            </a:r>
          </a:p>
          <a:p>
            <a:pPr marL="548640"/>
            <a:r>
              <a:rPr lang="en-US" dirty="0"/>
              <a:t>Type of government</a:t>
            </a:r>
          </a:p>
          <a:p>
            <a:pPr marL="548640"/>
            <a:r>
              <a:rPr lang="en-US" dirty="0"/>
              <a:t>Fiscal year end of government</a:t>
            </a:r>
          </a:p>
          <a:p>
            <a:endParaRPr lang="en-US" dirty="0"/>
          </a:p>
          <a:p>
            <a:endParaRPr lang="en-US" dirty="0"/>
          </a:p>
        </p:txBody>
      </p:sp>
    </p:spTree>
    <p:extLst>
      <p:ext uri="{BB962C8B-B14F-4D97-AF65-F5344CB8AC3E}">
        <p14:creationId xmlns:p14="http://schemas.microsoft.com/office/powerpoint/2010/main" val="3623437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Non-Compliance Listings</a:t>
            </a:r>
          </a:p>
        </p:txBody>
      </p:sp>
      <p:sp>
        <p:nvSpPr>
          <p:cNvPr id="3" name="Date Placeholder 2"/>
          <p:cNvSpPr>
            <a:spLocks noGrp="1"/>
          </p:cNvSpPr>
          <p:nvPr>
            <p:ph type="dt" sz="half" idx="10"/>
          </p:nvPr>
        </p:nvSpPr>
        <p:spPr/>
        <p:txBody>
          <a:bodyPr/>
          <a:lstStyle/>
          <a:p>
            <a:fld id="{4325A9E2-BD70-41DC-89D4-3A483421392A}" type="datetime1">
              <a:rPr lang="en-US" smtClean="0"/>
              <a:t>12/4/2017</a:t>
            </a:fld>
            <a:endParaRPr lang="en-US"/>
          </a:p>
        </p:txBody>
      </p:sp>
      <p:sp>
        <p:nvSpPr>
          <p:cNvPr id="4" name="Content Placeholder 3"/>
          <p:cNvSpPr>
            <a:spLocks noGrp="1"/>
          </p:cNvSpPr>
          <p:nvPr>
            <p:ph sz="half" idx="1"/>
          </p:nvPr>
        </p:nvSpPr>
        <p:spPr/>
        <p:txBody>
          <a:bodyPr/>
          <a:lstStyle/>
          <a:p>
            <a:pPr marL="548640"/>
            <a:r>
              <a:rPr lang="en-US" dirty="0"/>
              <a:t>Type of non-compliance</a:t>
            </a:r>
          </a:p>
          <a:p>
            <a:pPr marL="822960"/>
            <a:r>
              <a:rPr lang="en-US" dirty="0"/>
              <a:t>Type 1A: Report has not been received</a:t>
            </a:r>
          </a:p>
          <a:p>
            <a:pPr marL="822960"/>
            <a:r>
              <a:rPr lang="en-US" dirty="0"/>
              <a:t>Type 1B: Uncorrected report deficiencies</a:t>
            </a:r>
          </a:p>
          <a:p>
            <a:pPr marL="822960"/>
            <a:r>
              <a:rPr lang="en-US" dirty="0"/>
              <a:t>Type 2: Non-compliance with reporting requirements of O.C.G.A. § 36-81-8.1 (grant certifications)</a:t>
            </a:r>
          </a:p>
          <a:p>
            <a:pPr marL="822960"/>
            <a:r>
              <a:rPr lang="en-US" dirty="0"/>
              <a:t>Type 3: Reported to Office of the State Treasurer as non-compliant with O.C.G.A. § 47-1-5 or Article 2 of O.C.G.A. 47-20</a:t>
            </a:r>
          </a:p>
        </p:txBody>
      </p:sp>
    </p:spTree>
    <p:extLst>
      <p:ext uri="{BB962C8B-B14F-4D97-AF65-F5344CB8AC3E}">
        <p14:creationId xmlns:p14="http://schemas.microsoft.com/office/powerpoint/2010/main" val="3592425398"/>
      </p:ext>
    </p:extLst>
  </p:cSld>
  <p:clrMapOvr>
    <a:masterClrMapping/>
  </p:clrMapOvr>
</p:sld>
</file>

<file path=ppt/theme/theme1.xml><?xml version="1.0" encoding="utf-8"?>
<a:theme xmlns:a="http://schemas.openxmlformats.org/drawingml/2006/main" name="First Slide Layou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OAA Official Presentation Layout" id="{053B2763-EEFA-4E20-8E83-D6B8E9F33F93}" vid="{118873B6-F6A6-4E88-97D0-FB54E5F0B5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D43093B2C3A844DB619A17F83DED762" ma:contentTypeVersion="2" ma:contentTypeDescription="Create a new document." ma:contentTypeScope="" ma:versionID="2e22b14f98bb8940dd6b7532e8de59f7">
  <xsd:schema xmlns:xsd="http://www.w3.org/2001/XMLSchema" xmlns:xs="http://www.w3.org/2001/XMLSchema" xmlns:p="http://schemas.microsoft.com/office/2006/metadata/properties" xmlns:ns2="2f7efe9a-5f39-4440-908e-a0e074ed76da" targetNamespace="http://schemas.microsoft.com/office/2006/metadata/properties" ma:root="true" ma:fieldsID="f728a83c837cd9a41596d80aebc2912a" ns2:_="">
    <xsd:import namespace="2f7efe9a-5f39-4440-908e-a0e074ed76d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7efe9a-5f39-4440-908e-a0e074ed76d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74B0E4D-047E-4D01-8A3D-63BE6DB0B725}">
  <ds:schemaRefs>
    <ds:schemaRef ds:uri="http://schemas.microsoft.com/sharepoint/v3/contenttype/forms"/>
  </ds:schemaRefs>
</ds:datastoreItem>
</file>

<file path=customXml/itemProps2.xml><?xml version="1.0" encoding="utf-8"?>
<ds:datastoreItem xmlns:ds="http://schemas.openxmlformats.org/officeDocument/2006/customXml" ds:itemID="{FAC3C0B4-B4D9-455D-B9A6-131E571BCF44}"/>
</file>

<file path=customXml/itemProps3.xml><?xml version="1.0" encoding="utf-8"?>
<ds:datastoreItem xmlns:ds="http://schemas.openxmlformats.org/officeDocument/2006/customXml" ds:itemID="{B30AFE82-BE2C-4DCF-AEE9-F59065C0D22D}">
  <ds:schemaRefs>
    <ds:schemaRef ds:uri="99f9286e-7473-4f64-ad61-bf49fa9a0d93"/>
    <ds:schemaRef ds:uri="http://purl.org/dc/dcmitype/"/>
    <ds:schemaRef ds:uri="http://purl.org/dc/elements/1.1/"/>
    <ds:schemaRef ds:uri="http://schemas.microsoft.com/office/2006/documentManagement/types"/>
    <ds:schemaRef ds:uri="http://schemas.openxmlformats.org/package/2006/metadata/core-properties"/>
    <ds:schemaRef ds:uri="http://purl.org/dc/terms/"/>
    <ds:schemaRef ds:uri="http://schemas.microsoft.com/office/2006/metadata/properties"/>
    <ds:schemaRef ds:uri="http://www.w3.org/XML/1998/namespac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DOAA Official Presentation Layout</Template>
  <TotalTime>208</TotalTime>
  <Words>1163</Words>
  <Application>Microsoft Office PowerPoint</Application>
  <PresentationFormat>On-screen Show (4:3)</PresentationFormat>
  <Paragraphs>178</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First Slide Layout</vt:lpstr>
      <vt:lpstr>PowerPoint Presentation</vt:lpstr>
      <vt:lpstr>General Reporting Requirements</vt:lpstr>
      <vt:lpstr>General Reporting Requirements</vt:lpstr>
      <vt:lpstr>Submission of Annual Audits</vt:lpstr>
      <vt:lpstr>Submission of Annual Audits </vt:lpstr>
      <vt:lpstr>Submission of Annual Audits</vt:lpstr>
      <vt:lpstr>Submission of Annual Audits</vt:lpstr>
      <vt:lpstr>Quarterly Non-Compliance Listings</vt:lpstr>
      <vt:lpstr>Quarterly Non-Compliance Listings</vt:lpstr>
      <vt:lpstr>Quarterly Non-Compliance Listings</vt:lpstr>
      <vt:lpstr>Immigration Compliance Reporting </vt:lpstr>
      <vt:lpstr>Immigration Compliance Reporting</vt:lpstr>
      <vt:lpstr>Immigration Compliance Reporting</vt:lpstr>
      <vt:lpstr>Title 13: Contractor Reporting</vt:lpstr>
      <vt:lpstr>Title 13: Contractor Reporting</vt:lpstr>
      <vt:lpstr>Title 13: Contractor Reporting</vt:lpstr>
      <vt:lpstr>Title 13: Contractor Reporting </vt:lpstr>
      <vt:lpstr>Sanctuary Policy Reporting</vt:lpstr>
      <vt:lpstr>Sanctuary Policy Reporting </vt:lpstr>
      <vt:lpstr>Sanctuary Policy Reporting</vt:lpstr>
      <vt:lpstr>Sanctuary Policy Reporting</vt:lpstr>
      <vt:lpstr>Immigration Compliance Reporting</vt:lpstr>
      <vt:lpstr>Contact Information </vt:lpstr>
    </vt:vector>
  </TitlesOfParts>
  <Company>GA Dept of Audits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DOAA Official Presentation Layout</dc:title>
  <dc:creator>Sharmelle T Brooks</dc:creator>
  <cp:lastModifiedBy>Steed Robinson</cp:lastModifiedBy>
  <cp:revision>47</cp:revision>
  <cp:lastPrinted>2017-12-04T20:25:11Z</cp:lastPrinted>
  <dcterms:created xsi:type="dcterms:W3CDTF">2015-04-07T16:26:41Z</dcterms:created>
  <dcterms:modified xsi:type="dcterms:W3CDTF">2017-12-04T20:41:03Z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0x010100FD43093B2C3A844DB619A17F83DED762</vt:lpwstr>
  </property>
</Properties>
</file>