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705" r:id="rId7"/>
  </p:sldMasterIdLst>
  <p:notesMasterIdLst>
    <p:notesMasterId r:id="rId36"/>
  </p:notesMasterIdLst>
  <p:handoutMasterIdLst>
    <p:handoutMasterId r:id="rId37"/>
  </p:handoutMasterIdLst>
  <p:sldIdLst>
    <p:sldId id="256" r:id="rId8"/>
    <p:sldId id="276" r:id="rId9"/>
    <p:sldId id="277" r:id="rId10"/>
    <p:sldId id="278" r:id="rId11"/>
    <p:sldId id="280" r:id="rId12"/>
    <p:sldId id="287" r:id="rId13"/>
    <p:sldId id="281" r:id="rId14"/>
    <p:sldId id="282" r:id="rId15"/>
    <p:sldId id="284" r:id="rId16"/>
    <p:sldId id="283" r:id="rId17"/>
    <p:sldId id="285" r:id="rId18"/>
    <p:sldId id="286" r:id="rId19"/>
    <p:sldId id="271" r:id="rId20"/>
    <p:sldId id="258" r:id="rId21"/>
    <p:sldId id="259" r:id="rId22"/>
    <p:sldId id="260" r:id="rId23"/>
    <p:sldId id="261" r:id="rId24"/>
    <p:sldId id="262" r:id="rId25"/>
    <p:sldId id="263" r:id="rId26"/>
    <p:sldId id="264" r:id="rId27"/>
    <p:sldId id="265" r:id="rId28"/>
    <p:sldId id="267" r:id="rId29"/>
    <p:sldId id="269" r:id="rId30"/>
    <p:sldId id="272" r:id="rId31"/>
    <p:sldId id="275" r:id="rId32"/>
    <p:sldId id="274" r:id="rId33"/>
    <p:sldId id="268" r:id="rId34"/>
    <p:sldId id="270"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98" autoAdjust="0"/>
  </p:normalViewPr>
  <p:slideViewPr>
    <p:cSldViewPr>
      <p:cViewPr varScale="1">
        <p:scale>
          <a:sx n="104" d="100"/>
          <a:sy n="104" d="100"/>
        </p:scale>
        <p:origin x="1746" y="114"/>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887EA63-ED37-4CAF-AA24-D29F773DD215}" type="datetimeFigureOut">
              <a:rPr lang="en-US" smtClean="0"/>
              <a:pPr/>
              <a:t>12/1/2017</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36A1C8E-EE59-4FD9-B8F3-6967B2AA4066}" type="slidenum">
              <a:rPr lang="en-US" smtClean="0"/>
              <a:pPr/>
              <a:t>‹#›</a:t>
            </a:fld>
            <a:endParaRPr lang="en-US"/>
          </a:p>
        </p:txBody>
      </p:sp>
    </p:spTree>
    <p:extLst>
      <p:ext uri="{BB962C8B-B14F-4D97-AF65-F5344CB8AC3E}">
        <p14:creationId xmlns:p14="http://schemas.microsoft.com/office/powerpoint/2010/main" val="2903717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77" tIns="46589" rIns="93177" bIns="46589" rtlCol="0"/>
          <a:lstStyle>
            <a:lvl1pPr algn="r">
              <a:defRPr sz="1200"/>
            </a:lvl1pPr>
          </a:lstStyle>
          <a:p>
            <a:fld id="{B638D31C-AFF1-4580-BAAE-DA835F1722B9}" type="datetimeFigureOut">
              <a:rPr lang="en-US" smtClean="0"/>
              <a:pPr/>
              <a:t>12/1/2017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77" tIns="46589" rIns="93177" bIns="46589" rtlCol="0" anchor="b"/>
          <a:lstStyle>
            <a:lvl1pPr algn="r">
              <a:defRPr sz="1200"/>
            </a:lvl1pPr>
          </a:lstStyle>
          <a:p>
            <a:fld id="{BCB03DE0-4CA7-49C1-82A7-029C62877D88}" type="slidenum">
              <a:rPr lang="en-US" smtClean="0"/>
              <a:pPr/>
              <a:t>‹#›</a:t>
            </a:fld>
            <a:endParaRPr lang="en-US"/>
          </a:p>
        </p:txBody>
      </p:sp>
    </p:spTree>
    <p:extLst>
      <p:ext uri="{BB962C8B-B14F-4D97-AF65-F5344CB8AC3E}">
        <p14:creationId xmlns:p14="http://schemas.microsoft.com/office/powerpoint/2010/main" val="2780300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03DE0-4CA7-49C1-82A7-029C62877D88}" type="slidenum">
              <a:rPr lang="en-US" smtClean="0"/>
              <a:pPr/>
              <a:t>9</a:t>
            </a:fld>
            <a:endParaRPr lang="en-US"/>
          </a:p>
        </p:txBody>
      </p:sp>
    </p:spTree>
    <p:extLst>
      <p:ext uri="{BB962C8B-B14F-4D97-AF65-F5344CB8AC3E}">
        <p14:creationId xmlns:p14="http://schemas.microsoft.com/office/powerpoint/2010/main" val="357470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B03DE0-4CA7-49C1-82A7-029C62877D88}" type="slidenum">
              <a:rPr lang="en-US" smtClean="0"/>
              <a:pPr/>
              <a:t>23</a:t>
            </a:fld>
            <a:endParaRPr lang="en-US"/>
          </a:p>
        </p:txBody>
      </p:sp>
    </p:spTree>
    <p:extLst>
      <p:ext uri="{BB962C8B-B14F-4D97-AF65-F5344CB8AC3E}">
        <p14:creationId xmlns:p14="http://schemas.microsoft.com/office/powerpoint/2010/main" val="503675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Opening Slide PMS 13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p:nvSpPr>
        <p:spPr bwMode="auto">
          <a:xfrm>
            <a:off x="4572000" y="2209800"/>
            <a:ext cx="3581400" cy="366713"/>
          </a:xfrm>
          <a:prstGeom prst="rect">
            <a:avLst/>
          </a:prstGeom>
          <a:noFill/>
          <a:ln w="9525">
            <a:noFill/>
            <a:miter lim="800000"/>
            <a:headEnd/>
            <a:tailEnd/>
          </a:ln>
          <a:effectLst/>
        </p:spPr>
        <p:txBody>
          <a:bodyPr>
            <a:spAutoFit/>
          </a:bodyPr>
          <a:lstStyle/>
          <a:p>
            <a:pPr algn="l">
              <a:spcBef>
                <a:spcPct val="50000"/>
              </a:spcBef>
              <a:defRPr/>
            </a:pPr>
            <a:endParaRPr lang="en-US" i="0">
              <a:solidFill>
                <a:schemeClr val="tx1"/>
              </a:solidFill>
            </a:endParaRPr>
          </a:p>
        </p:txBody>
      </p:sp>
      <p:pic>
        <p:nvPicPr>
          <p:cNvPr id="6" name="Picture 6" descr="DCApeachLogo2ver"/>
          <p:cNvPicPr>
            <a:picLocks noChangeAspect="1" noChangeArrowheads="1"/>
          </p:cNvPicPr>
          <p:nvPr/>
        </p:nvPicPr>
        <p:blipFill>
          <a:blip r:embed="rId3" cstate="print"/>
          <a:srcRect/>
          <a:stretch>
            <a:fillRect/>
          </a:stretch>
        </p:blipFill>
        <p:spPr bwMode="auto">
          <a:xfrm>
            <a:off x="7956550" y="101600"/>
            <a:ext cx="1041400" cy="1065213"/>
          </a:xfrm>
          <a:prstGeom prst="rect">
            <a:avLst/>
          </a:prstGeom>
          <a:solidFill>
            <a:schemeClr val="bg1"/>
          </a:solidFill>
          <a:ln w="9525">
            <a:noFill/>
            <a:miter lim="800000"/>
            <a:headEnd/>
            <a:tailEnd/>
          </a:ln>
        </p:spPr>
      </p:pic>
      <p:sp>
        <p:nvSpPr>
          <p:cNvPr id="7" name="Text Box 8"/>
          <p:cNvSpPr txBox="1">
            <a:spLocks noChangeArrowheads="1"/>
          </p:cNvSpPr>
          <p:nvPr/>
        </p:nvSpPr>
        <p:spPr bwMode="auto">
          <a:xfrm>
            <a:off x="3167063" y="6129338"/>
            <a:ext cx="5605462" cy="366712"/>
          </a:xfrm>
          <a:prstGeom prst="rect">
            <a:avLst/>
          </a:prstGeom>
          <a:noFill/>
          <a:ln w="9525" algn="ctr">
            <a:noFill/>
            <a:miter lim="800000"/>
            <a:headEnd/>
            <a:tailEnd/>
          </a:ln>
          <a:effectLst/>
        </p:spPr>
        <p:txBody>
          <a:bodyPr>
            <a:spAutoFit/>
          </a:bodyPr>
          <a:lstStyle/>
          <a:p>
            <a:pPr algn="r">
              <a:spcBef>
                <a:spcPct val="50000"/>
              </a:spcBef>
              <a:defRPr/>
            </a:pPr>
            <a:r>
              <a:rPr lang="en-US" i="0" dirty="0"/>
              <a:t>2012 CDBG Applicants’ Workshop</a:t>
            </a:r>
          </a:p>
        </p:txBody>
      </p:sp>
      <p:pic>
        <p:nvPicPr>
          <p:cNvPr id="8" name="Picture 9" descr="CDFDtype"/>
          <p:cNvPicPr>
            <a:picLocks noChangeAspect="1" noChangeArrowheads="1"/>
          </p:cNvPicPr>
          <p:nvPr/>
        </p:nvPicPr>
        <p:blipFill>
          <a:blip r:embed="rId4" cstate="print"/>
          <a:srcRect/>
          <a:stretch>
            <a:fillRect/>
          </a:stretch>
        </p:blipFill>
        <p:spPr bwMode="auto">
          <a:xfrm>
            <a:off x="381000" y="304800"/>
            <a:ext cx="7162800" cy="336550"/>
          </a:xfrm>
          <a:prstGeom prst="rect">
            <a:avLst/>
          </a:prstGeom>
          <a:noFill/>
          <a:ln w="9525">
            <a:noFill/>
            <a:miter lim="800000"/>
            <a:headEnd/>
            <a:tailEnd/>
          </a:ln>
        </p:spPr>
      </p:pic>
      <p:sp>
        <p:nvSpPr>
          <p:cNvPr id="5123" name="Rectangle 3"/>
          <p:cNvSpPr>
            <a:spLocks noGrp="1" noChangeArrowheads="1"/>
          </p:cNvSpPr>
          <p:nvPr>
            <p:ph type="ctrTitle"/>
          </p:nvPr>
        </p:nvSpPr>
        <p:spPr>
          <a:xfrm>
            <a:off x="914400" y="2054225"/>
            <a:ext cx="7315200" cy="765175"/>
          </a:xfrm>
        </p:spPr>
        <p:txBody>
          <a:bodyPr/>
          <a:lstStyle>
            <a:lvl1pPr>
              <a:spcBef>
                <a:spcPct val="50000"/>
              </a:spcBef>
              <a:defRPr sz="3600">
                <a:solidFill>
                  <a:schemeClr val="bg1"/>
                </a:solidFill>
              </a:defRPr>
            </a:lvl1pPr>
          </a:lstStyle>
          <a:p>
            <a:r>
              <a:rPr lang="en-US"/>
              <a:t>Click to edit Master title style</a:t>
            </a:r>
          </a:p>
        </p:txBody>
      </p:sp>
      <p:sp>
        <p:nvSpPr>
          <p:cNvPr id="5124" name="Rectangle 4"/>
          <p:cNvSpPr>
            <a:spLocks noGrp="1" noChangeArrowheads="1"/>
          </p:cNvSpPr>
          <p:nvPr>
            <p:ph type="subTitle" idx="1"/>
          </p:nvPr>
        </p:nvSpPr>
        <p:spPr>
          <a:xfrm>
            <a:off x="914400" y="2971800"/>
            <a:ext cx="6629400" cy="762000"/>
          </a:xfrm>
        </p:spPr>
        <p:txBody>
          <a:bodyPr/>
          <a:lstStyle>
            <a:lvl1pPr marL="0" indent="0">
              <a:buFontTx/>
              <a:buNone/>
              <a:defRPr sz="2900">
                <a:solidFill>
                  <a:schemeClr val="bg1"/>
                </a:solidFill>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914400"/>
            <a:ext cx="18859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14400"/>
            <a:ext cx="55054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Opening Slide PMS 13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p:nvSpPr>
        <p:spPr bwMode="auto">
          <a:xfrm>
            <a:off x="4572000" y="2209800"/>
            <a:ext cx="3581400" cy="366713"/>
          </a:xfrm>
          <a:prstGeom prst="rect">
            <a:avLst/>
          </a:prstGeom>
          <a:noFill/>
          <a:ln w="9525">
            <a:noFill/>
            <a:miter lim="800000"/>
            <a:headEnd/>
            <a:tailEnd/>
          </a:ln>
          <a:effectLst/>
        </p:spPr>
        <p:txBody>
          <a:bodyPr>
            <a:spAutoFit/>
          </a:bodyPr>
          <a:lstStyle/>
          <a:p>
            <a:pPr algn="l">
              <a:spcBef>
                <a:spcPct val="50000"/>
              </a:spcBef>
              <a:defRPr/>
            </a:pPr>
            <a:endParaRPr lang="en-US" i="0">
              <a:solidFill>
                <a:schemeClr val="tx1"/>
              </a:solidFill>
            </a:endParaRPr>
          </a:p>
        </p:txBody>
      </p:sp>
      <p:pic>
        <p:nvPicPr>
          <p:cNvPr id="6" name="Picture 6" descr="DCApeachLogo2ver"/>
          <p:cNvPicPr>
            <a:picLocks noChangeAspect="1" noChangeArrowheads="1"/>
          </p:cNvPicPr>
          <p:nvPr/>
        </p:nvPicPr>
        <p:blipFill>
          <a:blip r:embed="rId3" cstate="print"/>
          <a:srcRect/>
          <a:stretch>
            <a:fillRect/>
          </a:stretch>
        </p:blipFill>
        <p:spPr bwMode="auto">
          <a:xfrm>
            <a:off x="7956550" y="101600"/>
            <a:ext cx="1041400" cy="1065213"/>
          </a:xfrm>
          <a:prstGeom prst="rect">
            <a:avLst/>
          </a:prstGeom>
          <a:solidFill>
            <a:schemeClr val="bg1"/>
          </a:solidFill>
          <a:ln w="9525">
            <a:noFill/>
            <a:miter lim="800000"/>
            <a:headEnd/>
            <a:tailEnd/>
          </a:ln>
        </p:spPr>
      </p:pic>
      <p:sp>
        <p:nvSpPr>
          <p:cNvPr id="7" name="Text Box 8"/>
          <p:cNvSpPr txBox="1">
            <a:spLocks noChangeArrowheads="1"/>
          </p:cNvSpPr>
          <p:nvPr/>
        </p:nvSpPr>
        <p:spPr bwMode="auto">
          <a:xfrm>
            <a:off x="3167063" y="6129338"/>
            <a:ext cx="5605462" cy="366712"/>
          </a:xfrm>
          <a:prstGeom prst="rect">
            <a:avLst/>
          </a:prstGeom>
          <a:noFill/>
          <a:ln w="9525" algn="ctr">
            <a:noFill/>
            <a:miter lim="800000"/>
            <a:headEnd/>
            <a:tailEnd/>
          </a:ln>
          <a:effectLst/>
        </p:spPr>
        <p:txBody>
          <a:bodyPr>
            <a:spAutoFit/>
          </a:bodyPr>
          <a:lstStyle/>
          <a:p>
            <a:pPr algn="r">
              <a:spcBef>
                <a:spcPct val="50000"/>
              </a:spcBef>
              <a:defRPr/>
            </a:pPr>
            <a:r>
              <a:rPr lang="en-US" i="0" dirty="0"/>
              <a:t>2013 CDBG Applicants’ Workshop</a:t>
            </a:r>
          </a:p>
        </p:txBody>
      </p:sp>
      <p:sp>
        <p:nvSpPr>
          <p:cNvPr id="5123" name="Rectangle 3"/>
          <p:cNvSpPr>
            <a:spLocks noGrp="1" noChangeArrowheads="1"/>
          </p:cNvSpPr>
          <p:nvPr>
            <p:ph type="ctrTitle"/>
          </p:nvPr>
        </p:nvSpPr>
        <p:spPr>
          <a:xfrm>
            <a:off x="914400" y="2054225"/>
            <a:ext cx="7315200" cy="765175"/>
          </a:xfrm>
        </p:spPr>
        <p:txBody>
          <a:bodyPr/>
          <a:lstStyle>
            <a:lvl1pPr>
              <a:spcBef>
                <a:spcPct val="50000"/>
              </a:spcBef>
              <a:defRPr sz="3600">
                <a:solidFill>
                  <a:schemeClr val="bg1"/>
                </a:solidFill>
              </a:defRPr>
            </a:lvl1pPr>
          </a:lstStyle>
          <a:p>
            <a:r>
              <a:rPr lang="en-US"/>
              <a:t>Click to edit Master title style</a:t>
            </a:r>
          </a:p>
        </p:txBody>
      </p:sp>
      <p:sp>
        <p:nvSpPr>
          <p:cNvPr id="5124" name="Rectangle 4"/>
          <p:cNvSpPr>
            <a:spLocks noGrp="1" noChangeArrowheads="1"/>
          </p:cNvSpPr>
          <p:nvPr>
            <p:ph type="subTitle" idx="1"/>
          </p:nvPr>
        </p:nvSpPr>
        <p:spPr>
          <a:xfrm>
            <a:off x="914400" y="2971800"/>
            <a:ext cx="6629400" cy="762000"/>
          </a:xfrm>
        </p:spPr>
        <p:txBody>
          <a:bodyPr/>
          <a:lstStyle>
            <a:lvl1pPr marL="0" indent="0">
              <a:buFontTx/>
              <a:buNone/>
              <a:defRPr sz="2900">
                <a:solidFill>
                  <a:schemeClr val="bg1"/>
                </a:solidFill>
              </a:defRPr>
            </a:lvl1pPr>
          </a:lstStyle>
          <a:p>
            <a:r>
              <a:rPr lang="en-US"/>
              <a:t>Click to edit Master subtitle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914400"/>
            <a:ext cx="18859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14400"/>
            <a:ext cx="55054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Opening Slide PMS 13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p:nvSpPr>
        <p:spPr bwMode="auto">
          <a:xfrm>
            <a:off x="4572000" y="2209800"/>
            <a:ext cx="3581400" cy="366713"/>
          </a:xfrm>
          <a:prstGeom prst="rect">
            <a:avLst/>
          </a:prstGeom>
          <a:noFill/>
          <a:ln w="9525">
            <a:noFill/>
            <a:miter lim="800000"/>
            <a:headEnd/>
            <a:tailEnd/>
          </a:ln>
          <a:effectLst/>
        </p:spPr>
        <p:txBody>
          <a:bodyPr>
            <a:spAutoFit/>
          </a:bodyPr>
          <a:lstStyle/>
          <a:p>
            <a:pPr algn="l">
              <a:spcBef>
                <a:spcPct val="50000"/>
              </a:spcBef>
              <a:defRPr/>
            </a:pPr>
            <a:endParaRPr lang="en-US" i="0">
              <a:solidFill>
                <a:schemeClr val="tx1"/>
              </a:solidFill>
            </a:endParaRPr>
          </a:p>
        </p:txBody>
      </p:sp>
      <p:pic>
        <p:nvPicPr>
          <p:cNvPr id="6" name="Picture 6" descr="DCApeachLogo2ver"/>
          <p:cNvPicPr>
            <a:picLocks noChangeAspect="1" noChangeArrowheads="1"/>
          </p:cNvPicPr>
          <p:nvPr/>
        </p:nvPicPr>
        <p:blipFill>
          <a:blip r:embed="rId3" cstate="print"/>
          <a:srcRect/>
          <a:stretch>
            <a:fillRect/>
          </a:stretch>
        </p:blipFill>
        <p:spPr bwMode="auto">
          <a:xfrm>
            <a:off x="7956550" y="101600"/>
            <a:ext cx="1041400" cy="1065213"/>
          </a:xfrm>
          <a:prstGeom prst="rect">
            <a:avLst/>
          </a:prstGeom>
          <a:solidFill>
            <a:schemeClr val="bg1"/>
          </a:solidFill>
          <a:ln w="9525">
            <a:noFill/>
            <a:miter lim="800000"/>
            <a:headEnd/>
            <a:tailEnd/>
          </a:ln>
        </p:spPr>
      </p:pic>
      <p:sp>
        <p:nvSpPr>
          <p:cNvPr id="7" name="Text Box 8"/>
          <p:cNvSpPr txBox="1">
            <a:spLocks noChangeArrowheads="1"/>
          </p:cNvSpPr>
          <p:nvPr/>
        </p:nvSpPr>
        <p:spPr bwMode="auto">
          <a:xfrm>
            <a:off x="3167063" y="6129338"/>
            <a:ext cx="5605462" cy="366712"/>
          </a:xfrm>
          <a:prstGeom prst="rect">
            <a:avLst/>
          </a:prstGeom>
          <a:noFill/>
          <a:ln w="9525" algn="ctr">
            <a:noFill/>
            <a:miter lim="800000"/>
            <a:headEnd/>
            <a:tailEnd/>
          </a:ln>
          <a:effectLst/>
        </p:spPr>
        <p:txBody>
          <a:bodyPr>
            <a:spAutoFit/>
          </a:bodyPr>
          <a:lstStyle/>
          <a:p>
            <a:pPr algn="r">
              <a:spcBef>
                <a:spcPct val="50000"/>
              </a:spcBef>
              <a:defRPr/>
            </a:pPr>
            <a:r>
              <a:rPr lang="en-US" i="0" dirty="0"/>
              <a:t>2014 CDBG Applicants' Workshop</a:t>
            </a:r>
          </a:p>
        </p:txBody>
      </p:sp>
      <p:sp>
        <p:nvSpPr>
          <p:cNvPr id="5123" name="Rectangle 3"/>
          <p:cNvSpPr>
            <a:spLocks noGrp="1" noChangeArrowheads="1"/>
          </p:cNvSpPr>
          <p:nvPr>
            <p:ph type="ctrTitle"/>
          </p:nvPr>
        </p:nvSpPr>
        <p:spPr>
          <a:xfrm>
            <a:off x="914400" y="2054225"/>
            <a:ext cx="7315200" cy="765175"/>
          </a:xfrm>
        </p:spPr>
        <p:txBody>
          <a:bodyPr/>
          <a:lstStyle>
            <a:lvl1pPr>
              <a:spcBef>
                <a:spcPct val="50000"/>
              </a:spcBef>
              <a:defRPr sz="3600">
                <a:solidFill>
                  <a:schemeClr val="bg1"/>
                </a:solidFill>
              </a:defRPr>
            </a:lvl1pPr>
          </a:lstStyle>
          <a:p>
            <a:r>
              <a:rPr lang="en-US"/>
              <a:t>Click to edit Master title style</a:t>
            </a:r>
          </a:p>
        </p:txBody>
      </p:sp>
      <p:sp>
        <p:nvSpPr>
          <p:cNvPr id="5124" name="Rectangle 4"/>
          <p:cNvSpPr>
            <a:spLocks noGrp="1" noChangeArrowheads="1"/>
          </p:cNvSpPr>
          <p:nvPr>
            <p:ph type="subTitle" idx="1"/>
          </p:nvPr>
        </p:nvSpPr>
        <p:spPr>
          <a:xfrm>
            <a:off x="914400" y="2971800"/>
            <a:ext cx="6629400" cy="762000"/>
          </a:xfrm>
        </p:spPr>
        <p:txBody>
          <a:bodyPr/>
          <a:lstStyle>
            <a:lvl1pPr marL="0" indent="0">
              <a:buFontTx/>
              <a:buNone/>
              <a:defRPr sz="2900">
                <a:solidFill>
                  <a:schemeClr val="bg1"/>
                </a:solidFill>
              </a:defRPr>
            </a:lvl1pPr>
          </a:lstStyle>
          <a:p>
            <a:r>
              <a:rPr lang="en-US"/>
              <a:t>Click to edit Master subtitle style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914400"/>
            <a:ext cx="18859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14400"/>
            <a:ext cx="55054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75" y="5162550"/>
            <a:ext cx="2828925" cy="781050"/>
          </a:xfrm>
          <a:prstGeom prst="rect">
            <a:avLst/>
          </a:prstGeom>
        </p:spPr>
      </p:pic>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66865" y="6044184"/>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00"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hasCustomPrompt="1"/>
          </p:nvPr>
        </p:nvSpPr>
        <p:spPr>
          <a:xfrm>
            <a:off x="1370766" y="1676400"/>
            <a:ext cx="6477000" cy="1828800"/>
          </a:xfrm>
        </p:spPr>
        <p:txBody>
          <a:bodyPr anchor="ctr"/>
          <a:lstStyle>
            <a:lvl1pPr algn="ctr">
              <a:defRPr cap="none" baseline="0"/>
            </a:lvl1pPr>
          </a:lstStyle>
          <a:p>
            <a:r>
              <a:rPr kumimoji="0" lang="en-US" dirty="0"/>
              <a:t>Click To Add Title</a:t>
            </a:r>
          </a:p>
        </p:txBody>
      </p:sp>
      <p:sp>
        <p:nvSpPr>
          <p:cNvPr id="9" name="Subtitle 8"/>
          <p:cNvSpPr>
            <a:spLocks noGrp="1"/>
          </p:cNvSpPr>
          <p:nvPr>
            <p:ph type="subTitle" idx="1" hasCustomPrompt="1"/>
          </p:nvPr>
        </p:nvSpPr>
        <p:spPr>
          <a:xfrm>
            <a:off x="2362200" y="6050037"/>
            <a:ext cx="6705600" cy="685800"/>
          </a:xfrm>
        </p:spPr>
        <p:txBody>
          <a:bodyPr anchor="ctr">
            <a:normAutofit/>
          </a:bodyPr>
          <a:lstStyle>
            <a:lvl1pPr marL="0" indent="0" algn="l">
              <a:buNone/>
              <a:defRPr sz="260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add speaker name &amp; title</a:t>
            </a:r>
          </a:p>
        </p:txBody>
      </p:sp>
      <p:sp>
        <p:nvSpPr>
          <p:cNvPr id="3" name="Text Placeholder 2"/>
          <p:cNvSpPr>
            <a:spLocks noGrp="1"/>
          </p:cNvSpPr>
          <p:nvPr>
            <p:ph type="body" sz="quarter" idx="10" hasCustomPrompt="1"/>
          </p:nvPr>
        </p:nvSpPr>
        <p:spPr>
          <a:xfrm>
            <a:off x="66865" y="6043614"/>
            <a:ext cx="2249424" cy="714375"/>
          </a:xfrm>
        </p:spPr>
        <p:txBody>
          <a:bodyPr anchor="ctr">
            <a:normAutofit/>
          </a:bodyPr>
          <a:lstStyle>
            <a:lvl1pPr>
              <a:defRPr sz="2000">
                <a:solidFill>
                  <a:schemeClr val="tx1"/>
                </a:solidFill>
              </a:defRPr>
            </a:lvl1pPr>
          </a:lstStyle>
          <a:p>
            <a:pPr lvl="0"/>
            <a:r>
              <a:rPr lang="en-US" dirty="0"/>
              <a:t>Click to add date</a:t>
            </a:r>
          </a:p>
        </p:txBody>
      </p:sp>
    </p:spTree>
    <p:extLst>
      <p:ext uri="{BB962C8B-B14F-4D97-AF65-F5344CB8AC3E}">
        <p14:creationId xmlns:p14="http://schemas.microsoft.com/office/powerpoint/2010/main" val="4067085072"/>
      </p:ext>
    </p:extLst>
  </p:cSld>
  <p:clrMapOvr>
    <a:overrideClrMapping bg1="dk1" tx1="lt1" bg2="dk2" tx2="lt2" accent1="accent1" accent2="accent2" accent3="accent3" accent4="accent4" accent5="accent5" accent6="accent6" hlink="hlink" folHlink="folHlink"/>
  </p:clrMapOvr>
  <p:transition spd="med">
    <p:fade/>
  </p:transition>
  <p:extLst mod="1">
    <p:ext uri="{DCECCB84-F9BA-43D5-87BE-67443E8EF086}">
      <p15:sldGuideLst xmlns:p15="http://schemas.microsoft.com/office/powerpoint/2012/main">
        <p15:guide id="1" orient="horz" pos="3744">
          <p15:clr>
            <a:srgbClr val="FBAE40"/>
          </p15:clr>
        </p15:guide>
        <p15:guide id="2" pos="550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baseline="0"/>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695FCC27-FEFC-464F-83A1-262DA1F80A08}" type="datetime1">
              <a:rPr lang="en-US" smtClean="0"/>
              <a:t>12/1/2017</a:t>
            </a:fld>
            <a:endParaRPr lang="en-US" dirty="0"/>
          </a:p>
        </p:txBody>
      </p:sp>
      <p:sp>
        <p:nvSpPr>
          <p:cNvPr id="5" name="Footer Placeholder 4"/>
          <p:cNvSpPr>
            <a:spLocks noGrp="1"/>
          </p:cNvSpPr>
          <p:nvPr>
            <p:ph type="ftr" sz="quarter" idx="11"/>
          </p:nvPr>
        </p:nvSpPr>
        <p:spPr/>
        <p:txBody>
          <a:bodyPr/>
          <a:lstStyle/>
          <a:p>
            <a:r>
              <a:rPr lang="en-US"/>
              <a:t>December 11-13, 2013</a:t>
            </a:r>
          </a:p>
        </p:txBody>
      </p:sp>
      <p:sp>
        <p:nvSpPr>
          <p:cNvPr id="8" name="Content Placeholder 7"/>
          <p:cNvSpPr>
            <a:spLocks noGrp="1"/>
          </p:cNvSpPr>
          <p:nvPr>
            <p:ph sz="quarter" idx="1"/>
          </p:nvPr>
        </p:nvSpPr>
        <p:spPr>
          <a:xfrm>
            <a:off x="612648" y="1600200"/>
            <a:ext cx="8153400" cy="4495800"/>
          </a:xfrm>
        </p:spPr>
        <p:txBody>
          <a:bodyPr/>
          <a:lstStyle>
            <a:lvl1pPr marL="320040" indent="-320040">
              <a:lnSpc>
                <a:spcPct val="114000"/>
              </a:lnSpc>
              <a:spcBef>
                <a:spcPts val="700"/>
              </a:spcBef>
              <a:buSzPct val="70000"/>
              <a:buFont typeface="Wingdings" panose="05000000000000000000" pitchFamily="2" charset="2"/>
              <a:buChar char=""/>
              <a:defRPr/>
            </a:lvl1pPr>
            <a:lvl2pPr marL="640080" indent="-274320">
              <a:buFont typeface="Wingdings" panose="05000000000000000000" pitchFamily="2" charset="2"/>
              <a:buChar char="q"/>
              <a:defRPr/>
            </a:lvl2pPr>
            <a:lvl3pPr>
              <a:defRPr/>
            </a:lvl3pPr>
            <a:lvl4pPr>
              <a:defRPr/>
            </a:lvl4pPr>
            <a:lvl5pPr>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1342337600"/>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631154745"/>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lvl1pPr marL="320040" indent="-320040">
              <a:buSzPct val="70000"/>
              <a:buFont typeface="Wingdings" panose="05000000000000000000" pitchFamily="2" charset="2"/>
              <a:buChar char=""/>
              <a:defRPr/>
            </a:lvl1pPr>
            <a:lvl2pPr marL="640080" indent="-274320">
              <a:buFont typeface="Wingdings" panose="05000000000000000000" pitchFamily="2" charset="2"/>
              <a:buChar char="q"/>
              <a:defRPr/>
            </a:lvl2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11" name="Content Placeholder 10"/>
          <p:cNvSpPr>
            <a:spLocks noGrp="1"/>
          </p:cNvSpPr>
          <p:nvPr>
            <p:ph sz="quarter" idx="2"/>
          </p:nvPr>
        </p:nvSpPr>
        <p:spPr>
          <a:xfrm>
            <a:off x="4844902" y="1589567"/>
            <a:ext cx="3886200" cy="4572000"/>
          </a:xfrm>
        </p:spPr>
        <p:txBody>
          <a:bodyPr/>
          <a:lstStyle>
            <a:lvl1pPr marL="320040" indent="-320040">
              <a:buSzPct val="70000"/>
              <a:buFont typeface="Wingdings" panose="05000000000000000000" pitchFamily="2" charset="2"/>
              <a:buChar char=""/>
              <a:defRPr/>
            </a:lvl1pPr>
            <a:lvl2pPr marL="625475" indent="-260350">
              <a:buFont typeface="Wingdings" panose="05000000000000000000" pitchFamily="2" charset="2"/>
              <a:buChar char="q"/>
              <a:defRPr/>
            </a:lvl2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8" name="Date Placeholder 7"/>
          <p:cNvSpPr>
            <a:spLocks noGrp="1"/>
          </p:cNvSpPr>
          <p:nvPr>
            <p:ph type="dt" sz="half" idx="15"/>
          </p:nvPr>
        </p:nvSpPr>
        <p:spPr/>
        <p:txBody>
          <a:bodyPr rtlCol="0"/>
          <a:lstStyle/>
          <a:p>
            <a:fld id="{461796D4-93ED-42EB-91F4-5592D573D382}" type="datetime1">
              <a:rPr lang="en-US" smtClean="0"/>
              <a:t>12/1/2017</a:t>
            </a:fld>
            <a:endParaRPr lang="en-US" dirty="0"/>
          </a:p>
        </p:txBody>
      </p:sp>
      <p:sp>
        <p:nvSpPr>
          <p:cNvPr id="12" name="Footer Placeholder 11"/>
          <p:cNvSpPr>
            <a:spLocks noGrp="1"/>
          </p:cNvSpPr>
          <p:nvPr>
            <p:ph type="ftr" sz="quarter" idx="17"/>
          </p:nvPr>
        </p:nvSpPr>
        <p:spPr/>
        <p:txBody>
          <a:bodyPr rtlCol="0"/>
          <a:lstStyle/>
          <a:p>
            <a:r>
              <a:rPr lang="en-US"/>
              <a:t>December 11-13, 2013</a:t>
            </a:r>
          </a:p>
        </p:txBody>
      </p:sp>
    </p:spTree>
    <p:extLst>
      <p:ext uri="{BB962C8B-B14F-4D97-AF65-F5344CB8AC3E}">
        <p14:creationId xmlns:p14="http://schemas.microsoft.com/office/powerpoint/2010/main" val="2358602283"/>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0CD8416-CD60-47BB-BCBD-CD3C25FC9A59}" type="datetime1">
              <a:rPr lang="en-US" smtClean="0"/>
              <a:t>12/1/2017</a:t>
            </a:fld>
            <a:endParaRPr lang="en-US" dirty="0"/>
          </a:p>
        </p:txBody>
      </p:sp>
      <p:sp>
        <p:nvSpPr>
          <p:cNvPr id="4" name="Footer Placeholder 3"/>
          <p:cNvSpPr>
            <a:spLocks noGrp="1"/>
          </p:cNvSpPr>
          <p:nvPr>
            <p:ph type="ftr" sz="quarter" idx="11"/>
          </p:nvPr>
        </p:nvSpPr>
        <p:spPr/>
        <p:txBody>
          <a:bodyPr/>
          <a:lstStyle/>
          <a:p>
            <a:r>
              <a:rPr lang="en-US"/>
              <a:t>December 11-13, 2013</a:t>
            </a:r>
          </a:p>
        </p:txBody>
      </p:sp>
    </p:spTree>
    <p:extLst>
      <p:ext uri="{BB962C8B-B14F-4D97-AF65-F5344CB8AC3E}">
        <p14:creationId xmlns:p14="http://schemas.microsoft.com/office/powerpoint/2010/main" val="1721567303"/>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E7E5E-685C-4421-A82D-809D4F6E3EB0}" type="datetime1">
              <a:rPr lang="en-US" smtClean="0"/>
              <a:t>12/1/2017</a:t>
            </a:fld>
            <a:endParaRPr lang="en-US" dirty="0"/>
          </a:p>
        </p:txBody>
      </p:sp>
      <p:sp>
        <p:nvSpPr>
          <p:cNvPr id="3" name="Footer Placeholder 2"/>
          <p:cNvSpPr>
            <a:spLocks noGrp="1"/>
          </p:cNvSpPr>
          <p:nvPr>
            <p:ph type="ftr" sz="quarter" idx="11"/>
          </p:nvPr>
        </p:nvSpPr>
        <p:spPr/>
        <p:txBody>
          <a:bodyPr/>
          <a:lstStyle/>
          <a:p>
            <a:r>
              <a:rPr lang="en-US"/>
              <a:t>December 11-13, 2013</a:t>
            </a:r>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6BBE7942-5B1B-4E74-B3CD-25BF9B0ABE25}" type="slidenum">
              <a:rPr lang="en-US" smtClean="0"/>
              <a:pPr/>
              <a:t>‹#›</a:t>
            </a:fld>
            <a:endParaRPr lang="en-US" dirty="0"/>
          </a:p>
        </p:txBody>
      </p:sp>
      <p:pic>
        <p:nvPicPr>
          <p:cNvPr id="8" name="Picture 7"/>
          <p:cNvPicPr>
            <a:picLocks/>
          </p:cNvPicPr>
          <p:nvPr/>
        </p:nvPicPr>
        <p:blipFill>
          <a:blip r:embed="rId2">
            <a:extLst>
              <a:ext uri="{28A0092B-C50C-407E-A947-70E740481C1C}">
                <a14:useLocalDpi xmlns:a14="http://schemas.microsoft.com/office/drawing/2010/main" val="0"/>
              </a:ext>
            </a:extLst>
          </a:blip>
          <a:stretch>
            <a:fillRect/>
          </a:stretch>
        </p:blipFill>
        <p:spPr>
          <a:xfrm>
            <a:off x="609600" y="1905000"/>
            <a:ext cx="7645400" cy="1955800"/>
          </a:xfrm>
          <a:prstGeom prst="rect">
            <a:avLst/>
          </a:prstGeom>
        </p:spPr>
      </p:pic>
    </p:spTree>
    <p:extLst>
      <p:ext uri="{BB962C8B-B14F-4D97-AF65-F5344CB8AC3E}">
        <p14:creationId xmlns:p14="http://schemas.microsoft.com/office/powerpoint/2010/main" val="19051722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95A76E70-8A4C-4F4C-9BDC-776AC757BFF7}" type="datetime1">
              <a:rPr lang="en-US" smtClean="0"/>
              <a:t>12/1/2017</a:t>
            </a:fld>
            <a:endParaRPr lang="en-US" dirty="0"/>
          </a:p>
        </p:txBody>
      </p:sp>
      <p:sp>
        <p:nvSpPr>
          <p:cNvPr id="6" name="Footer Placeholder 5"/>
          <p:cNvSpPr>
            <a:spLocks noGrp="1"/>
          </p:cNvSpPr>
          <p:nvPr>
            <p:ph type="ftr" sz="quarter" idx="11"/>
          </p:nvPr>
        </p:nvSpPr>
        <p:spPr/>
        <p:txBody>
          <a:bodyPr/>
          <a:lstStyle/>
          <a:p>
            <a:r>
              <a:rPr lang="en-US"/>
              <a:t>December 11-13, 2013</a:t>
            </a:r>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3B7FEA86-1680-48AE-B31F-3E3431F3A323}"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362200" y="1752600"/>
            <a:ext cx="6400800" cy="4419600"/>
          </a:xfrm>
        </p:spPr>
        <p:txBody>
          <a:bodyPr/>
          <a:lstStyle>
            <a:lvl1pPr marL="320040" indent="-320040">
              <a:buSzPct val="70000"/>
              <a:buFont typeface="Wingdings" panose="05000000000000000000" pitchFamily="2" charset="2"/>
              <a:buChar char=""/>
              <a:defRPr/>
            </a:lvl1pPr>
            <a:lvl2pPr marL="640080" indent="-274320">
              <a:buFont typeface="Wingdings" panose="05000000000000000000" pitchFamily="2" charset="2"/>
              <a:buChar char="q"/>
              <a:defRPr/>
            </a:lvl2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316683894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r>
              <a:rPr lang="en-US"/>
              <a:t>December 11-13, 2013</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ckground Slide PMS 376"/>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914400"/>
            <a:ext cx="6629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Heading for slide goes here</a:t>
            </a:r>
          </a:p>
        </p:txBody>
      </p:sp>
      <p:sp>
        <p:nvSpPr>
          <p:cNvPr id="1028" name="Rectangle 4"/>
          <p:cNvSpPr>
            <a:spLocks noGrp="1" noChangeArrowheads="1"/>
          </p:cNvSpPr>
          <p:nvPr>
            <p:ph type="body" idx="1"/>
          </p:nvPr>
        </p:nvSpPr>
        <p:spPr bwMode="auto">
          <a:xfrm>
            <a:off x="685800" y="18288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row of your information goes here</a:t>
            </a:r>
          </a:p>
          <a:p>
            <a:pPr lvl="1"/>
            <a:r>
              <a:rPr lang="en-US"/>
              <a:t>Second row is located here</a:t>
            </a:r>
          </a:p>
          <a:p>
            <a:pPr lvl="2"/>
            <a:r>
              <a:rPr lang="en-US"/>
              <a:t>Third row here</a:t>
            </a:r>
          </a:p>
        </p:txBody>
      </p:sp>
      <p:sp>
        <p:nvSpPr>
          <p:cNvPr id="4101" name="Rectangle 5"/>
          <p:cNvSpPr>
            <a:spLocks noChangeArrowheads="1"/>
          </p:cNvSpPr>
          <p:nvPr/>
        </p:nvSpPr>
        <p:spPr bwMode="auto">
          <a:xfrm>
            <a:off x="4037013" y="6513513"/>
            <a:ext cx="652462" cy="228600"/>
          </a:xfrm>
          <a:prstGeom prst="rect">
            <a:avLst/>
          </a:prstGeom>
          <a:noFill/>
          <a:ln w="9525">
            <a:noFill/>
            <a:miter lim="800000"/>
            <a:headEnd/>
            <a:tailEnd/>
          </a:ln>
          <a:effectLst/>
        </p:spPr>
        <p:txBody>
          <a:bodyPr/>
          <a:lstStyle/>
          <a:p>
            <a:pPr eaLnBrk="0" hangingPunct="0">
              <a:defRPr/>
            </a:pPr>
            <a:r>
              <a:rPr lang="en-US" altLang="en-US" sz="800" i="0">
                <a:solidFill>
                  <a:schemeClr val="bg2"/>
                </a:solidFill>
                <a:latin typeface="Myriad Roman" pitchFamily="34" charset="0"/>
              </a:rPr>
              <a:t>Page </a:t>
            </a:r>
            <a:fld id="{14ADE6E7-ACAB-45E3-9696-079A87D31306}" type="slidenum">
              <a:rPr lang="en-US" altLang="en-US" sz="800" i="0">
                <a:solidFill>
                  <a:schemeClr val="bg2"/>
                </a:solidFill>
                <a:latin typeface="Myriad Roman" pitchFamily="34" charset="0"/>
              </a:rPr>
              <a:pPr eaLnBrk="0" hangingPunct="0">
                <a:defRPr/>
              </a:pPr>
              <a:t>‹#›</a:t>
            </a:fld>
            <a:endParaRPr lang="en-US" altLang="en-US" sz="800" i="0">
              <a:solidFill>
                <a:schemeClr val="bg2"/>
              </a:solidFill>
              <a:latin typeface="Myriad Roman" pitchFamily="34" charset="0"/>
            </a:endParaRPr>
          </a:p>
        </p:txBody>
      </p:sp>
      <p:pic>
        <p:nvPicPr>
          <p:cNvPr id="1030" name="Picture 6" descr="DCApeachLogo2ver"/>
          <p:cNvPicPr>
            <a:picLocks noChangeAspect="1" noChangeArrowheads="1"/>
          </p:cNvPicPr>
          <p:nvPr/>
        </p:nvPicPr>
        <p:blipFill>
          <a:blip r:embed="rId14" cstate="print"/>
          <a:srcRect/>
          <a:stretch>
            <a:fillRect/>
          </a:stretch>
        </p:blipFill>
        <p:spPr bwMode="auto">
          <a:xfrm>
            <a:off x="7691438" y="725488"/>
            <a:ext cx="1041400" cy="1065212"/>
          </a:xfrm>
          <a:prstGeom prst="rect">
            <a:avLst/>
          </a:prstGeom>
          <a:solidFill>
            <a:schemeClr val="bg1"/>
          </a:solidFill>
          <a:ln w="9525">
            <a:noFill/>
            <a:miter lim="800000"/>
            <a:headEnd/>
            <a:tailEnd/>
          </a:ln>
        </p:spPr>
      </p:pic>
      <p:sp>
        <p:nvSpPr>
          <p:cNvPr id="4104" name="Rectangle 8"/>
          <p:cNvSpPr>
            <a:spLocks noChangeArrowheads="1"/>
          </p:cNvSpPr>
          <p:nvPr/>
        </p:nvSpPr>
        <p:spPr bwMode="auto">
          <a:xfrm>
            <a:off x="727075" y="6516688"/>
            <a:ext cx="2265363" cy="231775"/>
          </a:xfrm>
          <a:prstGeom prst="rect">
            <a:avLst/>
          </a:prstGeom>
          <a:noFill/>
          <a:ln w="9525">
            <a:noFill/>
            <a:miter lim="800000"/>
            <a:headEnd/>
            <a:tailEnd/>
          </a:ln>
          <a:effectLst/>
        </p:spPr>
        <p:txBody>
          <a:bodyPr lIns="0" rIns="0"/>
          <a:lstStyle/>
          <a:p>
            <a:pPr algn="l" eaLnBrk="0" hangingPunct="0">
              <a:defRPr/>
            </a:pPr>
            <a:r>
              <a:rPr lang="en-US" altLang="en-US" sz="800" dirty="0">
                <a:solidFill>
                  <a:schemeClr val="bg2"/>
                </a:solidFill>
                <a:latin typeface="Myriad Roman" pitchFamily="34" charset="0"/>
              </a:rPr>
              <a:t>2012 CDBG Applicants’ Workshop</a:t>
            </a:r>
          </a:p>
        </p:txBody>
      </p:sp>
      <p:sp>
        <p:nvSpPr>
          <p:cNvPr id="4105" name="Rectangle 9"/>
          <p:cNvSpPr>
            <a:spLocks noGrp="1" noChangeArrowheads="1"/>
          </p:cNvSpPr>
          <p:nvPr>
            <p:ph type="ftr" sz="quarter" idx="3"/>
          </p:nvPr>
        </p:nvSpPr>
        <p:spPr bwMode="auto">
          <a:xfrm>
            <a:off x="5289550" y="6516688"/>
            <a:ext cx="3436938" cy="228600"/>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800" i="0">
                <a:solidFill>
                  <a:schemeClr val="bg2"/>
                </a:solidFill>
                <a:latin typeface="Myriad Roman" pitchFamily="34" charset="0"/>
              </a:defRPr>
            </a:lvl1pPr>
          </a:lstStyle>
          <a:p>
            <a:r>
              <a:rPr lang="en-US"/>
              <a:t>December 11-13, 2013</a:t>
            </a:r>
          </a:p>
        </p:txBody>
      </p:sp>
      <p:pic>
        <p:nvPicPr>
          <p:cNvPr id="1033" name="Picture 10" descr="CDFDtype"/>
          <p:cNvPicPr>
            <a:picLocks noChangeAspect="1" noChangeArrowheads="1"/>
          </p:cNvPicPr>
          <p:nvPr/>
        </p:nvPicPr>
        <p:blipFill>
          <a:blip r:embed="rId15" cstate="print"/>
          <a:srcRect/>
          <a:stretch>
            <a:fillRect/>
          </a:stretch>
        </p:blipFill>
        <p:spPr bwMode="auto">
          <a:xfrm>
            <a:off x="76200" y="533400"/>
            <a:ext cx="7162800" cy="336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1" fontAlgn="base" hangingPunct="1">
        <a:spcBef>
          <a:spcPct val="0"/>
        </a:spcBef>
        <a:spcAft>
          <a:spcPct val="0"/>
        </a:spcAft>
        <a:defRPr sz="3200" b="1">
          <a:solidFill>
            <a:srgbClr val="7D7061"/>
          </a:solidFill>
          <a:latin typeface="+mj-lt"/>
          <a:ea typeface="+mj-ea"/>
          <a:cs typeface="+mj-cs"/>
        </a:defRPr>
      </a:lvl1pPr>
      <a:lvl2pPr algn="l" rtl="0" eaLnBrk="1" fontAlgn="base" hangingPunct="1">
        <a:spcBef>
          <a:spcPct val="0"/>
        </a:spcBef>
        <a:spcAft>
          <a:spcPct val="0"/>
        </a:spcAft>
        <a:defRPr sz="3200" b="1">
          <a:solidFill>
            <a:srgbClr val="7D7061"/>
          </a:solidFill>
          <a:latin typeface="Arial" charset="0"/>
        </a:defRPr>
      </a:lvl2pPr>
      <a:lvl3pPr algn="l" rtl="0" eaLnBrk="1" fontAlgn="base" hangingPunct="1">
        <a:spcBef>
          <a:spcPct val="0"/>
        </a:spcBef>
        <a:spcAft>
          <a:spcPct val="0"/>
        </a:spcAft>
        <a:defRPr sz="3200" b="1">
          <a:solidFill>
            <a:srgbClr val="7D7061"/>
          </a:solidFill>
          <a:latin typeface="Arial" charset="0"/>
        </a:defRPr>
      </a:lvl3pPr>
      <a:lvl4pPr algn="l" rtl="0" eaLnBrk="1" fontAlgn="base" hangingPunct="1">
        <a:spcBef>
          <a:spcPct val="0"/>
        </a:spcBef>
        <a:spcAft>
          <a:spcPct val="0"/>
        </a:spcAft>
        <a:defRPr sz="3200" b="1">
          <a:solidFill>
            <a:srgbClr val="7D7061"/>
          </a:solidFill>
          <a:latin typeface="Arial" charset="0"/>
        </a:defRPr>
      </a:lvl4pPr>
      <a:lvl5pPr algn="l" rtl="0" eaLnBrk="1" fontAlgn="base" hangingPunct="1">
        <a:spcBef>
          <a:spcPct val="0"/>
        </a:spcBef>
        <a:spcAft>
          <a:spcPct val="0"/>
        </a:spcAft>
        <a:defRPr sz="3200" b="1">
          <a:solidFill>
            <a:srgbClr val="7D7061"/>
          </a:solidFill>
          <a:latin typeface="Arial" charset="0"/>
        </a:defRPr>
      </a:lvl5pPr>
      <a:lvl6pPr marL="457200" algn="l" rtl="0" eaLnBrk="1" fontAlgn="base" hangingPunct="1">
        <a:spcBef>
          <a:spcPct val="0"/>
        </a:spcBef>
        <a:spcAft>
          <a:spcPct val="0"/>
        </a:spcAft>
        <a:defRPr sz="3200" b="1">
          <a:solidFill>
            <a:srgbClr val="7D7061"/>
          </a:solidFill>
          <a:latin typeface="Arial" charset="0"/>
        </a:defRPr>
      </a:lvl6pPr>
      <a:lvl7pPr marL="914400" algn="l" rtl="0" eaLnBrk="1" fontAlgn="base" hangingPunct="1">
        <a:spcBef>
          <a:spcPct val="0"/>
        </a:spcBef>
        <a:spcAft>
          <a:spcPct val="0"/>
        </a:spcAft>
        <a:defRPr sz="3200" b="1">
          <a:solidFill>
            <a:srgbClr val="7D7061"/>
          </a:solidFill>
          <a:latin typeface="Arial" charset="0"/>
        </a:defRPr>
      </a:lvl7pPr>
      <a:lvl8pPr marL="1371600" algn="l" rtl="0" eaLnBrk="1" fontAlgn="base" hangingPunct="1">
        <a:spcBef>
          <a:spcPct val="0"/>
        </a:spcBef>
        <a:spcAft>
          <a:spcPct val="0"/>
        </a:spcAft>
        <a:defRPr sz="3200" b="1">
          <a:solidFill>
            <a:srgbClr val="7D7061"/>
          </a:solidFill>
          <a:latin typeface="Arial" charset="0"/>
        </a:defRPr>
      </a:lvl8pPr>
      <a:lvl9pPr marL="1828800" algn="l" rtl="0" eaLnBrk="1" fontAlgn="base" hangingPunct="1">
        <a:spcBef>
          <a:spcPct val="0"/>
        </a:spcBef>
        <a:spcAft>
          <a:spcPct val="0"/>
        </a:spcAft>
        <a:defRPr sz="3200" b="1">
          <a:solidFill>
            <a:srgbClr val="7D7061"/>
          </a:solidFill>
          <a:latin typeface="Arial" charset="0"/>
        </a:defRPr>
      </a:lvl9pPr>
    </p:titleStyle>
    <p:bodyStyle>
      <a:lvl1pPr marL="342900" indent="-342900" algn="l" rtl="0" eaLnBrk="1" fontAlgn="base" hangingPunct="1">
        <a:spcBef>
          <a:spcPct val="20000"/>
        </a:spcBef>
        <a:spcAft>
          <a:spcPct val="0"/>
        </a:spcAft>
        <a:buClr>
          <a:srgbClr val="F56600"/>
        </a:buClr>
        <a:buChar char="•"/>
        <a:defRPr sz="2600" b="1">
          <a:solidFill>
            <a:srgbClr val="7D7061"/>
          </a:solidFill>
          <a:latin typeface="+mn-lt"/>
          <a:ea typeface="+mn-ea"/>
          <a:cs typeface="+mn-cs"/>
        </a:defRPr>
      </a:lvl1pPr>
      <a:lvl2pPr marL="742950" indent="-285750" algn="l" rtl="0" eaLnBrk="1" fontAlgn="base" hangingPunct="1">
        <a:spcBef>
          <a:spcPct val="20000"/>
        </a:spcBef>
        <a:spcAft>
          <a:spcPct val="0"/>
        </a:spcAft>
        <a:buClr>
          <a:srgbClr val="F56600"/>
        </a:buClr>
        <a:buFont typeface="Arial" charset="0"/>
        <a:buChar char="▪"/>
        <a:defRPr sz="2500">
          <a:solidFill>
            <a:srgbClr val="7D7061"/>
          </a:solidFill>
          <a:latin typeface="+mn-lt"/>
        </a:defRPr>
      </a:lvl2pPr>
      <a:lvl3pPr marL="1143000" indent="-228600" algn="l" rtl="0" eaLnBrk="1" fontAlgn="base" hangingPunct="1">
        <a:spcBef>
          <a:spcPct val="20000"/>
        </a:spcBef>
        <a:spcAft>
          <a:spcPct val="0"/>
        </a:spcAft>
        <a:buClr>
          <a:srgbClr val="F56600"/>
        </a:buClr>
        <a:buChar char="•"/>
        <a:defRPr sz="2200">
          <a:solidFill>
            <a:srgbClr val="7D7061"/>
          </a:solidFill>
          <a:latin typeface="+mn-lt"/>
        </a:defRPr>
      </a:lvl3pPr>
      <a:lvl4pPr marL="1600200" indent="-228600" algn="l" rtl="0" eaLnBrk="1" fontAlgn="base" hangingPunct="1">
        <a:spcBef>
          <a:spcPct val="20000"/>
        </a:spcBef>
        <a:spcAft>
          <a:spcPct val="0"/>
        </a:spcAft>
        <a:buChar char="–"/>
        <a:defRPr sz="2700">
          <a:solidFill>
            <a:srgbClr val="A19795"/>
          </a:solidFill>
          <a:latin typeface="+mn-lt"/>
        </a:defRPr>
      </a:lvl4pPr>
      <a:lvl5pPr marL="2057400" indent="-228600" algn="l" rtl="0" eaLnBrk="1" fontAlgn="base" hangingPunct="1">
        <a:spcBef>
          <a:spcPct val="20000"/>
        </a:spcBef>
        <a:spcAft>
          <a:spcPct val="0"/>
        </a:spcAft>
        <a:buChar char="»"/>
        <a:defRPr sz="2700">
          <a:solidFill>
            <a:srgbClr val="A19795"/>
          </a:solidFill>
          <a:latin typeface="+mn-lt"/>
        </a:defRPr>
      </a:lvl5pPr>
      <a:lvl6pPr marL="2514600" indent="-228600" algn="l" rtl="0" eaLnBrk="1" fontAlgn="base" hangingPunct="1">
        <a:spcBef>
          <a:spcPct val="20000"/>
        </a:spcBef>
        <a:spcAft>
          <a:spcPct val="0"/>
        </a:spcAft>
        <a:buChar char="»"/>
        <a:defRPr sz="2700">
          <a:solidFill>
            <a:srgbClr val="A19795"/>
          </a:solidFill>
          <a:latin typeface="+mn-lt"/>
        </a:defRPr>
      </a:lvl6pPr>
      <a:lvl7pPr marL="2971800" indent="-228600" algn="l" rtl="0" eaLnBrk="1" fontAlgn="base" hangingPunct="1">
        <a:spcBef>
          <a:spcPct val="20000"/>
        </a:spcBef>
        <a:spcAft>
          <a:spcPct val="0"/>
        </a:spcAft>
        <a:buChar char="»"/>
        <a:defRPr sz="2700">
          <a:solidFill>
            <a:srgbClr val="A19795"/>
          </a:solidFill>
          <a:latin typeface="+mn-lt"/>
        </a:defRPr>
      </a:lvl7pPr>
      <a:lvl8pPr marL="3429000" indent="-228600" algn="l" rtl="0" eaLnBrk="1" fontAlgn="base" hangingPunct="1">
        <a:spcBef>
          <a:spcPct val="20000"/>
        </a:spcBef>
        <a:spcAft>
          <a:spcPct val="0"/>
        </a:spcAft>
        <a:buChar char="»"/>
        <a:defRPr sz="2700">
          <a:solidFill>
            <a:srgbClr val="A19795"/>
          </a:solidFill>
          <a:latin typeface="+mn-lt"/>
        </a:defRPr>
      </a:lvl8pPr>
      <a:lvl9pPr marL="3886200" indent="-228600" algn="l" rtl="0" eaLnBrk="1" fontAlgn="base" hangingPunct="1">
        <a:spcBef>
          <a:spcPct val="20000"/>
        </a:spcBef>
        <a:spcAft>
          <a:spcPct val="0"/>
        </a:spcAft>
        <a:buChar char="»"/>
        <a:defRPr sz="2700">
          <a:solidFill>
            <a:srgbClr val="A197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ckground Slide PMS 376"/>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914400"/>
            <a:ext cx="6629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Heading for slide goes here</a:t>
            </a:r>
          </a:p>
        </p:txBody>
      </p:sp>
      <p:sp>
        <p:nvSpPr>
          <p:cNvPr id="1028" name="Rectangle 4"/>
          <p:cNvSpPr>
            <a:spLocks noGrp="1" noChangeArrowheads="1"/>
          </p:cNvSpPr>
          <p:nvPr>
            <p:ph type="body" idx="1"/>
          </p:nvPr>
        </p:nvSpPr>
        <p:spPr bwMode="auto">
          <a:xfrm>
            <a:off x="685800" y="18288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row of your information goes here</a:t>
            </a:r>
          </a:p>
          <a:p>
            <a:pPr lvl="1"/>
            <a:r>
              <a:rPr lang="en-US"/>
              <a:t>Second row is located here</a:t>
            </a:r>
          </a:p>
          <a:p>
            <a:pPr lvl="2"/>
            <a:r>
              <a:rPr lang="en-US"/>
              <a:t>Third row here</a:t>
            </a:r>
          </a:p>
        </p:txBody>
      </p:sp>
      <p:sp>
        <p:nvSpPr>
          <p:cNvPr id="4101" name="Rectangle 5"/>
          <p:cNvSpPr>
            <a:spLocks noChangeArrowheads="1"/>
          </p:cNvSpPr>
          <p:nvPr/>
        </p:nvSpPr>
        <p:spPr bwMode="auto">
          <a:xfrm>
            <a:off x="4037013" y="6513513"/>
            <a:ext cx="652462" cy="228600"/>
          </a:xfrm>
          <a:prstGeom prst="rect">
            <a:avLst/>
          </a:prstGeom>
          <a:noFill/>
          <a:ln w="9525">
            <a:noFill/>
            <a:miter lim="800000"/>
            <a:headEnd/>
            <a:tailEnd/>
          </a:ln>
          <a:effectLst/>
        </p:spPr>
        <p:txBody>
          <a:bodyPr/>
          <a:lstStyle/>
          <a:p>
            <a:pPr eaLnBrk="0" hangingPunct="0">
              <a:defRPr/>
            </a:pPr>
            <a:r>
              <a:rPr lang="en-US" altLang="en-US" sz="800" i="0">
                <a:solidFill>
                  <a:schemeClr val="bg2"/>
                </a:solidFill>
                <a:latin typeface="Myriad Roman" pitchFamily="34" charset="0"/>
              </a:rPr>
              <a:t>Page </a:t>
            </a:r>
            <a:fld id="{2AA3E1EC-C6E1-4532-88F3-E33BE78C5434}" type="slidenum">
              <a:rPr lang="en-US" altLang="en-US" sz="800" i="0">
                <a:solidFill>
                  <a:schemeClr val="bg2"/>
                </a:solidFill>
                <a:latin typeface="Myriad Roman" pitchFamily="34" charset="0"/>
              </a:rPr>
              <a:pPr eaLnBrk="0" hangingPunct="0">
                <a:defRPr/>
              </a:pPr>
              <a:t>‹#›</a:t>
            </a:fld>
            <a:endParaRPr lang="en-US" altLang="en-US" sz="800" i="0">
              <a:solidFill>
                <a:schemeClr val="bg2"/>
              </a:solidFill>
              <a:latin typeface="Myriad Roman" pitchFamily="34" charset="0"/>
            </a:endParaRPr>
          </a:p>
        </p:txBody>
      </p:sp>
      <p:pic>
        <p:nvPicPr>
          <p:cNvPr id="1030" name="Picture 6" descr="DCApeachLogo2ver"/>
          <p:cNvPicPr>
            <a:picLocks noChangeAspect="1" noChangeArrowheads="1"/>
          </p:cNvPicPr>
          <p:nvPr/>
        </p:nvPicPr>
        <p:blipFill>
          <a:blip r:embed="rId14" cstate="print"/>
          <a:srcRect/>
          <a:stretch>
            <a:fillRect/>
          </a:stretch>
        </p:blipFill>
        <p:spPr bwMode="auto">
          <a:xfrm>
            <a:off x="7691438" y="725488"/>
            <a:ext cx="1041400" cy="1065212"/>
          </a:xfrm>
          <a:prstGeom prst="rect">
            <a:avLst/>
          </a:prstGeom>
          <a:solidFill>
            <a:schemeClr val="bg1"/>
          </a:solidFill>
          <a:ln w="9525">
            <a:noFill/>
            <a:miter lim="800000"/>
            <a:headEnd/>
            <a:tailEnd/>
          </a:ln>
        </p:spPr>
      </p:pic>
      <p:sp>
        <p:nvSpPr>
          <p:cNvPr id="4104" name="Rectangle 8"/>
          <p:cNvSpPr>
            <a:spLocks noChangeArrowheads="1"/>
          </p:cNvSpPr>
          <p:nvPr/>
        </p:nvSpPr>
        <p:spPr bwMode="auto">
          <a:xfrm>
            <a:off x="727075" y="6516688"/>
            <a:ext cx="2265363" cy="231775"/>
          </a:xfrm>
          <a:prstGeom prst="rect">
            <a:avLst/>
          </a:prstGeom>
          <a:noFill/>
          <a:ln w="9525">
            <a:noFill/>
            <a:miter lim="800000"/>
            <a:headEnd/>
            <a:tailEnd/>
          </a:ln>
          <a:effectLst/>
        </p:spPr>
        <p:txBody>
          <a:bodyPr lIns="0" rIns="0"/>
          <a:lstStyle/>
          <a:p>
            <a:pPr algn="l" eaLnBrk="0" hangingPunct="0">
              <a:defRPr/>
            </a:pPr>
            <a:r>
              <a:rPr lang="en-US" altLang="en-US" sz="800" dirty="0">
                <a:solidFill>
                  <a:schemeClr val="bg2"/>
                </a:solidFill>
                <a:latin typeface="Myriad Roman" pitchFamily="34" charset="0"/>
              </a:rPr>
              <a:t>2013 CDBG Applicants’ Workshop</a:t>
            </a:r>
          </a:p>
        </p:txBody>
      </p:sp>
      <p:sp>
        <p:nvSpPr>
          <p:cNvPr id="4105" name="Rectangle 9"/>
          <p:cNvSpPr>
            <a:spLocks noGrp="1" noChangeArrowheads="1"/>
          </p:cNvSpPr>
          <p:nvPr>
            <p:ph type="ftr" sz="quarter" idx="3"/>
          </p:nvPr>
        </p:nvSpPr>
        <p:spPr bwMode="auto">
          <a:xfrm>
            <a:off x="5289550" y="6516688"/>
            <a:ext cx="3436938" cy="228600"/>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800" i="0" dirty="0" smtClean="0">
                <a:solidFill>
                  <a:schemeClr val="bg2"/>
                </a:solidFill>
                <a:latin typeface="Myriad Roman" pitchFamily="34" charset="0"/>
              </a:defRPr>
            </a:lvl1pPr>
          </a:lstStyle>
          <a:p>
            <a:r>
              <a:rPr lang="en-US"/>
              <a:t>December 11-13, 2013</a:t>
            </a:r>
          </a:p>
        </p:txBody>
      </p:sp>
      <p:sp>
        <p:nvSpPr>
          <p:cNvPr id="10" name="TextBox 9"/>
          <p:cNvSpPr txBox="1"/>
          <p:nvPr/>
        </p:nvSpPr>
        <p:spPr>
          <a:xfrm>
            <a:off x="381000" y="457200"/>
            <a:ext cx="184150" cy="369888"/>
          </a:xfrm>
          <a:prstGeom prst="rect">
            <a:avLst/>
          </a:prstGeom>
          <a:noFill/>
        </p:spPr>
        <p:txBody>
          <a:bodyPr wrap="none">
            <a:spAutoFit/>
          </a:bodyPr>
          <a:lstStyle/>
          <a:p>
            <a:pPr>
              <a:defRPr/>
            </a:pPr>
            <a:endParaRPr lang="en-US" dirty="0"/>
          </a:p>
        </p:txBody>
      </p:sp>
      <p:sp>
        <p:nvSpPr>
          <p:cNvPr id="11" name="TextBox 10"/>
          <p:cNvSpPr txBox="1"/>
          <p:nvPr/>
        </p:nvSpPr>
        <p:spPr>
          <a:xfrm>
            <a:off x="457200" y="381000"/>
            <a:ext cx="5943600" cy="554038"/>
          </a:xfrm>
          <a:prstGeom prst="rect">
            <a:avLst/>
          </a:prstGeom>
          <a:noFill/>
        </p:spPr>
        <p:txBody>
          <a:bodyPr>
            <a:spAutoFit/>
          </a:bodyPr>
          <a:lstStyle/>
          <a:p>
            <a:pPr algn="l">
              <a:defRPr/>
            </a:pPr>
            <a:r>
              <a:rPr lang="en-US" sz="3000" b="1" i="0" dirty="0">
                <a:solidFill>
                  <a:srgbClr val="7D7061"/>
                </a:solidFill>
              </a:rPr>
              <a:t>Community Finance Division</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l" rtl="0" eaLnBrk="1" fontAlgn="base" hangingPunct="1">
        <a:spcBef>
          <a:spcPct val="0"/>
        </a:spcBef>
        <a:spcAft>
          <a:spcPct val="0"/>
        </a:spcAft>
        <a:defRPr sz="3200" b="1">
          <a:solidFill>
            <a:srgbClr val="7D7061"/>
          </a:solidFill>
          <a:latin typeface="+mj-lt"/>
          <a:ea typeface="+mj-ea"/>
          <a:cs typeface="+mj-cs"/>
        </a:defRPr>
      </a:lvl1pPr>
      <a:lvl2pPr algn="l" rtl="0" eaLnBrk="1" fontAlgn="base" hangingPunct="1">
        <a:spcBef>
          <a:spcPct val="0"/>
        </a:spcBef>
        <a:spcAft>
          <a:spcPct val="0"/>
        </a:spcAft>
        <a:defRPr sz="3200" b="1">
          <a:solidFill>
            <a:srgbClr val="7D7061"/>
          </a:solidFill>
          <a:latin typeface="Arial" charset="0"/>
        </a:defRPr>
      </a:lvl2pPr>
      <a:lvl3pPr algn="l" rtl="0" eaLnBrk="1" fontAlgn="base" hangingPunct="1">
        <a:spcBef>
          <a:spcPct val="0"/>
        </a:spcBef>
        <a:spcAft>
          <a:spcPct val="0"/>
        </a:spcAft>
        <a:defRPr sz="3200" b="1">
          <a:solidFill>
            <a:srgbClr val="7D7061"/>
          </a:solidFill>
          <a:latin typeface="Arial" charset="0"/>
        </a:defRPr>
      </a:lvl3pPr>
      <a:lvl4pPr algn="l" rtl="0" eaLnBrk="1" fontAlgn="base" hangingPunct="1">
        <a:spcBef>
          <a:spcPct val="0"/>
        </a:spcBef>
        <a:spcAft>
          <a:spcPct val="0"/>
        </a:spcAft>
        <a:defRPr sz="3200" b="1">
          <a:solidFill>
            <a:srgbClr val="7D7061"/>
          </a:solidFill>
          <a:latin typeface="Arial" charset="0"/>
        </a:defRPr>
      </a:lvl4pPr>
      <a:lvl5pPr algn="l" rtl="0" eaLnBrk="1" fontAlgn="base" hangingPunct="1">
        <a:spcBef>
          <a:spcPct val="0"/>
        </a:spcBef>
        <a:spcAft>
          <a:spcPct val="0"/>
        </a:spcAft>
        <a:defRPr sz="3200" b="1">
          <a:solidFill>
            <a:srgbClr val="7D7061"/>
          </a:solidFill>
          <a:latin typeface="Arial" charset="0"/>
        </a:defRPr>
      </a:lvl5pPr>
      <a:lvl6pPr marL="457200" algn="l" rtl="0" eaLnBrk="1" fontAlgn="base" hangingPunct="1">
        <a:spcBef>
          <a:spcPct val="0"/>
        </a:spcBef>
        <a:spcAft>
          <a:spcPct val="0"/>
        </a:spcAft>
        <a:defRPr sz="3200" b="1">
          <a:solidFill>
            <a:srgbClr val="7D7061"/>
          </a:solidFill>
          <a:latin typeface="Arial" charset="0"/>
        </a:defRPr>
      </a:lvl6pPr>
      <a:lvl7pPr marL="914400" algn="l" rtl="0" eaLnBrk="1" fontAlgn="base" hangingPunct="1">
        <a:spcBef>
          <a:spcPct val="0"/>
        </a:spcBef>
        <a:spcAft>
          <a:spcPct val="0"/>
        </a:spcAft>
        <a:defRPr sz="3200" b="1">
          <a:solidFill>
            <a:srgbClr val="7D7061"/>
          </a:solidFill>
          <a:latin typeface="Arial" charset="0"/>
        </a:defRPr>
      </a:lvl7pPr>
      <a:lvl8pPr marL="1371600" algn="l" rtl="0" eaLnBrk="1" fontAlgn="base" hangingPunct="1">
        <a:spcBef>
          <a:spcPct val="0"/>
        </a:spcBef>
        <a:spcAft>
          <a:spcPct val="0"/>
        </a:spcAft>
        <a:defRPr sz="3200" b="1">
          <a:solidFill>
            <a:srgbClr val="7D7061"/>
          </a:solidFill>
          <a:latin typeface="Arial" charset="0"/>
        </a:defRPr>
      </a:lvl8pPr>
      <a:lvl9pPr marL="1828800" algn="l" rtl="0" eaLnBrk="1" fontAlgn="base" hangingPunct="1">
        <a:spcBef>
          <a:spcPct val="0"/>
        </a:spcBef>
        <a:spcAft>
          <a:spcPct val="0"/>
        </a:spcAft>
        <a:defRPr sz="3200" b="1">
          <a:solidFill>
            <a:srgbClr val="7D7061"/>
          </a:solidFill>
          <a:latin typeface="Arial" charset="0"/>
        </a:defRPr>
      </a:lvl9pPr>
    </p:titleStyle>
    <p:bodyStyle>
      <a:lvl1pPr marL="342900" indent="-342900" algn="l" rtl="0" eaLnBrk="1" fontAlgn="base" hangingPunct="1">
        <a:spcBef>
          <a:spcPct val="20000"/>
        </a:spcBef>
        <a:spcAft>
          <a:spcPct val="0"/>
        </a:spcAft>
        <a:buClr>
          <a:srgbClr val="F56600"/>
        </a:buClr>
        <a:buChar char="•"/>
        <a:defRPr sz="2600" b="1">
          <a:solidFill>
            <a:srgbClr val="7D7061"/>
          </a:solidFill>
          <a:latin typeface="+mn-lt"/>
          <a:ea typeface="+mn-ea"/>
          <a:cs typeface="+mn-cs"/>
        </a:defRPr>
      </a:lvl1pPr>
      <a:lvl2pPr marL="742950" indent="-285750" algn="l" rtl="0" eaLnBrk="1" fontAlgn="base" hangingPunct="1">
        <a:spcBef>
          <a:spcPct val="20000"/>
        </a:spcBef>
        <a:spcAft>
          <a:spcPct val="0"/>
        </a:spcAft>
        <a:buClr>
          <a:srgbClr val="F56600"/>
        </a:buClr>
        <a:buFont typeface="Arial" charset="0"/>
        <a:buChar char="▪"/>
        <a:defRPr sz="2500">
          <a:solidFill>
            <a:srgbClr val="7D7061"/>
          </a:solidFill>
          <a:latin typeface="+mn-lt"/>
        </a:defRPr>
      </a:lvl2pPr>
      <a:lvl3pPr marL="1143000" indent="-228600" algn="l" rtl="0" eaLnBrk="1" fontAlgn="base" hangingPunct="1">
        <a:spcBef>
          <a:spcPct val="20000"/>
        </a:spcBef>
        <a:spcAft>
          <a:spcPct val="0"/>
        </a:spcAft>
        <a:buClr>
          <a:srgbClr val="F56600"/>
        </a:buClr>
        <a:buChar char="•"/>
        <a:defRPr sz="2200">
          <a:solidFill>
            <a:srgbClr val="7D7061"/>
          </a:solidFill>
          <a:latin typeface="+mn-lt"/>
        </a:defRPr>
      </a:lvl3pPr>
      <a:lvl4pPr marL="1600200" indent="-228600" algn="l" rtl="0" eaLnBrk="1" fontAlgn="base" hangingPunct="1">
        <a:spcBef>
          <a:spcPct val="20000"/>
        </a:spcBef>
        <a:spcAft>
          <a:spcPct val="0"/>
        </a:spcAft>
        <a:buChar char="–"/>
        <a:defRPr sz="2700">
          <a:solidFill>
            <a:srgbClr val="A19795"/>
          </a:solidFill>
          <a:latin typeface="+mn-lt"/>
        </a:defRPr>
      </a:lvl4pPr>
      <a:lvl5pPr marL="2057400" indent="-228600" algn="l" rtl="0" eaLnBrk="1" fontAlgn="base" hangingPunct="1">
        <a:spcBef>
          <a:spcPct val="20000"/>
        </a:spcBef>
        <a:spcAft>
          <a:spcPct val="0"/>
        </a:spcAft>
        <a:buChar char="»"/>
        <a:defRPr sz="2700">
          <a:solidFill>
            <a:srgbClr val="A19795"/>
          </a:solidFill>
          <a:latin typeface="+mn-lt"/>
        </a:defRPr>
      </a:lvl5pPr>
      <a:lvl6pPr marL="2514600" indent="-228600" algn="l" rtl="0" eaLnBrk="1" fontAlgn="base" hangingPunct="1">
        <a:spcBef>
          <a:spcPct val="20000"/>
        </a:spcBef>
        <a:spcAft>
          <a:spcPct val="0"/>
        </a:spcAft>
        <a:buChar char="»"/>
        <a:defRPr sz="2700">
          <a:solidFill>
            <a:srgbClr val="A19795"/>
          </a:solidFill>
          <a:latin typeface="+mn-lt"/>
        </a:defRPr>
      </a:lvl6pPr>
      <a:lvl7pPr marL="2971800" indent="-228600" algn="l" rtl="0" eaLnBrk="1" fontAlgn="base" hangingPunct="1">
        <a:spcBef>
          <a:spcPct val="20000"/>
        </a:spcBef>
        <a:spcAft>
          <a:spcPct val="0"/>
        </a:spcAft>
        <a:buChar char="»"/>
        <a:defRPr sz="2700">
          <a:solidFill>
            <a:srgbClr val="A19795"/>
          </a:solidFill>
          <a:latin typeface="+mn-lt"/>
        </a:defRPr>
      </a:lvl7pPr>
      <a:lvl8pPr marL="3429000" indent="-228600" algn="l" rtl="0" eaLnBrk="1" fontAlgn="base" hangingPunct="1">
        <a:spcBef>
          <a:spcPct val="20000"/>
        </a:spcBef>
        <a:spcAft>
          <a:spcPct val="0"/>
        </a:spcAft>
        <a:buChar char="»"/>
        <a:defRPr sz="2700">
          <a:solidFill>
            <a:srgbClr val="A19795"/>
          </a:solidFill>
          <a:latin typeface="+mn-lt"/>
        </a:defRPr>
      </a:lvl8pPr>
      <a:lvl9pPr marL="3886200" indent="-228600" algn="l" rtl="0" eaLnBrk="1" fontAlgn="base" hangingPunct="1">
        <a:spcBef>
          <a:spcPct val="20000"/>
        </a:spcBef>
        <a:spcAft>
          <a:spcPct val="0"/>
        </a:spcAft>
        <a:buChar char="»"/>
        <a:defRPr sz="2700">
          <a:solidFill>
            <a:srgbClr val="A197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ckground Slide PMS 376"/>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914400"/>
            <a:ext cx="6629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Heading for slide goes here</a:t>
            </a:r>
          </a:p>
        </p:txBody>
      </p:sp>
      <p:sp>
        <p:nvSpPr>
          <p:cNvPr id="1028" name="Rectangle 4"/>
          <p:cNvSpPr>
            <a:spLocks noGrp="1" noChangeArrowheads="1"/>
          </p:cNvSpPr>
          <p:nvPr>
            <p:ph type="body" idx="1"/>
          </p:nvPr>
        </p:nvSpPr>
        <p:spPr bwMode="auto">
          <a:xfrm>
            <a:off x="685800" y="18288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row of your information goes here</a:t>
            </a:r>
          </a:p>
          <a:p>
            <a:pPr lvl="1"/>
            <a:r>
              <a:rPr lang="en-US"/>
              <a:t>Second row is located here</a:t>
            </a:r>
          </a:p>
          <a:p>
            <a:pPr lvl="2"/>
            <a:r>
              <a:rPr lang="en-US"/>
              <a:t>Third row here</a:t>
            </a:r>
          </a:p>
        </p:txBody>
      </p:sp>
      <p:sp>
        <p:nvSpPr>
          <p:cNvPr id="4101" name="Rectangle 5"/>
          <p:cNvSpPr>
            <a:spLocks noChangeArrowheads="1"/>
          </p:cNvSpPr>
          <p:nvPr/>
        </p:nvSpPr>
        <p:spPr bwMode="auto">
          <a:xfrm>
            <a:off x="4037013" y="6513513"/>
            <a:ext cx="652462" cy="228600"/>
          </a:xfrm>
          <a:prstGeom prst="rect">
            <a:avLst/>
          </a:prstGeom>
          <a:noFill/>
          <a:ln w="9525">
            <a:noFill/>
            <a:miter lim="800000"/>
            <a:headEnd/>
            <a:tailEnd/>
          </a:ln>
          <a:effectLst/>
        </p:spPr>
        <p:txBody>
          <a:bodyPr/>
          <a:lstStyle/>
          <a:p>
            <a:pPr eaLnBrk="0" hangingPunct="0">
              <a:defRPr/>
            </a:pPr>
            <a:r>
              <a:rPr lang="en-US" altLang="en-US" sz="800" i="0">
                <a:solidFill>
                  <a:schemeClr val="bg2"/>
                </a:solidFill>
                <a:latin typeface="Myriad Roman" pitchFamily="34" charset="0"/>
              </a:rPr>
              <a:t>Page </a:t>
            </a:r>
            <a:fld id="{2AA3E1EC-C6E1-4532-88F3-E33BE78C5434}" type="slidenum">
              <a:rPr lang="en-US" altLang="en-US" sz="800" i="0">
                <a:solidFill>
                  <a:schemeClr val="bg2"/>
                </a:solidFill>
                <a:latin typeface="Myriad Roman" pitchFamily="34" charset="0"/>
              </a:rPr>
              <a:pPr eaLnBrk="0" hangingPunct="0">
                <a:defRPr/>
              </a:pPr>
              <a:t>‹#›</a:t>
            </a:fld>
            <a:endParaRPr lang="en-US" altLang="en-US" sz="800" i="0">
              <a:solidFill>
                <a:schemeClr val="bg2"/>
              </a:solidFill>
              <a:latin typeface="Myriad Roman" pitchFamily="34" charset="0"/>
            </a:endParaRPr>
          </a:p>
        </p:txBody>
      </p:sp>
      <p:pic>
        <p:nvPicPr>
          <p:cNvPr id="1030" name="Picture 6" descr="DCApeachLogo2ver"/>
          <p:cNvPicPr>
            <a:picLocks noChangeAspect="1" noChangeArrowheads="1"/>
          </p:cNvPicPr>
          <p:nvPr/>
        </p:nvPicPr>
        <p:blipFill>
          <a:blip r:embed="rId14" cstate="print"/>
          <a:srcRect/>
          <a:stretch>
            <a:fillRect/>
          </a:stretch>
        </p:blipFill>
        <p:spPr bwMode="auto">
          <a:xfrm>
            <a:off x="7691438" y="725488"/>
            <a:ext cx="1041400" cy="1065212"/>
          </a:xfrm>
          <a:prstGeom prst="rect">
            <a:avLst/>
          </a:prstGeom>
          <a:solidFill>
            <a:schemeClr val="bg1"/>
          </a:solidFill>
          <a:ln w="9525">
            <a:noFill/>
            <a:miter lim="800000"/>
            <a:headEnd/>
            <a:tailEnd/>
          </a:ln>
        </p:spPr>
      </p:pic>
      <p:sp>
        <p:nvSpPr>
          <p:cNvPr id="4104" name="Rectangle 8"/>
          <p:cNvSpPr>
            <a:spLocks noChangeArrowheads="1"/>
          </p:cNvSpPr>
          <p:nvPr/>
        </p:nvSpPr>
        <p:spPr bwMode="auto">
          <a:xfrm>
            <a:off x="727075" y="6516688"/>
            <a:ext cx="2265363" cy="231775"/>
          </a:xfrm>
          <a:prstGeom prst="rect">
            <a:avLst/>
          </a:prstGeom>
          <a:noFill/>
          <a:ln w="9525">
            <a:noFill/>
            <a:miter lim="800000"/>
            <a:headEnd/>
            <a:tailEnd/>
          </a:ln>
          <a:effectLst/>
        </p:spPr>
        <p:txBody>
          <a:bodyPr lIns="0" rIns="0"/>
          <a:lstStyle/>
          <a:p>
            <a:pPr algn="l" eaLnBrk="0" hangingPunct="0">
              <a:defRPr/>
            </a:pPr>
            <a:r>
              <a:rPr lang="en-US" altLang="en-US" sz="800" dirty="0">
                <a:solidFill>
                  <a:schemeClr val="bg2"/>
                </a:solidFill>
                <a:latin typeface="Myriad Roman" pitchFamily="34" charset="0"/>
              </a:rPr>
              <a:t>2014 CDBG Applicants' Workshop</a:t>
            </a:r>
          </a:p>
        </p:txBody>
      </p:sp>
      <p:sp>
        <p:nvSpPr>
          <p:cNvPr id="4105" name="Rectangle 9"/>
          <p:cNvSpPr>
            <a:spLocks noGrp="1" noChangeArrowheads="1"/>
          </p:cNvSpPr>
          <p:nvPr>
            <p:ph type="ftr" sz="quarter" idx="3"/>
          </p:nvPr>
        </p:nvSpPr>
        <p:spPr bwMode="auto">
          <a:xfrm>
            <a:off x="5289550" y="6516688"/>
            <a:ext cx="3436938" cy="228600"/>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800" i="0" dirty="0" smtClean="0">
                <a:solidFill>
                  <a:schemeClr val="bg2"/>
                </a:solidFill>
                <a:latin typeface="Myriad Roman" pitchFamily="34" charset="0"/>
              </a:defRPr>
            </a:lvl1pPr>
          </a:lstStyle>
          <a:p>
            <a:r>
              <a:rPr lang="en-US"/>
              <a:t>December 11-13, 2013</a:t>
            </a:r>
          </a:p>
        </p:txBody>
      </p:sp>
      <p:sp>
        <p:nvSpPr>
          <p:cNvPr id="10" name="TextBox 9"/>
          <p:cNvSpPr txBox="1"/>
          <p:nvPr/>
        </p:nvSpPr>
        <p:spPr>
          <a:xfrm>
            <a:off x="381000" y="457200"/>
            <a:ext cx="184150" cy="369888"/>
          </a:xfrm>
          <a:prstGeom prst="rect">
            <a:avLst/>
          </a:prstGeom>
          <a:noFill/>
        </p:spPr>
        <p:txBody>
          <a:bodyPr wrap="none">
            <a:spAutoFit/>
          </a:bodyPr>
          <a:lstStyle/>
          <a:p>
            <a:pPr>
              <a:defRPr/>
            </a:pPr>
            <a:endParaRPr lang="en-US" dirty="0"/>
          </a:p>
        </p:txBody>
      </p:sp>
      <p:sp>
        <p:nvSpPr>
          <p:cNvPr id="11" name="TextBox 10"/>
          <p:cNvSpPr txBox="1"/>
          <p:nvPr/>
        </p:nvSpPr>
        <p:spPr>
          <a:xfrm>
            <a:off x="457200" y="381000"/>
            <a:ext cx="5943600" cy="554038"/>
          </a:xfrm>
          <a:prstGeom prst="rect">
            <a:avLst/>
          </a:prstGeom>
          <a:noFill/>
        </p:spPr>
        <p:txBody>
          <a:bodyPr>
            <a:spAutoFit/>
          </a:bodyPr>
          <a:lstStyle/>
          <a:p>
            <a:pPr algn="l">
              <a:defRPr/>
            </a:pPr>
            <a:r>
              <a:rPr lang="en-US" sz="3000" b="1" i="0" dirty="0">
                <a:solidFill>
                  <a:srgbClr val="7D7061"/>
                </a:solidFill>
              </a:rPr>
              <a:t>Community Finance Division</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hdr="0" ftr="0" dt="0"/>
  <p:txStyles>
    <p:titleStyle>
      <a:lvl1pPr algn="l" rtl="0" eaLnBrk="1" fontAlgn="base" hangingPunct="1">
        <a:spcBef>
          <a:spcPct val="0"/>
        </a:spcBef>
        <a:spcAft>
          <a:spcPct val="0"/>
        </a:spcAft>
        <a:defRPr sz="3200" b="1">
          <a:solidFill>
            <a:srgbClr val="7D7061"/>
          </a:solidFill>
          <a:latin typeface="+mj-lt"/>
          <a:ea typeface="+mj-ea"/>
          <a:cs typeface="+mj-cs"/>
        </a:defRPr>
      </a:lvl1pPr>
      <a:lvl2pPr algn="l" rtl="0" eaLnBrk="1" fontAlgn="base" hangingPunct="1">
        <a:spcBef>
          <a:spcPct val="0"/>
        </a:spcBef>
        <a:spcAft>
          <a:spcPct val="0"/>
        </a:spcAft>
        <a:defRPr sz="3200" b="1">
          <a:solidFill>
            <a:srgbClr val="7D7061"/>
          </a:solidFill>
          <a:latin typeface="Arial" charset="0"/>
        </a:defRPr>
      </a:lvl2pPr>
      <a:lvl3pPr algn="l" rtl="0" eaLnBrk="1" fontAlgn="base" hangingPunct="1">
        <a:spcBef>
          <a:spcPct val="0"/>
        </a:spcBef>
        <a:spcAft>
          <a:spcPct val="0"/>
        </a:spcAft>
        <a:defRPr sz="3200" b="1">
          <a:solidFill>
            <a:srgbClr val="7D7061"/>
          </a:solidFill>
          <a:latin typeface="Arial" charset="0"/>
        </a:defRPr>
      </a:lvl3pPr>
      <a:lvl4pPr algn="l" rtl="0" eaLnBrk="1" fontAlgn="base" hangingPunct="1">
        <a:spcBef>
          <a:spcPct val="0"/>
        </a:spcBef>
        <a:spcAft>
          <a:spcPct val="0"/>
        </a:spcAft>
        <a:defRPr sz="3200" b="1">
          <a:solidFill>
            <a:srgbClr val="7D7061"/>
          </a:solidFill>
          <a:latin typeface="Arial" charset="0"/>
        </a:defRPr>
      </a:lvl4pPr>
      <a:lvl5pPr algn="l" rtl="0" eaLnBrk="1" fontAlgn="base" hangingPunct="1">
        <a:spcBef>
          <a:spcPct val="0"/>
        </a:spcBef>
        <a:spcAft>
          <a:spcPct val="0"/>
        </a:spcAft>
        <a:defRPr sz="3200" b="1">
          <a:solidFill>
            <a:srgbClr val="7D7061"/>
          </a:solidFill>
          <a:latin typeface="Arial" charset="0"/>
        </a:defRPr>
      </a:lvl5pPr>
      <a:lvl6pPr marL="457200" algn="l" rtl="0" eaLnBrk="1" fontAlgn="base" hangingPunct="1">
        <a:spcBef>
          <a:spcPct val="0"/>
        </a:spcBef>
        <a:spcAft>
          <a:spcPct val="0"/>
        </a:spcAft>
        <a:defRPr sz="3200" b="1">
          <a:solidFill>
            <a:srgbClr val="7D7061"/>
          </a:solidFill>
          <a:latin typeface="Arial" charset="0"/>
        </a:defRPr>
      </a:lvl6pPr>
      <a:lvl7pPr marL="914400" algn="l" rtl="0" eaLnBrk="1" fontAlgn="base" hangingPunct="1">
        <a:spcBef>
          <a:spcPct val="0"/>
        </a:spcBef>
        <a:spcAft>
          <a:spcPct val="0"/>
        </a:spcAft>
        <a:defRPr sz="3200" b="1">
          <a:solidFill>
            <a:srgbClr val="7D7061"/>
          </a:solidFill>
          <a:latin typeface="Arial" charset="0"/>
        </a:defRPr>
      </a:lvl7pPr>
      <a:lvl8pPr marL="1371600" algn="l" rtl="0" eaLnBrk="1" fontAlgn="base" hangingPunct="1">
        <a:spcBef>
          <a:spcPct val="0"/>
        </a:spcBef>
        <a:spcAft>
          <a:spcPct val="0"/>
        </a:spcAft>
        <a:defRPr sz="3200" b="1">
          <a:solidFill>
            <a:srgbClr val="7D7061"/>
          </a:solidFill>
          <a:latin typeface="Arial" charset="0"/>
        </a:defRPr>
      </a:lvl8pPr>
      <a:lvl9pPr marL="1828800" algn="l" rtl="0" eaLnBrk="1" fontAlgn="base" hangingPunct="1">
        <a:spcBef>
          <a:spcPct val="0"/>
        </a:spcBef>
        <a:spcAft>
          <a:spcPct val="0"/>
        </a:spcAft>
        <a:defRPr sz="3200" b="1">
          <a:solidFill>
            <a:srgbClr val="7D7061"/>
          </a:solidFill>
          <a:latin typeface="Arial" charset="0"/>
        </a:defRPr>
      </a:lvl9pPr>
    </p:titleStyle>
    <p:bodyStyle>
      <a:lvl1pPr marL="342900" indent="-342900" algn="l" rtl="0" eaLnBrk="1" fontAlgn="base" hangingPunct="1">
        <a:spcBef>
          <a:spcPct val="20000"/>
        </a:spcBef>
        <a:spcAft>
          <a:spcPct val="0"/>
        </a:spcAft>
        <a:buClr>
          <a:srgbClr val="F56600"/>
        </a:buClr>
        <a:buChar char="•"/>
        <a:defRPr sz="2600" b="1">
          <a:solidFill>
            <a:srgbClr val="7D7061"/>
          </a:solidFill>
          <a:latin typeface="+mn-lt"/>
          <a:ea typeface="+mn-ea"/>
          <a:cs typeface="+mn-cs"/>
        </a:defRPr>
      </a:lvl1pPr>
      <a:lvl2pPr marL="742950" indent="-285750" algn="l" rtl="0" eaLnBrk="1" fontAlgn="base" hangingPunct="1">
        <a:spcBef>
          <a:spcPct val="20000"/>
        </a:spcBef>
        <a:spcAft>
          <a:spcPct val="0"/>
        </a:spcAft>
        <a:buClr>
          <a:srgbClr val="F56600"/>
        </a:buClr>
        <a:buFont typeface="Arial" charset="0"/>
        <a:buChar char="▪"/>
        <a:defRPr sz="2500">
          <a:solidFill>
            <a:srgbClr val="7D7061"/>
          </a:solidFill>
          <a:latin typeface="+mn-lt"/>
        </a:defRPr>
      </a:lvl2pPr>
      <a:lvl3pPr marL="1143000" indent="-228600" algn="l" rtl="0" eaLnBrk="1" fontAlgn="base" hangingPunct="1">
        <a:spcBef>
          <a:spcPct val="20000"/>
        </a:spcBef>
        <a:spcAft>
          <a:spcPct val="0"/>
        </a:spcAft>
        <a:buClr>
          <a:srgbClr val="F56600"/>
        </a:buClr>
        <a:buChar char="•"/>
        <a:defRPr sz="2200">
          <a:solidFill>
            <a:srgbClr val="7D7061"/>
          </a:solidFill>
          <a:latin typeface="+mn-lt"/>
        </a:defRPr>
      </a:lvl3pPr>
      <a:lvl4pPr marL="1600200" indent="-228600" algn="l" rtl="0" eaLnBrk="1" fontAlgn="base" hangingPunct="1">
        <a:spcBef>
          <a:spcPct val="20000"/>
        </a:spcBef>
        <a:spcAft>
          <a:spcPct val="0"/>
        </a:spcAft>
        <a:buChar char="–"/>
        <a:defRPr sz="2700">
          <a:solidFill>
            <a:srgbClr val="A19795"/>
          </a:solidFill>
          <a:latin typeface="+mn-lt"/>
        </a:defRPr>
      </a:lvl4pPr>
      <a:lvl5pPr marL="2057400" indent="-228600" algn="l" rtl="0" eaLnBrk="1" fontAlgn="base" hangingPunct="1">
        <a:spcBef>
          <a:spcPct val="20000"/>
        </a:spcBef>
        <a:spcAft>
          <a:spcPct val="0"/>
        </a:spcAft>
        <a:buChar char="»"/>
        <a:defRPr sz="2700">
          <a:solidFill>
            <a:srgbClr val="A19795"/>
          </a:solidFill>
          <a:latin typeface="+mn-lt"/>
        </a:defRPr>
      </a:lvl5pPr>
      <a:lvl6pPr marL="2514600" indent="-228600" algn="l" rtl="0" eaLnBrk="1" fontAlgn="base" hangingPunct="1">
        <a:spcBef>
          <a:spcPct val="20000"/>
        </a:spcBef>
        <a:spcAft>
          <a:spcPct val="0"/>
        </a:spcAft>
        <a:buChar char="»"/>
        <a:defRPr sz="2700">
          <a:solidFill>
            <a:srgbClr val="A19795"/>
          </a:solidFill>
          <a:latin typeface="+mn-lt"/>
        </a:defRPr>
      </a:lvl6pPr>
      <a:lvl7pPr marL="2971800" indent="-228600" algn="l" rtl="0" eaLnBrk="1" fontAlgn="base" hangingPunct="1">
        <a:spcBef>
          <a:spcPct val="20000"/>
        </a:spcBef>
        <a:spcAft>
          <a:spcPct val="0"/>
        </a:spcAft>
        <a:buChar char="»"/>
        <a:defRPr sz="2700">
          <a:solidFill>
            <a:srgbClr val="A19795"/>
          </a:solidFill>
          <a:latin typeface="+mn-lt"/>
        </a:defRPr>
      </a:lvl7pPr>
      <a:lvl8pPr marL="3429000" indent="-228600" algn="l" rtl="0" eaLnBrk="1" fontAlgn="base" hangingPunct="1">
        <a:spcBef>
          <a:spcPct val="20000"/>
        </a:spcBef>
        <a:spcAft>
          <a:spcPct val="0"/>
        </a:spcAft>
        <a:buChar char="»"/>
        <a:defRPr sz="2700">
          <a:solidFill>
            <a:srgbClr val="A19795"/>
          </a:solidFill>
          <a:latin typeface="+mn-lt"/>
        </a:defRPr>
      </a:lvl8pPr>
      <a:lvl9pPr marL="3886200" indent="-228600" algn="l" rtl="0" eaLnBrk="1" fontAlgn="base" hangingPunct="1">
        <a:spcBef>
          <a:spcPct val="20000"/>
        </a:spcBef>
        <a:spcAft>
          <a:spcPct val="0"/>
        </a:spcAft>
        <a:buChar char="»"/>
        <a:defRPr sz="2700">
          <a:solidFill>
            <a:srgbClr val="A197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101A9C7-C274-4F50-89C9-83BDB06EDB81}" type="datetime1">
              <a:rPr lang="en-US" smtClean="0"/>
              <a:pPr/>
              <a:t>12/1/2017</a:t>
            </a:fld>
            <a:endParaRPr lang="en-US" dirty="0"/>
          </a:p>
        </p:txBody>
      </p:sp>
      <p:sp>
        <p:nvSpPr>
          <p:cNvPr id="3" name="Footer Placeholder 2"/>
          <p:cNvSpPr>
            <a:spLocks noGrp="1"/>
          </p:cNvSpPr>
          <p:nvPr>
            <p:ph type="ftr" sz="quarter" idx="3"/>
          </p:nvPr>
        </p:nvSpPr>
        <p:spPr>
          <a:xfrm>
            <a:off x="609600" y="6248208"/>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a:t>December 11-13, 2013</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28731760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ransition spd="med">
    <p:fade/>
  </p:transition>
  <p:hf hdr="0" ftr="0" dt="0"/>
  <p:txStyles>
    <p:titleStyle>
      <a:lvl1pPr algn="l" rtl="0" eaLnBrk="1" latinLnBrk="0" hangingPunct="1">
        <a:spcBef>
          <a:spcPct val="0"/>
        </a:spcBef>
        <a:buNone/>
        <a:defRPr kumimoji="0" sz="4400" kern="1200" baseline="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baseline="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n-US" sz="2900" kern="1200" baseline="0" dirty="0" smtClean="0">
          <a:solidFill>
            <a:schemeClr val="tx2"/>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2"/>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2"/>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hyperlink" Target="https://www.hudexchange.info/programs/acs-low-mod-summary-data/acs-low-mod-summary-data-block-groups-places/" TargetMode="Externa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hyperlink" Target="mailto:michael.casper@dca.ga.gov" TargetMode="Externa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How to Conduct a Survey</a:t>
            </a:r>
          </a:p>
        </p:txBody>
      </p:sp>
      <p:sp>
        <p:nvSpPr>
          <p:cNvPr id="4" name="Subtitle 3"/>
          <p:cNvSpPr>
            <a:spLocks noGrp="1"/>
          </p:cNvSpPr>
          <p:nvPr>
            <p:ph type="subTitle" idx="1"/>
          </p:nvPr>
        </p:nvSpPr>
        <p:spPr/>
        <p:txBody>
          <a:bodyPr/>
          <a:lstStyle/>
          <a:p>
            <a:r>
              <a:rPr lang="en-US" dirty="0"/>
              <a:t>Michael Casper, Compliance Manager</a:t>
            </a:r>
          </a:p>
        </p:txBody>
      </p:sp>
      <p:sp>
        <p:nvSpPr>
          <p:cNvPr id="5" name="Text Placeholder 4"/>
          <p:cNvSpPr>
            <a:spLocks noGrp="1"/>
          </p:cNvSpPr>
          <p:nvPr>
            <p:ph type="body" sz="quarter" idx="10"/>
          </p:nvPr>
        </p:nvSpPr>
        <p:spPr>
          <a:xfrm>
            <a:off x="66864" y="6043614"/>
            <a:ext cx="2295336" cy="714375"/>
          </a:xfrm>
        </p:spPr>
        <p:txBody>
          <a:bodyPr/>
          <a:lstStyle/>
          <a:p>
            <a:pPr marL="0" indent="0">
              <a:buNone/>
            </a:pPr>
            <a:r>
              <a:rPr lang="en-US" dirty="0"/>
              <a:t>December 5, 2017</a:t>
            </a:r>
          </a:p>
        </p:txBody>
      </p:sp>
      <p:pic>
        <p:nvPicPr>
          <p:cNvPr id="3" name="Picture 2" descr="C:\Users\rob.shaw\Desktop\equalHousHandiCombo.jpg"/>
          <p:cNvPicPr>
            <a:picLocks noChangeAspect="1" noChangeArrowheads="1"/>
          </p:cNvPicPr>
          <p:nvPr/>
        </p:nvPicPr>
        <p:blipFill>
          <a:blip r:embed="rId2" cstate="print"/>
          <a:srcRect/>
          <a:stretch>
            <a:fillRect/>
          </a:stretch>
        </p:blipFill>
        <p:spPr bwMode="auto">
          <a:xfrm>
            <a:off x="152400" y="4191000"/>
            <a:ext cx="2209800" cy="1351378"/>
          </a:xfrm>
          <a:prstGeom prst="rect">
            <a:avLst/>
          </a:prstGeom>
          <a:noFill/>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Appendix C</a:t>
            </a:r>
          </a:p>
        </p:txBody>
      </p:sp>
      <p:sp>
        <p:nvSpPr>
          <p:cNvPr id="4" name="Content Placeholder 3"/>
          <p:cNvSpPr>
            <a:spLocks noGrp="1"/>
          </p:cNvSpPr>
          <p:nvPr>
            <p:ph sz="quarter" idx="1"/>
          </p:nvPr>
        </p:nvSpPr>
        <p:spPr/>
        <p:txBody>
          <a:bodyPr>
            <a:normAutofit fontScale="77500" lnSpcReduction="20000"/>
          </a:bodyPr>
          <a:lstStyle/>
          <a:p>
            <a:pPr marL="514350" indent="-514350" algn="just">
              <a:buFont typeface="+mj-lt"/>
              <a:buAutoNum type="arabicPeriod" startAt="2"/>
            </a:pPr>
            <a:r>
              <a:rPr lang="en-US" sz="2800" u="sng" dirty="0"/>
              <a:t>Random Sampling (continued)</a:t>
            </a:r>
          </a:p>
          <a:p>
            <a:pPr marL="0" indent="0" algn="just">
              <a:buNone/>
            </a:pPr>
            <a:r>
              <a:rPr lang="en-US" sz="2800" dirty="0"/>
              <a:t>Based on the Random Number Generator, and using the Universe example, we would select:</a:t>
            </a:r>
          </a:p>
          <a:p>
            <a:pPr marL="0" indent="0" algn="just">
              <a:buNone/>
            </a:pPr>
            <a:r>
              <a:rPr lang="en-US" sz="2400" u="sng" dirty="0"/>
              <a:t> Assigned #	      Address___  </a:t>
            </a:r>
          </a:p>
          <a:p>
            <a:pPr marL="777240" lvl="1" indent="-457200" algn="just">
              <a:buFont typeface="+mj-lt"/>
              <a:buAutoNum type="alphaLcPeriod"/>
            </a:pPr>
            <a:r>
              <a:rPr lang="en-US" sz="2100" dirty="0"/>
              <a:t>1		123 Happy Lane</a:t>
            </a:r>
          </a:p>
          <a:p>
            <a:pPr marL="777240" lvl="1" indent="-457200" algn="just">
              <a:buFont typeface="+mj-lt"/>
              <a:buAutoNum type="alphaLcPeriod"/>
            </a:pPr>
            <a:r>
              <a:rPr lang="en-US" sz="2100" b="1" dirty="0">
                <a:solidFill>
                  <a:srgbClr val="FF0000"/>
                </a:solidFill>
              </a:rPr>
              <a:t>2		125 Happy Lane </a:t>
            </a:r>
          </a:p>
          <a:p>
            <a:pPr marL="777240" lvl="1" indent="-457200" algn="just">
              <a:buFont typeface="+mj-lt"/>
              <a:buAutoNum type="alphaLcPeriod"/>
            </a:pPr>
            <a:r>
              <a:rPr lang="en-US" sz="2100" b="1" dirty="0">
                <a:solidFill>
                  <a:srgbClr val="FF0000"/>
                </a:solidFill>
              </a:rPr>
              <a:t>3		127 Happy Lane</a:t>
            </a:r>
          </a:p>
          <a:p>
            <a:pPr marL="777240" lvl="1" indent="-457200" algn="just">
              <a:buFont typeface="+mj-lt"/>
              <a:buAutoNum type="alphaLcPeriod"/>
            </a:pPr>
            <a:r>
              <a:rPr lang="en-US" sz="2100" dirty="0"/>
              <a:t>4		129 Happy Lane</a:t>
            </a:r>
          </a:p>
          <a:p>
            <a:pPr marL="777240" lvl="1" indent="-457200" algn="just">
              <a:buFont typeface="+mj-lt"/>
              <a:buAutoNum type="alphaLcPeriod"/>
            </a:pPr>
            <a:r>
              <a:rPr lang="en-US" sz="2100" b="1" dirty="0">
                <a:solidFill>
                  <a:srgbClr val="FF0000"/>
                </a:solidFill>
              </a:rPr>
              <a:t>5		131 Happy Lane</a:t>
            </a:r>
          </a:p>
          <a:p>
            <a:pPr marL="777240" lvl="1" indent="-457200" algn="just">
              <a:buFont typeface="+mj-lt"/>
              <a:buAutoNum type="alphaLcPeriod"/>
            </a:pPr>
            <a:r>
              <a:rPr lang="en-US" sz="2100" dirty="0"/>
              <a:t>6		133 Smiley Place</a:t>
            </a:r>
          </a:p>
          <a:p>
            <a:pPr marL="777240" lvl="1" indent="-457200" algn="just">
              <a:buFont typeface="+mj-lt"/>
              <a:buAutoNum type="alphaLcPeriod"/>
            </a:pPr>
            <a:r>
              <a:rPr lang="en-US" sz="2100" b="1" dirty="0">
                <a:solidFill>
                  <a:srgbClr val="FF0000"/>
                </a:solidFill>
              </a:rPr>
              <a:t>7		135 Smiley Place</a:t>
            </a:r>
          </a:p>
          <a:p>
            <a:pPr marL="777240" lvl="1" indent="-457200" algn="just">
              <a:buFont typeface="+mj-lt"/>
              <a:buAutoNum type="alphaLcPeriod"/>
            </a:pPr>
            <a:r>
              <a:rPr lang="en-US" sz="2100" b="1" dirty="0">
                <a:solidFill>
                  <a:srgbClr val="FF0000"/>
                </a:solidFill>
              </a:rPr>
              <a:t>8 	137 Smiley Place	</a:t>
            </a:r>
          </a:p>
          <a:p>
            <a:pPr marL="777240" lvl="1" indent="-457200" algn="just">
              <a:buFont typeface="+mj-lt"/>
              <a:buAutoNum type="alphaLcPeriod"/>
            </a:pPr>
            <a:r>
              <a:rPr lang="en-US" sz="2100" b="1" dirty="0">
                <a:solidFill>
                  <a:srgbClr val="FF0000"/>
                </a:solidFill>
              </a:rPr>
              <a:t>9		139 Smiley Place</a:t>
            </a:r>
          </a:p>
          <a:p>
            <a:pPr marL="777240" lvl="1" indent="-457200" algn="just">
              <a:buFont typeface="+mj-lt"/>
              <a:buAutoNum type="alphaLcPeriod"/>
            </a:pPr>
            <a:r>
              <a:rPr lang="en-US" sz="2100" dirty="0"/>
              <a:t>10	141 Smiley Place</a:t>
            </a:r>
            <a:endParaRPr lang="en-US" dirty="0"/>
          </a:p>
        </p:txBody>
      </p:sp>
      <p:sp>
        <p:nvSpPr>
          <p:cNvPr id="3" name="Slide Number Placeholder 2"/>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10</a:t>
            </a:fld>
            <a:endParaRPr lang="en-US" dirty="0"/>
          </a:p>
        </p:txBody>
      </p:sp>
    </p:spTree>
    <p:extLst>
      <p:ext uri="{BB962C8B-B14F-4D97-AF65-F5344CB8AC3E}">
        <p14:creationId xmlns:p14="http://schemas.microsoft.com/office/powerpoint/2010/main" val="257296612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 Survey</a:t>
            </a:r>
          </a:p>
        </p:txBody>
      </p:sp>
      <p:sp>
        <p:nvSpPr>
          <p:cNvPr id="4" name="Content Placeholder 3"/>
          <p:cNvSpPr>
            <a:spLocks noGrp="1"/>
          </p:cNvSpPr>
          <p:nvPr>
            <p:ph sz="quarter" idx="1"/>
          </p:nvPr>
        </p:nvSpPr>
        <p:spPr/>
        <p:txBody>
          <a:bodyPr>
            <a:normAutofit lnSpcReduction="10000"/>
          </a:bodyPr>
          <a:lstStyle/>
          <a:p>
            <a:pPr marL="0" indent="0">
              <a:buNone/>
            </a:pPr>
            <a:r>
              <a:rPr lang="en-US" u="sng" dirty="0"/>
              <a:t>Important Considerations for Interviewers</a:t>
            </a:r>
          </a:p>
          <a:p>
            <a:pPr algn="just">
              <a:buFont typeface="Wingdings" panose="05000000000000000000" pitchFamily="2" charset="2"/>
              <a:buChar char="v"/>
            </a:pPr>
            <a:r>
              <a:rPr lang="en-US" dirty="0"/>
              <a:t>Interviewers should attempt to contact respondents at a time when most likely to get high response rate</a:t>
            </a:r>
          </a:p>
          <a:p>
            <a:pPr algn="just">
              <a:buFont typeface="Wingdings" panose="05000000000000000000" pitchFamily="2" charset="2"/>
              <a:buChar char="v"/>
            </a:pPr>
            <a:r>
              <a:rPr lang="en-US" dirty="0"/>
              <a:t>Interviewer should ensure each respondent is asked the exact questions as other respondents</a:t>
            </a:r>
          </a:p>
          <a:p>
            <a:pPr algn="just">
              <a:buFont typeface="Wingdings" panose="05000000000000000000" pitchFamily="2" charset="2"/>
              <a:buChar char="v"/>
            </a:pPr>
            <a:r>
              <a:rPr lang="en-US" dirty="0"/>
              <a:t>Interviewers should ensure questions are not biased or “loaded” – questions should not imply that lower reported incomes equals higher probability of area receiving CDBG funding</a:t>
            </a:r>
          </a:p>
        </p:txBody>
      </p:sp>
      <p:sp>
        <p:nvSpPr>
          <p:cNvPr id="3" name="Slide Number Placeholder 2"/>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11</a:t>
            </a:fld>
            <a:endParaRPr lang="en-US" dirty="0"/>
          </a:p>
        </p:txBody>
      </p:sp>
    </p:spTree>
    <p:extLst>
      <p:ext uri="{BB962C8B-B14F-4D97-AF65-F5344CB8AC3E}">
        <p14:creationId xmlns:p14="http://schemas.microsoft.com/office/powerpoint/2010/main" val="428892921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 Survey</a:t>
            </a:r>
          </a:p>
        </p:txBody>
      </p:sp>
      <p:sp>
        <p:nvSpPr>
          <p:cNvPr id="4" name="Content Placeholder 3"/>
          <p:cNvSpPr>
            <a:spLocks noGrp="1"/>
          </p:cNvSpPr>
          <p:nvPr>
            <p:ph sz="quarter" idx="1"/>
          </p:nvPr>
        </p:nvSpPr>
        <p:spPr/>
        <p:txBody>
          <a:bodyPr/>
          <a:lstStyle/>
          <a:p>
            <a:pPr marL="0" indent="0" algn="ctr">
              <a:buNone/>
            </a:pPr>
            <a:endParaRPr lang="en-US" dirty="0"/>
          </a:p>
          <a:p>
            <a:pPr marL="0" indent="0" algn="ctr">
              <a:buNone/>
            </a:pPr>
            <a:endParaRPr lang="en-US" dirty="0"/>
          </a:p>
          <a:p>
            <a:pPr marL="0" indent="0" algn="ctr">
              <a:buNone/>
            </a:pPr>
            <a:r>
              <a:rPr lang="en-US" sz="4400" dirty="0"/>
              <a:t>The following slides provide more survey methodology information and detail </a:t>
            </a:r>
          </a:p>
        </p:txBody>
      </p:sp>
      <p:sp>
        <p:nvSpPr>
          <p:cNvPr id="3" name="Slide Number Placeholder 2"/>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12</a:t>
            </a:fld>
            <a:endParaRPr lang="en-US" dirty="0"/>
          </a:p>
        </p:txBody>
      </p:sp>
    </p:spTree>
    <p:extLst>
      <p:ext uri="{BB962C8B-B14F-4D97-AF65-F5344CB8AC3E}">
        <p14:creationId xmlns:p14="http://schemas.microsoft.com/office/powerpoint/2010/main" val="154138442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226552" cy="990600"/>
          </a:xfrm>
        </p:spPr>
        <p:txBody>
          <a:bodyPr>
            <a:normAutofit fontScale="90000"/>
          </a:bodyPr>
          <a:lstStyle/>
          <a:p>
            <a:r>
              <a:rPr lang="en-US" dirty="0"/>
              <a:t>Low and Moderate Income (LMI) Benefit</a:t>
            </a:r>
          </a:p>
        </p:txBody>
      </p:sp>
      <p:sp>
        <p:nvSpPr>
          <p:cNvPr id="3" name="Content Placeholder 2"/>
          <p:cNvSpPr>
            <a:spLocks noGrp="1"/>
          </p:cNvSpPr>
          <p:nvPr>
            <p:ph sz="quarter" idx="1"/>
          </p:nvPr>
        </p:nvSpPr>
        <p:spPr/>
        <p:txBody>
          <a:bodyPr/>
          <a:lstStyle/>
          <a:p>
            <a:pPr marL="461963" indent="-461963">
              <a:buFont typeface="+mj-lt"/>
              <a:buAutoNum type="romanUcPeriod"/>
            </a:pPr>
            <a:r>
              <a:rPr lang="en-US" dirty="0"/>
              <a:t>Documenting LMI Benefit (i.e., meeting a National CDBG Objective requirement) for the CDBG project:</a:t>
            </a:r>
          </a:p>
          <a:p>
            <a:pPr marL="1082675" indent="-514350">
              <a:buFont typeface="+mj-lt"/>
              <a:buAutoNum type="alphaUcPeriod"/>
            </a:pPr>
            <a:r>
              <a:rPr lang="en-US" sz="2800" dirty="0"/>
              <a:t>Direct Count</a:t>
            </a:r>
          </a:p>
          <a:p>
            <a:pPr marL="1082675" indent="-514350">
              <a:buFont typeface="+mj-lt"/>
              <a:buAutoNum type="alphaUcPeriod"/>
            </a:pPr>
            <a:r>
              <a:rPr lang="en-US" sz="2800" dirty="0"/>
              <a:t>Area Benefit </a:t>
            </a:r>
          </a:p>
          <a:p>
            <a:pPr marL="1601787" indent="-514350">
              <a:buFont typeface="+mj-lt"/>
              <a:buAutoNum type="arabicPeriod"/>
            </a:pPr>
            <a:r>
              <a:rPr lang="en-US" dirty="0"/>
              <a:t>Area Benefit Surveys</a:t>
            </a:r>
          </a:p>
          <a:p>
            <a:pPr marL="461963" indent="-461963">
              <a:buFont typeface="+mj-lt"/>
              <a:buAutoNum type="romanUcPeriod" startAt="2"/>
            </a:pPr>
            <a:r>
              <a:rPr lang="en-US" dirty="0"/>
              <a:t>DCA Form 6 Instructions</a:t>
            </a:r>
          </a:p>
          <a:p>
            <a:endParaRPr lang="en-US" dirty="0"/>
          </a:p>
        </p:txBody>
      </p:sp>
      <p:sp>
        <p:nvSpPr>
          <p:cNvPr id="4" name="Slide Number Placeholder 3"/>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13</a:t>
            </a:fld>
            <a:endParaRPr lang="en-US"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772400" cy="1143000"/>
          </a:xfrm>
        </p:spPr>
        <p:txBody>
          <a:bodyPr>
            <a:normAutofit/>
          </a:bodyPr>
          <a:lstStyle/>
          <a:p>
            <a:pPr marL="568325" indent="-568325"/>
            <a:r>
              <a:rPr lang="en-US" dirty="0"/>
              <a:t>I.  Documenting LMI Benefit</a:t>
            </a:r>
          </a:p>
        </p:txBody>
      </p:sp>
      <p:sp>
        <p:nvSpPr>
          <p:cNvPr id="28675" name="Rectangle 3"/>
          <p:cNvSpPr>
            <a:spLocks noGrp="1" noChangeArrowheads="1"/>
          </p:cNvSpPr>
          <p:nvPr>
            <p:ph sz="quarter" idx="1"/>
          </p:nvPr>
        </p:nvSpPr>
        <p:spPr>
          <a:xfrm>
            <a:off x="685800" y="1752600"/>
            <a:ext cx="7543800" cy="4114800"/>
          </a:xfrm>
        </p:spPr>
        <p:txBody>
          <a:bodyPr>
            <a:normAutofit fontScale="85000" lnSpcReduction="20000"/>
          </a:bodyPr>
          <a:lstStyle/>
          <a:p>
            <a:pPr marL="514350" indent="-514350">
              <a:buNone/>
            </a:pPr>
            <a:r>
              <a:rPr lang="en-US" sz="3200" dirty="0"/>
              <a:t>Two Methods</a:t>
            </a:r>
            <a:endParaRPr lang="en-US" u="sng" dirty="0"/>
          </a:p>
          <a:p>
            <a:pPr marL="514350" indent="-514350">
              <a:buFont typeface="+mj-lt"/>
              <a:buAutoNum type="alphaUcPeriod"/>
            </a:pPr>
            <a:r>
              <a:rPr lang="en-US" u="sng" dirty="0"/>
              <a:t>Direct count </a:t>
            </a:r>
            <a:r>
              <a:rPr lang="en-US" dirty="0"/>
              <a:t>based on client records</a:t>
            </a:r>
          </a:p>
          <a:p>
            <a:pPr marL="857250" lvl="1" indent="-347663"/>
            <a:r>
              <a:rPr lang="en-US" dirty="0"/>
              <a:t>Housing</a:t>
            </a:r>
          </a:p>
          <a:p>
            <a:pPr marL="857250" lvl="1" indent="-347663"/>
            <a:r>
              <a:rPr lang="en-US" dirty="0"/>
              <a:t>Job Creation such as Employment Incentive Program (EIP), etc.</a:t>
            </a:r>
          </a:p>
          <a:p>
            <a:pPr marL="857250" lvl="1" indent="-347663"/>
            <a:r>
              <a:rPr lang="en-US" dirty="0"/>
              <a:t>Limited Clientele for Community Services Buildings </a:t>
            </a:r>
          </a:p>
          <a:p>
            <a:pPr marL="1146175" lvl="2" indent="-288925"/>
            <a:r>
              <a:rPr lang="en-US" dirty="0"/>
              <a:t>Health Centers, Senior Centers, etc.</a:t>
            </a:r>
          </a:p>
          <a:p>
            <a:pPr marL="514350" indent="-514350">
              <a:buFont typeface="+mj-lt"/>
              <a:buAutoNum type="alphaUcPeriod" startAt="2"/>
            </a:pPr>
            <a:r>
              <a:rPr lang="en-US" u="sng" dirty="0"/>
              <a:t>Area Benefit</a:t>
            </a:r>
          </a:p>
          <a:p>
            <a:pPr marL="857250" lvl="1" indent="-347663"/>
            <a:r>
              <a:rPr lang="en-US" dirty="0"/>
              <a:t>Public Infrastructure and other Area Benefit projects</a:t>
            </a:r>
          </a:p>
        </p:txBody>
      </p:sp>
      <p:sp>
        <p:nvSpPr>
          <p:cNvPr id="2" name="Slide Number Placeholder 1"/>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14</a:t>
            </a:fld>
            <a:endParaRPr lang="en-US"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81000"/>
            <a:ext cx="8229600" cy="914400"/>
          </a:xfrm>
        </p:spPr>
        <p:txBody>
          <a:bodyPr>
            <a:normAutofit/>
          </a:bodyPr>
          <a:lstStyle/>
          <a:p>
            <a:r>
              <a:rPr lang="en-US" dirty="0"/>
              <a:t>I. Documenting LMI Benefit – Cont’d</a:t>
            </a:r>
          </a:p>
        </p:txBody>
      </p:sp>
      <p:sp>
        <p:nvSpPr>
          <p:cNvPr id="32771" name="Rectangle 3"/>
          <p:cNvSpPr>
            <a:spLocks noGrp="1" noChangeArrowheads="1"/>
          </p:cNvSpPr>
          <p:nvPr>
            <p:ph sz="quarter" idx="1"/>
          </p:nvPr>
        </p:nvSpPr>
        <p:spPr>
          <a:xfrm>
            <a:off x="685800" y="1752600"/>
            <a:ext cx="7543800" cy="4114800"/>
          </a:xfrm>
        </p:spPr>
        <p:txBody>
          <a:bodyPr>
            <a:normAutofit fontScale="92500" lnSpcReduction="10000"/>
          </a:bodyPr>
          <a:lstStyle/>
          <a:p>
            <a:pPr>
              <a:lnSpc>
                <a:spcPct val="90000"/>
              </a:lnSpc>
              <a:buNone/>
            </a:pPr>
            <a:r>
              <a:rPr lang="en-US" u="sng" dirty="0"/>
              <a:t>I. A. Direct Count - Limited Clientele Benefit (LMC)</a:t>
            </a:r>
          </a:p>
          <a:p>
            <a:pPr>
              <a:lnSpc>
                <a:spcPct val="90000"/>
              </a:lnSpc>
            </a:pPr>
            <a:r>
              <a:rPr lang="en-US" dirty="0"/>
              <a:t>Some clientele can be </a:t>
            </a:r>
            <a:r>
              <a:rPr lang="en-US" u="sng" dirty="0"/>
              <a:t>assumed</a:t>
            </a:r>
            <a:r>
              <a:rPr lang="en-US" dirty="0"/>
              <a:t> to be LMI</a:t>
            </a:r>
          </a:p>
          <a:p>
            <a:pPr lvl="1">
              <a:lnSpc>
                <a:spcPct val="90000"/>
              </a:lnSpc>
            </a:pPr>
            <a:r>
              <a:rPr lang="en-US" dirty="0"/>
              <a:t>Only need a count of the # of people</a:t>
            </a:r>
          </a:p>
          <a:p>
            <a:pPr lvl="1">
              <a:lnSpc>
                <a:spcPct val="90000"/>
              </a:lnSpc>
            </a:pPr>
            <a:r>
              <a:rPr lang="en-US" dirty="0"/>
              <a:t>Those Assumed LMI (Not for Area benefit):</a:t>
            </a:r>
          </a:p>
          <a:p>
            <a:pPr lvl="2">
              <a:lnSpc>
                <a:spcPct val="90000"/>
              </a:lnSpc>
            </a:pPr>
            <a:r>
              <a:rPr lang="en-US" dirty="0"/>
              <a:t>Elderly</a:t>
            </a:r>
          </a:p>
          <a:p>
            <a:pPr lvl="2">
              <a:lnSpc>
                <a:spcPct val="90000"/>
              </a:lnSpc>
            </a:pPr>
            <a:r>
              <a:rPr lang="en-US" dirty="0"/>
              <a:t>Severely Disabled</a:t>
            </a:r>
          </a:p>
          <a:p>
            <a:pPr lvl="2">
              <a:lnSpc>
                <a:spcPct val="90000"/>
              </a:lnSpc>
            </a:pPr>
            <a:r>
              <a:rPr lang="en-US" dirty="0"/>
              <a:t>Homeless</a:t>
            </a:r>
          </a:p>
          <a:p>
            <a:pPr lvl="2">
              <a:lnSpc>
                <a:spcPct val="90000"/>
              </a:lnSpc>
            </a:pPr>
            <a:r>
              <a:rPr lang="en-US" dirty="0"/>
              <a:t>Battered or Abused Men, Women or Children</a:t>
            </a:r>
          </a:p>
          <a:p>
            <a:pPr lvl="2">
              <a:lnSpc>
                <a:spcPct val="90000"/>
              </a:lnSpc>
            </a:pPr>
            <a:r>
              <a:rPr lang="en-US" dirty="0"/>
              <a:t>Migrant Workers</a:t>
            </a:r>
          </a:p>
          <a:p>
            <a:pPr lvl="2">
              <a:lnSpc>
                <a:spcPct val="90000"/>
              </a:lnSpc>
            </a:pPr>
            <a:r>
              <a:rPr lang="en-US" dirty="0"/>
              <a:t>Persons living with AIDS</a:t>
            </a:r>
          </a:p>
          <a:p>
            <a:pPr lvl="2">
              <a:lnSpc>
                <a:spcPct val="90000"/>
              </a:lnSpc>
            </a:pPr>
            <a:r>
              <a:rPr lang="en-US" dirty="0"/>
              <a:t>Illiterate</a:t>
            </a:r>
          </a:p>
        </p:txBody>
      </p:sp>
      <p:sp>
        <p:nvSpPr>
          <p:cNvPr id="2" name="Slide Number Placeholder 1"/>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15</a:t>
            </a:fld>
            <a:endParaRPr lang="en-US"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152400"/>
            <a:ext cx="8077200" cy="1143000"/>
          </a:xfrm>
        </p:spPr>
        <p:txBody>
          <a:bodyPr>
            <a:noAutofit/>
          </a:bodyPr>
          <a:lstStyle/>
          <a:p>
            <a:r>
              <a:rPr lang="en-US" sz="4000" dirty="0"/>
              <a:t>I. Documenting LMI Benefit – Continued</a:t>
            </a:r>
          </a:p>
        </p:txBody>
      </p:sp>
      <p:sp>
        <p:nvSpPr>
          <p:cNvPr id="33795" name="Rectangle 3"/>
          <p:cNvSpPr>
            <a:spLocks noGrp="1" noChangeArrowheads="1"/>
          </p:cNvSpPr>
          <p:nvPr>
            <p:ph sz="quarter" idx="1"/>
          </p:nvPr>
        </p:nvSpPr>
        <p:spPr>
          <a:xfrm>
            <a:off x="457200" y="1905000"/>
            <a:ext cx="8458200" cy="4525963"/>
          </a:xfrm>
        </p:spPr>
        <p:txBody>
          <a:bodyPr>
            <a:normAutofit/>
          </a:bodyPr>
          <a:lstStyle/>
          <a:p>
            <a:pPr marL="514350" indent="-514350">
              <a:buClr>
                <a:srgbClr val="FF6600"/>
              </a:buClr>
              <a:buNone/>
            </a:pPr>
            <a:r>
              <a:rPr lang="en-US" sz="2800" u="sng" dirty="0"/>
              <a:t>I. A. Direct Count - Limited Clientele Benefit (LMC) – Cont’d</a:t>
            </a:r>
          </a:p>
          <a:p>
            <a:pPr>
              <a:buClr>
                <a:srgbClr val="FF6600"/>
              </a:buClr>
              <a:buFont typeface="Wingdings" pitchFamily="2" charset="2"/>
              <a:buChar char="q"/>
            </a:pPr>
            <a:r>
              <a:rPr lang="en-US" sz="2400" dirty="0"/>
              <a:t>If clients are </a:t>
            </a:r>
            <a:r>
              <a:rPr lang="en-US" sz="2400" u="sng" dirty="0"/>
              <a:t>not assumed </a:t>
            </a:r>
            <a:r>
              <a:rPr lang="en-US" sz="2400" dirty="0"/>
              <a:t>to be LMI (e.g., Health facility clientele, etc.), the documentation of the number of persons to benefit must include family size and income data</a:t>
            </a:r>
          </a:p>
        </p:txBody>
      </p:sp>
      <p:sp>
        <p:nvSpPr>
          <p:cNvPr id="2" name="Slide Number Placeholder 1"/>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16</a:t>
            </a:fld>
            <a:endParaRPr lang="en-US" dirty="0"/>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8077200" cy="1143000"/>
          </a:xfrm>
        </p:spPr>
        <p:txBody>
          <a:bodyPr>
            <a:noAutofit/>
          </a:bodyPr>
          <a:lstStyle/>
          <a:p>
            <a:r>
              <a:rPr lang="en-US" sz="4000" dirty="0"/>
              <a:t>I. Documenting LMI Benefit – Continued</a:t>
            </a:r>
          </a:p>
        </p:txBody>
      </p:sp>
      <p:sp>
        <p:nvSpPr>
          <p:cNvPr id="29699" name="Rectangle 3"/>
          <p:cNvSpPr>
            <a:spLocks noGrp="1" noChangeArrowheads="1"/>
          </p:cNvSpPr>
          <p:nvPr>
            <p:ph sz="quarter" idx="1"/>
          </p:nvPr>
        </p:nvSpPr>
        <p:spPr>
          <a:xfrm>
            <a:off x="685800" y="1676400"/>
            <a:ext cx="7543800" cy="4343400"/>
          </a:xfrm>
        </p:spPr>
        <p:txBody>
          <a:bodyPr>
            <a:normAutofit fontScale="92500" lnSpcReduction="20000"/>
          </a:bodyPr>
          <a:lstStyle/>
          <a:p>
            <a:pPr>
              <a:buNone/>
            </a:pPr>
            <a:r>
              <a:rPr lang="en-US" u="sng" dirty="0"/>
              <a:t>1. B.  Area Benefit Surveys</a:t>
            </a:r>
          </a:p>
          <a:p>
            <a:pPr>
              <a:buFont typeface="Wingdings" pitchFamily="2" charset="2"/>
              <a:buChar char="q"/>
            </a:pPr>
            <a:r>
              <a:rPr lang="en-US" dirty="0"/>
              <a:t>Area Benefit projects include:</a:t>
            </a:r>
          </a:p>
          <a:p>
            <a:pPr lvl="1"/>
            <a:r>
              <a:rPr lang="en-US" dirty="0"/>
              <a:t>Water and sewer projects</a:t>
            </a:r>
          </a:p>
          <a:p>
            <a:pPr lvl="1"/>
            <a:r>
              <a:rPr lang="en-US" dirty="0"/>
              <a:t>Streets and drainage projects, etc.</a:t>
            </a:r>
          </a:p>
          <a:p>
            <a:pPr>
              <a:buFont typeface="Wingdings" pitchFamily="2" charset="2"/>
              <a:buChar char="q"/>
            </a:pPr>
            <a:r>
              <a:rPr lang="en-US" dirty="0"/>
              <a:t>Count everyone in area to benefit</a:t>
            </a:r>
          </a:p>
          <a:p>
            <a:pPr lvl="1"/>
            <a:r>
              <a:rPr lang="en-US" dirty="0"/>
              <a:t>All residents on a street</a:t>
            </a:r>
          </a:p>
          <a:p>
            <a:pPr lvl="1"/>
            <a:r>
              <a:rPr lang="en-US" dirty="0"/>
              <a:t>Separate target areas…</a:t>
            </a:r>
            <a:r>
              <a:rPr lang="en-US" b="1" dirty="0"/>
              <a:t>NOTE: </a:t>
            </a:r>
            <a:r>
              <a:rPr lang="en-US" dirty="0"/>
              <a:t>One very low income area can not qualify a non-low and moderate income area - even if overall benefit exceeds 70% minimum</a:t>
            </a:r>
          </a:p>
          <a:p>
            <a:endParaRPr lang="en-US" dirty="0"/>
          </a:p>
        </p:txBody>
      </p:sp>
      <p:sp>
        <p:nvSpPr>
          <p:cNvPr id="2" name="Slide Number Placeholder 1"/>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17</a:t>
            </a:fld>
            <a:endParaRPr lang="en-US"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8153400" cy="1143000"/>
          </a:xfrm>
        </p:spPr>
        <p:txBody>
          <a:bodyPr>
            <a:noAutofit/>
          </a:bodyPr>
          <a:lstStyle/>
          <a:p>
            <a:r>
              <a:rPr lang="en-US" sz="4000" dirty="0"/>
              <a:t>I. Documenting LMI Benefit – Continued</a:t>
            </a:r>
          </a:p>
        </p:txBody>
      </p:sp>
      <p:sp>
        <p:nvSpPr>
          <p:cNvPr id="34819" name="Rectangle 3"/>
          <p:cNvSpPr>
            <a:spLocks noGrp="1" noChangeArrowheads="1"/>
          </p:cNvSpPr>
          <p:nvPr>
            <p:ph sz="quarter" idx="1"/>
          </p:nvPr>
        </p:nvSpPr>
        <p:spPr>
          <a:xfrm>
            <a:off x="685800" y="1676400"/>
            <a:ext cx="7772400" cy="4419600"/>
          </a:xfrm>
        </p:spPr>
        <p:txBody>
          <a:bodyPr>
            <a:normAutofit lnSpcReduction="10000"/>
          </a:bodyPr>
          <a:lstStyle/>
          <a:p>
            <a:pPr>
              <a:buNone/>
            </a:pPr>
            <a:r>
              <a:rPr lang="en-US" u="sng" dirty="0"/>
              <a:t>1. B.  Area Benefit Surveys – continued</a:t>
            </a:r>
          </a:p>
          <a:p>
            <a:r>
              <a:rPr lang="en-US" sz="2400" dirty="0"/>
              <a:t>When properly conducted, Area Benefit Surveys Can be Accurate</a:t>
            </a:r>
          </a:p>
          <a:p>
            <a:r>
              <a:rPr lang="en-US" sz="2400" dirty="0"/>
              <a:t>Refer to the Applicants’ Manual – Appendix C, to determine when a 100% survey is required versus a Sample Survey </a:t>
            </a:r>
          </a:p>
          <a:p>
            <a:r>
              <a:rPr lang="en-US" sz="2400" dirty="0"/>
              <a:t>Prefer 100% survey for a small area</a:t>
            </a:r>
          </a:p>
          <a:p>
            <a:r>
              <a:rPr lang="en-US" sz="2400" dirty="0"/>
              <a:t>Large area may require a sample survey, such as a:</a:t>
            </a:r>
          </a:p>
          <a:p>
            <a:pPr lvl="1"/>
            <a:r>
              <a:rPr lang="en-US" sz="2400" dirty="0"/>
              <a:t>Water Storage Facility</a:t>
            </a:r>
          </a:p>
          <a:p>
            <a:pPr lvl="1"/>
            <a:r>
              <a:rPr lang="en-US" sz="2400" dirty="0"/>
              <a:t>Treatment Facility</a:t>
            </a:r>
          </a:p>
          <a:p>
            <a:endParaRPr lang="en-US" sz="2800" dirty="0"/>
          </a:p>
          <a:p>
            <a:pPr marL="365760" lvl="1" indent="0">
              <a:buNone/>
            </a:pPr>
            <a:endParaRPr lang="en-US" dirty="0"/>
          </a:p>
        </p:txBody>
      </p:sp>
      <p:sp>
        <p:nvSpPr>
          <p:cNvPr id="2" name="Slide Number Placeholder 1"/>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18</a:t>
            </a:fld>
            <a:endParaRPr lang="en-US" dirty="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152400"/>
            <a:ext cx="8077200" cy="1143000"/>
          </a:xfrm>
        </p:spPr>
        <p:txBody>
          <a:bodyPr>
            <a:noAutofit/>
          </a:bodyPr>
          <a:lstStyle/>
          <a:p>
            <a:r>
              <a:rPr lang="en-US" sz="4000" dirty="0"/>
              <a:t>I. Documenting LMI Benefit – Continued</a:t>
            </a:r>
          </a:p>
        </p:txBody>
      </p:sp>
      <p:sp>
        <p:nvSpPr>
          <p:cNvPr id="35843" name="Rectangle 3"/>
          <p:cNvSpPr>
            <a:spLocks noGrp="1" noChangeArrowheads="1"/>
          </p:cNvSpPr>
          <p:nvPr>
            <p:ph sz="quarter" idx="1"/>
          </p:nvPr>
        </p:nvSpPr>
        <p:spPr>
          <a:xfrm>
            <a:off x="685800" y="1676400"/>
            <a:ext cx="7772400" cy="4495800"/>
          </a:xfrm>
        </p:spPr>
        <p:txBody>
          <a:bodyPr/>
          <a:lstStyle/>
          <a:p>
            <a:pPr>
              <a:buNone/>
            </a:pPr>
            <a:r>
              <a:rPr lang="en-US" sz="2800" u="sng" dirty="0"/>
              <a:t>1. B. Area Benefit Surveys – Continued </a:t>
            </a:r>
          </a:p>
          <a:p>
            <a:r>
              <a:rPr lang="en-US" sz="2400" dirty="0"/>
              <a:t>The goal of a sample survey is to make an accurate inference about a population based on a survey of a smaller or sample group</a:t>
            </a:r>
          </a:p>
          <a:p>
            <a:r>
              <a:rPr lang="en-US" sz="2400" dirty="0"/>
              <a:t>Sample surveys can be, generally, accurate if properly conducted</a:t>
            </a:r>
          </a:p>
        </p:txBody>
      </p:sp>
      <p:sp>
        <p:nvSpPr>
          <p:cNvPr id="2" name="Slide Number Placeholder 1"/>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19</a:t>
            </a:fld>
            <a:endParaRPr lang="en-US"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 Survey</a:t>
            </a:r>
          </a:p>
        </p:txBody>
      </p:sp>
      <p:sp>
        <p:nvSpPr>
          <p:cNvPr id="4" name="Content Placeholder 3"/>
          <p:cNvSpPr>
            <a:spLocks noGrp="1"/>
          </p:cNvSpPr>
          <p:nvPr>
            <p:ph sz="quarter" idx="1"/>
          </p:nvPr>
        </p:nvSpPr>
        <p:spPr/>
        <p:txBody>
          <a:bodyPr>
            <a:normAutofit/>
          </a:bodyPr>
          <a:lstStyle/>
          <a:p>
            <a:pPr marL="0" indent="0" algn="ctr">
              <a:buNone/>
            </a:pPr>
            <a:r>
              <a:rPr lang="en-US" sz="3200" dirty="0"/>
              <a:t>Purpose of a survey is to document that the proposed Community Development Block Grant (CDBG) target area meets HUD’s Low and-Moderate Income (LMI) National CDBG Objective Requirement.  Specifically, the proposed target area must have, at minimum, 70% LMI.</a:t>
            </a:r>
          </a:p>
        </p:txBody>
      </p:sp>
      <p:sp>
        <p:nvSpPr>
          <p:cNvPr id="3" name="Slide Number Placeholder 2"/>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2</a:t>
            </a:fld>
            <a:endParaRPr lang="en-US" dirty="0"/>
          </a:p>
        </p:txBody>
      </p:sp>
    </p:spTree>
    <p:extLst>
      <p:ext uri="{BB962C8B-B14F-4D97-AF65-F5344CB8AC3E}">
        <p14:creationId xmlns:p14="http://schemas.microsoft.com/office/powerpoint/2010/main" val="4080710305"/>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152400"/>
            <a:ext cx="8077200" cy="1143000"/>
          </a:xfrm>
        </p:spPr>
        <p:txBody>
          <a:bodyPr>
            <a:noAutofit/>
          </a:bodyPr>
          <a:lstStyle/>
          <a:p>
            <a:r>
              <a:rPr lang="en-US" sz="4000" dirty="0"/>
              <a:t>I. Documenting LMI Benefit – Continued</a:t>
            </a:r>
          </a:p>
        </p:txBody>
      </p:sp>
      <p:sp>
        <p:nvSpPr>
          <p:cNvPr id="36867" name="Rectangle 3"/>
          <p:cNvSpPr>
            <a:spLocks noGrp="1" noChangeArrowheads="1"/>
          </p:cNvSpPr>
          <p:nvPr>
            <p:ph sz="quarter" idx="1"/>
          </p:nvPr>
        </p:nvSpPr>
        <p:spPr>
          <a:xfrm>
            <a:off x="685800" y="1676400"/>
            <a:ext cx="7772400" cy="4114800"/>
          </a:xfrm>
        </p:spPr>
        <p:txBody>
          <a:bodyPr>
            <a:normAutofit fontScale="92500" lnSpcReduction="10000"/>
          </a:bodyPr>
          <a:lstStyle/>
          <a:p>
            <a:pPr>
              <a:lnSpc>
                <a:spcPct val="90000"/>
              </a:lnSpc>
              <a:buNone/>
            </a:pPr>
            <a:r>
              <a:rPr lang="en-US" sz="2800" u="sng" dirty="0"/>
              <a:t>1. B. Area Benefit Surveys - Continued </a:t>
            </a:r>
          </a:p>
          <a:p>
            <a:pPr>
              <a:lnSpc>
                <a:spcPct val="90000"/>
              </a:lnSpc>
            </a:pPr>
            <a:r>
              <a:rPr lang="en-US" sz="2400" dirty="0"/>
              <a:t>Sample Standards</a:t>
            </a:r>
          </a:p>
          <a:p>
            <a:pPr lvl="1">
              <a:lnSpc>
                <a:spcPct val="90000"/>
              </a:lnSpc>
            </a:pPr>
            <a:r>
              <a:rPr lang="en-US" sz="2400" u="sng" dirty="0"/>
              <a:t>Must be large enough</a:t>
            </a:r>
            <a:r>
              <a:rPr lang="en-US" sz="2400" dirty="0"/>
              <a:t>  - determination of sample size is based on population</a:t>
            </a:r>
          </a:p>
          <a:p>
            <a:pPr lvl="1">
              <a:lnSpc>
                <a:spcPct val="90000"/>
              </a:lnSpc>
            </a:pPr>
            <a:r>
              <a:rPr lang="en-US" sz="2400" dirty="0"/>
              <a:t>Table 2 (located in the Applicants’ Manual - Appendix C) gives required minimum sample size based on population or “universe”</a:t>
            </a:r>
          </a:p>
          <a:p>
            <a:pPr lvl="1">
              <a:lnSpc>
                <a:spcPct val="90000"/>
              </a:lnSpc>
            </a:pPr>
            <a:r>
              <a:rPr lang="en-US" sz="2400" dirty="0"/>
              <a:t>Example:</a:t>
            </a:r>
          </a:p>
          <a:p>
            <a:pPr lvl="2">
              <a:lnSpc>
                <a:spcPct val="90000"/>
              </a:lnSpc>
            </a:pPr>
            <a:r>
              <a:rPr lang="en-US" dirty="0"/>
              <a:t>100 to 115 households requires a sample of at least 90 households</a:t>
            </a:r>
          </a:p>
          <a:p>
            <a:pPr lvl="2">
              <a:lnSpc>
                <a:spcPct val="90000"/>
              </a:lnSpc>
            </a:pPr>
            <a:r>
              <a:rPr lang="en-US" dirty="0"/>
              <a:t>651 to 1,200 households requires a minimum sample of 300 households</a:t>
            </a:r>
          </a:p>
        </p:txBody>
      </p:sp>
      <p:sp>
        <p:nvSpPr>
          <p:cNvPr id="2" name="Slide Number Placeholder 1"/>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20</a:t>
            </a:fld>
            <a:endParaRPr lang="en-US" dirty="0"/>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152400"/>
            <a:ext cx="8077200" cy="1143000"/>
          </a:xfrm>
        </p:spPr>
        <p:txBody>
          <a:bodyPr>
            <a:noAutofit/>
          </a:bodyPr>
          <a:lstStyle/>
          <a:p>
            <a:r>
              <a:rPr lang="en-US" sz="4000" dirty="0"/>
              <a:t>I. Documenting LMI Benefit – Continued</a:t>
            </a:r>
          </a:p>
        </p:txBody>
      </p:sp>
      <p:sp>
        <p:nvSpPr>
          <p:cNvPr id="37891" name="Rectangle 3"/>
          <p:cNvSpPr>
            <a:spLocks noGrp="1" noChangeArrowheads="1"/>
          </p:cNvSpPr>
          <p:nvPr>
            <p:ph sz="quarter" idx="1"/>
          </p:nvPr>
        </p:nvSpPr>
        <p:spPr>
          <a:xfrm>
            <a:off x="685800" y="1676400"/>
            <a:ext cx="7772400" cy="3810000"/>
          </a:xfrm>
        </p:spPr>
        <p:txBody>
          <a:bodyPr>
            <a:normAutofit/>
          </a:bodyPr>
          <a:lstStyle/>
          <a:p>
            <a:pPr>
              <a:lnSpc>
                <a:spcPct val="90000"/>
              </a:lnSpc>
              <a:buNone/>
            </a:pPr>
            <a:r>
              <a:rPr lang="en-US" sz="2800" u="sng" dirty="0"/>
              <a:t>1. B. Area Benefit Surveys - Continued </a:t>
            </a:r>
          </a:p>
          <a:p>
            <a:pPr>
              <a:lnSpc>
                <a:spcPct val="90000"/>
              </a:lnSpc>
            </a:pPr>
            <a:r>
              <a:rPr lang="en-US" sz="2400" dirty="0"/>
              <a:t>Must be a systematic and </a:t>
            </a:r>
            <a:r>
              <a:rPr lang="en-US" sz="2400" u="sng" dirty="0"/>
              <a:t>random</a:t>
            </a:r>
            <a:r>
              <a:rPr lang="en-US" sz="2400" dirty="0"/>
              <a:t> selection (using a random number generator) of families to be surveyed so that each family has an equal chance of being selected</a:t>
            </a:r>
          </a:p>
          <a:p>
            <a:pPr>
              <a:lnSpc>
                <a:spcPct val="90000"/>
              </a:lnSpc>
            </a:pPr>
            <a:r>
              <a:rPr lang="en-US" sz="2400" dirty="0"/>
              <a:t>Going door-to-door (e.g., every other address) until you accumulate enough surveys to meet the minimum sample size is </a:t>
            </a:r>
            <a:r>
              <a:rPr lang="en-US" sz="2400" u="sng" dirty="0"/>
              <a:t>not random</a:t>
            </a:r>
            <a:r>
              <a:rPr lang="en-US" sz="2400" dirty="0"/>
              <a:t>.</a:t>
            </a:r>
          </a:p>
          <a:p>
            <a:pPr>
              <a:lnSpc>
                <a:spcPct val="90000"/>
              </a:lnSpc>
            </a:pPr>
            <a:r>
              <a:rPr lang="en-US" sz="2400" dirty="0"/>
              <a:t>Guide provides more information regarding selection methods (See Applicants’ Manual, Appendix C)</a:t>
            </a:r>
          </a:p>
        </p:txBody>
      </p:sp>
      <p:sp>
        <p:nvSpPr>
          <p:cNvPr id="2" name="Slide Number Placeholder 1"/>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21</a:t>
            </a:fld>
            <a:endParaRPr lang="en-US"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457200"/>
            <a:ext cx="8305800" cy="762000"/>
          </a:xfrm>
        </p:spPr>
        <p:txBody>
          <a:bodyPr>
            <a:normAutofit/>
          </a:bodyPr>
          <a:lstStyle/>
          <a:p>
            <a:r>
              <a:rPr lang="en-US" dirty="0"/>
              <a:t>II. DCA Form 6 – Instructions </a:t>
            </a:r>
          </a:p>
        </p:txBody>
      </p:sp>
      <p:sp>
        <p:nvSpPr>
          <p:cNvPr id="41987" name="Rectangle 3"/>
          <p:cNvSpPr>
            <a:spLocks noGrp="1" noChangeArrowheads="1"/>
          </p:cNvSpPr>
          <p:nvPr>
            <p:ph sz="quarter" idx="1"/>
          </p:nvPr>
        </p:nvSpPr>
        <p:spPr>
          <a:xfrm>
            <a:off x="685800" y="1752600"/>
            <a:ext cx="7543800" cy="4572000"/>
          </a:xfrm>
        </p:spPr>
        <p:txBody>
          <a:bodyPr>
            <a:normAutofit fontScale="92500" lnSpcReduction="20000"/>
          </a:bodyPr>
          <a:lstStyle/>
          <a:p>
            <a:pPr>
              <a:lnSpc>
                <a:spcPct val="80000"/>
              </a:lnSpc>
              <a:spcAft>
                <a:spcPts val="600"/>
              </a:spcAft>
            </a:pPr>
            <a:r>
              <a:rPr lang="en-US" sz="2600" dirty="0"/>
              <a:t>See Applicant’s Manual, page 65</a:t>
            </a:r>
          </a:p>
          <a:p>
            <a:pPr>
              <a:lnSpc>
                <a:spcPct val="80000"/>
              </a:lnSpc>
              <a:spcAft>
                <a:spcPts val="600"/>
              </a:spcAft>
            </a:pPr>
            <a:r>
              <a:rPr lang="en-US" sz="2600" dirty="0"/>
              <a:t>Must describe detail on how the information was determined (survey methodology).</a:t>
            </a:r>
          </a:p>
          <a:p>
            <a:pPr>
              <a:lnSpc>
                <a:spcPct val="80000"/>
              </a:lnSpc>
              <a:spcAft>
                <a:spcPts val="600"/>
              </a:spcAft>
            </a:pPr>
            <a:r>
              <a:rPr lang="en-US" sz="2600" dirty="0"/>
              <a:t>If a survey (100% or random) is used, DCA-6  must include:</a:t>
            </a:r>
          </a:p>
          <a:p>
            <a:pPr lvl="1">
              <a:lnSpc>
                <a:spcPct val="80000"/>
              </a:lnSpc>
            </a:pPr>
            <a:r>
              <a:rPr lang="en-US" sz="2200" dirty="0"/>
              <a:t>Description of how the # of households was determined</a:t>
            </a:r>
          </a:p>
          <a:p>
            <a:pPr lvl="1">
              <a:lnSpc>
                <a:spcPct val="80000"/>
              </a:lnSpc>
            </a:pPr>
            <a:r>
              <a:rPr lang="en-US" sz="2200" dirty="0"/>
              <a:t>Description of how sample was selected</a:t>
            </a:r>
          </a:p>
          <a:p>
            <a:pPr lvl="1">
              <a:lnSpc>
                <a:spcPct val="80000"/>
              </a:lnSpc>
            </a:pPr>
            <a:r>
              <a:rPr lang="en-US" sz="2200" dirty="0"/>
              <a:t>Describe a random sample method (if applicable) </a:t>
            </a:r>
          </a:p>
          <a:p>
            <a:pPr lvl="2">
              <a:lnSpc>
                <a:spcPct val="80000"/>
              </a:lnSpc>
            </a:pPr>
            <a:r>
              <a:rPr lang="en-US" sz="2200" dirty="0"/>
              <a:t>See Appendix C for guidance </a:t>
            </a:r>
          </a:p>
          <a:p>
            <a:pPr lvl="1">
              <a:lnSpc>
                <a:spcPct val="80000"/>
              </a:lnSpc>
            </a:pPr>
            <a:r>
              <a:rPr lang="en-US" sz="2200" dirty="0"/>
              <a:t>Description of how the survey was conducted (Who and When)</a:t>
            </a:r>
          </a:p>
          <a:p>
            <a:pPr lvl="1">
              <a:lnSpc>
                <a:spcPct val="80000"/>
              </a:lnSpc>
            </a:pPr>
            <a:r>
              <a:rPr lang="en-US" sz="2200" dirty="0"/>
              <a:t>Provide a copy of the actual survey form</a:t>
            </a:r>
          </a:p>
          <a:p>
            <a:pPr lvl="1">
              <a:lnSpc>
                <a:spcPct val="80000"/>
              </a:lnSpc>
            </a:pPr>
            <a:r>
              <a:rPr lang="en-US" sz="2200" dirty="0"/>
              <a:t>A table of the results is helpful</a:t>
            </a:r>
          </a:p>
          <a:p>
            <a:pPr lvl="1">
              <a:lnSpc>
                <a:spcPct val="80000"/>
              </a:lnSpc>
            </a:pPr>
            <a:endParaRPr lang="en-US" sz="800" dirty="0"/>
          </a:p>
          <a:p>
            <a:pPr>
              <a:lnSpc>
                <a:spcPct val="80000"/>
              </a:lnSpc>
            </a:pPr>
            <a:r>
              <a:rPr lang="en-US" sz="2600" dirty="0"/>
              <a:t>Prior to funding decisions we may ask for copies of all surveys completed</a:t>
            </a:r>
          </a:p>
          <a:p>
            <a:pPr>
              <a:lnSpc>
                <a:spcPct val="80000"/>
              </a:lnSpc>
            </a:pPr>
            <a:r>
              <a:rPr lang="en-US" sz="2600" dirty="0"/>
              <a:t>Must keep all information for DCA review</a:t>
            </a:r>
          </a:p>
        </p:txBody>
      </p:sp>
      <p:sp>
        <p:nvSpPr>
          <p:cNvPr id="2" name="Slide Number Placeholder 1"/>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22</a:t>
            </a:fld>
            <a:endParaRPr lang="en-US" dirty="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381000"/>
            <a:ext cx="8229600" cy="762000"/>
          </a:xfrm>
        </p:spPr>
        <p:txBody>
          <a:bodyPr>
            <a:normAutofit/>
          </a:bodyPr>
          <a:lstStyle/>
          <a:p>
            <a:r>
              <a:rPr lang="en-US" sz="4000" dirty="0"/>
              <a:t>II. DCA Form 6 Instructions - Continued</a:t>
            </a:r>
          </a:p>
        </p:txBody>
      </p:sp>
      <p:sp>
        <p:nvSpPr>
          <p:cNvPr id="41987" name="Rectangle 3"/>
          <p:cNvSpPr>
            <a:spLocks noGrp="1" noChangeArrowheads="1"/>
          </p:cNvSpPr>
          <p:nvPr>
            <p:ph sz="quarter" idx="1"/>
          </p:nvPr>
        </p:nvSpPr>
        <p:spPr>
          <a:xfrm>
            <a:off x="685800" y="1752600"/>
            <a:ext cx="7848600" cy="4114800"/>
          </a:xfrm>
        </p:spPr>
        <p:txBody>
          <a:bodyPr/>
          <a:lstStyle/>
          <a:p>
            <a:pPr>
              <a:lnSpc>
                <a:spcPct val="80000"/>
              </a:lnSpc>
            </a:pPr>
            <a:r>
              <a:rPr lang="en-US" sz="2200" dirty="0"/>
              <a:t>Basic data that must be included on DCA-6:</a:t>
            </a:r>
          </a:p>
          <a:p>
            <a:pPr lvl="1">
              <a:lnSpc>
                <a:spcPct val="80000"/>
              </a:lnSpc>
            </a:pPr>
            <a:r>
              <a:rPr lang="en-US" sz="2100" dirty="0"/>
              <a:t># of households in area</a:t>
            </a:r>
          </a:p>
          <a:p>
            <a:pPr lvl="1">
              <a:lnSpc>
                <a:spcPct val="80000"/>
              </a:lnSpc>
            </a:pPr>
            <a:r>
              <a:rPr lang="en-US" sz="2100" dirty="0"/>
              <a:t># of households interviewed </a:t>
            </a:r>
            <a:r>
              <a:rPr lang="en-US" sz="2100" b="1" dirty="0"/>
              <a:t>(</a:t>
            </a:r>
            <a:r>
              <a:rPr lang="en-US" sz="2100" b="1" u="sng" dirty="0"/>
              <a:t>Note: a vacant house is not a household</a:t>
            </a:r>
            <a:r>
              <a:rPr lang="en-US" sz="2100" b="1" dirty="0"/>
              <a:t>)</a:t>
            </a:r>
          </a:p>
          <a:p>
            <a:pPr lvl="1">
              <a:lnSpc>
                <a:spcPct val="80000"/>
              </a:lnSpc>
            </a:pPr>
            <a:r>
              <a:rPr lang="en-US" sz="2100" dirty="0"/>
              <a:t># of LMI households interviewed</a:t>
            </a:r>
          </a:p>
          <a:p>
            <a:pPr lvl="1">
              <a:lnSpc>
                <a:spcPct val="80000"/>
              </a:lnSpc>
            </a:pPr>
            <a:r>
              <a:rPr lang="en-US" sz="2100" dirty="0"/>
              <a:t># of people living in LMI households</a:t>
            </a:r>
          </a:p>
          <a:p>
            <a:pPr lvl="1">
              <a:lnSpc>
                <a:spcPct val="80000"/>
              </a:lnSpc>
            </a:pPr>
            <a:r>
              <a:rPr lang="en-US" sz="2100" dirty="0"/>
              <a:t># of above LMI households interviewed</a:t>
            </a:r>
          </a:p>
          <a:p>
            <a:pPr lvl="1">
              <a:lnSpc>
                <a:spcPct val="80000"/>
              </a:lnSpc>
            </a:pPr>
            <a:r>
              <a:rPr lang="en-US" sz="2100" dirty="0"/>
              <a:t># of people living in above LMI households</a:t>
            </a:r>
          </a:p>
          <a:p>
            <a:pPr lvl="1">
              <a:lnSpc>
                <a:spcPct val="80000"/>
              </a:lnSpc>
            </a:pPr>
            <a:endParaRPr lang="en-US" sz="2100" dirty="0"/>
          </a:p>
          <a:p>
            <a:pPr marL="342900" lvl="1" indent="-342900">
              <a:lnSpc>
                <a:spcPct val="80000"/>
              </a:lnSpc>
              <a:buChar char="•"/>
            </a:pPr>
            <a:r>
              <a:rPr lang="en-US" sz="2200" b="1" dirty="0">
                <a:ea typeface="+mn-ea"/>
                <a:cs typeface="+mn-cs"/>
              </a:rPr>
              <a:t>Remember to use the LMI worksheet (Appendix C – page 10) for sample sizes of less than 100 percent.</a:t>
            </a:r>
          </a:p>
        </p:txBody>
      </p:sp>
      <p:sp>
        <p:nvSpPr>
          <p:cNvPr id="2" name="Slide Number Placeholder 1"/>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23</a:t>
            </a:fld>
            <a:endParaRPr lang="en-US" dirty="0"/>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762000"/>
          </a:xfrm>
        </p:spPr>
        <p:txBody>
          <a:bodyPr>
            <a:normAutofit fontScale="90000"/>
          </a:bodyPr>
          <a:lstStyle/>
          <a:p>
            <a:r>
              <a:rPr lang="en-US" dirty="0"/>
              <a:t>II. DCA Form 6 Instructions - Continued</a:t>
            </a:r>
          </a:p>
        </p:txBody>
      </p:sp>
      <p:sp>
        <p:nvSpPr>
          <p:cNvPr id="3" name="Content Placeholder 2"/>
          <p:cNvSpPr>
            <a:spLocks noGrp="1"/>
          </p:cNvSpPr>
          <p:nvPr>
            <p:ph sz="quarter" idx="1"/>
          </p:nvPr>
        </p:nvSpPr>
        <p:spPr/>
        <p:txBody>
          <a:bodyPr/>
          <a:lstStyle/>
          <a:p>
            <a:r>
              <a:rPr lang="en-US" dirty="0"/>
              <a:t>Example – Survey DCA-6</a:t>
            </a:r>
          </a:p>
          <a:p>
            <a:endParaRPr lang="en-US" dirty="0"/>
          </a:p>
        </p:txBody>
      </p:sp>
      <p:sp>
        <p:nvSpPr>
          <p:cNvPr id="5" name="Slide Number Placeholder 4"/>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24</a:t>
            </a:fld>
            <a:endParaRPr lang="en-US" dirty="0"/>
          </a:p>
        </p:txBody>
      </p:sp>
      <p:pic>
        <p:nvPicPr>
          <p:cNvPr id="4" name="Picture 3"/>
          <p:cNvPicPr>
            <a:picLocks noChangeAspect="1"/>
          </p:cNvPicPr>
          <p:nvPr/>
        </p:nvPicPr>
        <p:blipFill>
          <a:blip r:embed="rId2"/>
          <a:stretch>
            <a:fillRect/>
          </a:stretch>
        </p:blipFill>
        <p:spPr>
          <a:xfrm>
            <a:off x="914400" y="2133600"/>
            <a:ext cx="7086600" cy="4511676"/>
          </a:xfrm>
          <a:prstGeom prst="rect">
            <a:avLst/>
          </a:prstGeom>
        </p:spPr>
      </p:pic>
    </p:spTree>
    <p:extLst>
      <p:ext uri="{BB962C8B-B14F-4D97-AF65-F5344CB8AC3E}">
        <p14:creationId xmlns:p14="http://schemas.microsoft.com/office/powerpoint/2010/main" val="191054632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685800"/>
          </a:xfrm>
        </p:spPr>
        <p:txBody>
          <a:bodyPr>
            <a:normAutofit fontScale="90000"/>
          </a:bodyPr>
          <a:lstStyle/>
          <a:p>
            <a:r>
              <a:rPr lang="en-US" dirty="0"/>
              <a:t>II. DCA Form 6 Instructions - Continued</a:t>
            </a:r>
          </a:p>
        </p:txBody>
      </p:sp>
      <p:sp>
        <p:nvSpPr>
          <p:cNvPr id="3" name="Content Placeholder 2"/>
          <p:cNvSpPr>
            <a:spLocks noGrp="1"/>
          </p:cNvSpPr>
          <p:nvPr>
            <p:ph sz="quarter" idx="1"/>
          </p:nvPr>
        </p:nvSpPr>
        <p:spPr/>
        <p:txBody>
          <a:bodyPr/>
          <a:lstStyle/>
          <a:p>
            <a:r>
              <a:rPr lang="en-US" dirty="0"/>
              <a:t>Example – Survey Methodology Description</a:t>
            </a:r>
          </a:p>
          <a:p>
            <a:endParaRPr lang="en-US" dirty="0"/>
          </a:p>
        </p:txBody>
      </p:sp>
      <p:sp>
        <p:nvSpPr>
          <p:cNvPr id="5" name="Slide Number Placeholder 4"/>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25</a:t>
            </a:fld>
            <a:endParaRPr lang="en-US" dirty="0"/>
          </a:p>
        </p:txBody>
      </p:sp>
      <p:pic>
        <p:nvPicPr>
          <p:cNvPr id="4" name="Picture 3"/>
          <p:cNvPicPr>
            <a:picLocks noChangeAspect="1"/>
          </p:cNvPicPr>
          <p:nvPr/>
        </p:nvPicPr>
        <p:blipFill>
          <a:blip r:embed="rId2"/>
          <a:stretch>
            <a:fillRect/>
          </a:stretch>
        </p:blipFill>
        <p:spPr>
          <a:xfrm>
            <a:off x="612648" y="2459446"/>
            <a:ext cx="7997952" cy="3632200"/>
          </a:xfrm>
          <a:prstGeom prst="rect">
            <a:avLst/>
          </a:prstGeom>
        </p:spPr>
      </p:pic>
    </p:spTree>
    <p:extLst>
      <p:ext uri="{BB962C8B-B14F-4D97-AF65-F5344CB8AC3E}">
        <p14:creationId xmlns:p14="http://schemas.microsoft.com/office/powerpoint/2010/main" val="1991141564"/>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II. DCA Form 6 Instructions - Continued</a:t>
            </a:r>
          </a:p>
        </p:txBody>
      </p:sp>
      <p:sp>
        <p:nvSpPr>
          <p:cNvPr id="3" name="Content Placeholder 2"/>
          <p:cNvSpPr>
            <a:spLocks noGrp="1"/>
          </p:cNvSpPr>
          <p:nvPr>
            <p:ph sz="quarter" idx="1"/>
          </p:nvPr>
        </p:nvSpPr>
        <p:spPr/>
        <p:txBody>
          <a:bodyPr/>
          <a:lstStyle/>
          <a:p>
            <a:r>
              <a:rPr lang="en-US" dirty="0"/>
              <a:t>Example - Survey Summary</a:t>
            </a:r>
          </a:p>
          <a:p>
            <a:endParaRPr lang="en-US" dirty="0"/>
          </a:p>
        </p:txBody>
      </p:sp>
      <p:sp>
        <p:nvSpPr>
          <p:cNvPr id="4" name="Slide Number Placeholder 3"/>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26</a:t>
            </a:fld>
            <a:endParaRPr lang="en-US" dirty="0"/>
          </a:p>
        </p:txBody>
      </p:sp>
      <p:grpSp>
        <p:nvGrpSpPr>
          <p:cNvPr id="5" name="Group 4"/>
          <p:cNvGrpSpPr>
            <a:grpSpLocks noChangeAspect="1"/>
          </p:cNvGrpSpPr>
          <p:nvPr/>
        </p:nvGrpSpPr>
        <p:grpSpPr bwMode="auto">
          <a:xfrm>
            <a:off x="457200" y="2514600"/>
            <a:ext cx="7696200" cy="3581400"/>
            <a:chOff x="-5740" y="-892"/>
            <a:chExt cx="17240" cy="6104"/>
          </a:xfrm>
        </p:grpSpPr>
        <p:sp>
          <p:nvSpPr>
            <p:cNvPr id="6" name="AutoShape 3"/>
            <p:cNvSpPr>
              <a:spLocks noChangeAspect="1" noChangeArrowheads="1" noTextEdit="1"/>
            </p:cNvSpPr>
            <p:nvPr/>
          </p:nvSpPr>
          <p:spPr bwMode="auto">
            <a:xfrm>
              <a:off x="-5740" y="-892"/>
              <a:ext cx="17240" cy="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0" y="-892"/>
              <a:ext cx="17248" cy="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373531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Grp="1" noChangeArrowheads="1"/>
          </p:cNvSpPr>
          <p:nvPr>
            <p:ph sz="quarter" idx="1"/>
          </p:nvPr>
        </p:nvSpPr>
        <p:spPr>
          <a:xfrm>
            <a:off x="457200" y="1600200"/>
            <a:ext cx="8308848" cy="4495800"/>
          </a:xfrm>
        </p:spPr>
        <p:txBody>
          <a:bodyPr/>
          <a:lstStyle/>
          <a:p>
            <a:pPr>
              <a:buFontTx/>
              <a:buNone/>
            </a:pPr>
            <a:r>
              <a:rPr lang="en-US" dirty="0"/>
              <a:t>For community-wide projects:</a:t>
            </a:r>
          </a:p>
          <a:p>
            <a:pPr>
              <a:buFontTx/>
              <a:buNone/>
            </a:pPr>
            <a:endParaRPr lang="en-US" sz="1200" dirty="0"/>
          </a:p>
          <a:p>
            <a:pPr marL="0" indent="0">
              <a:buFontTx/>
              <a:buNone/>
            </a:pPr>
            <a:r>
              <a:rPr lang="en-US" dirty="0"/>
              <a:t>HUD Website for LMI estimates for all cities and counties. </a:t>
            </a:r>
          </a:p>
          <a:p>
            <a:pPr marL="0" indent="0">
              <a:buFontTx/>
              <a:buNone/>
            </a:pPr>
            <a:r>
              <a:rPr lang="en-US" sz="2400" dirty="0">
                <a:hlinkClick r:id="rId2"/>
              </a:rPr>
              <a:t>https://www.hudexchange.info/programs/acs-low-mod-summary-data/acs-low-mod-summary-data-block-groups-places/</a:t>
            </a:r>
            <a:endParaRPr lang="en-US" sz="2400" dirty="0"/>
          </a:p>
          <a:p>
            <a:pPr marL="0" indent="0">
              <a:buFontTx/>
              <a:buNone/>
            </a:pPr>
            <a:endParaRPr lang="en-US" sz="2400" dirty="0"/>
          </a:p>
        </p:txBody>
      </p:sp>
      <p:sp>
        <p:nvSpPr>
          <p:cNvPr id="2" name="Slide Number Placeholder 1"/>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27</a:t>
            </a:fld>
            <a:endParaRPr lang="en-US" dirty="0"/>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sz="quarter" idx="1"/>
          </p:nvPr>
        </p:nvSpPr>
        <p:spPr>
          <a:xfrm>
            <a:off x="612648" y="1600200"/>
            <a:ext cx="8153400" cy="2514600"/>
          </a:xfrm>
        </p:spPr>
        <p:txBody>
          <a:bodyPr/>
          <a:lstStyle/>
          <a:p>
            <a:pPr>
              <a:buNone/>
            </a:pPr>
            <a:r>
              <a:rPr lang="en-US" dirty="0"/>
              <a:t>Michael Casper, CDBG Compliance Manager</a:t>
            </a:r>
          </a:p>
          <a:p>
            <a:pPr marL="365760" lvl="1" indent="0">
              <a:buNone/>
            </a:pPr>
            <a:r>
              <a:rPr lang="en-US" dirty="0"/>
              <a:t>(404)679-0594 or </a:t>
            </a:r>
            <a:r>
              <a:rPr lang="en-US" dirty="0">
                <a:hlinkClick r:id="rId2"/>
              </a:rPr>
              <a:t>michael.casper@dca.ga.gov</a:t>
            </a:r>
            <a:endParaRPr lang="en-US" dirty="0"/>
          </a:p>
          <a:p>
            <a:pPr>
              <a:buNone/>
            </a:pPr>
            <a:endParaRPr lang="en-US" dirty="0"/>
          </a:p>
          <a:p>
            <a:pPr lvl="1">
              <a:buNone/>
            </a:pPr>
            <a:endParaRPr lang="en-US" dirty="0"/>
          </a:p>
          <a:p>
            <a:pPr>
              <a:buNone/>
            </a:pPr>
            <a:endParaRPr lang="en-US" dirty="0"/>
          </a:p>
        </p:txBody>
      </p:sp>
      <p:sp>
        <p:nvSpPr>
          <p:cNvPr id="4" name="Slide Number Placeholder 3"/>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28</a:t>
            </a:fld>
            <a:endParaRPr lang="en-US"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 Survey</a:t>
            </a:r>
          </a:p>
        </p:txBody>
      </p:sp>
      <p:sp>
        <p:nvSpPr>
          <p:cNvPr id="4" name="Content Placeholder 3"/>
          <p:cNvSpPr>
            <a:spLocks noGrp="1"/>
          </p:cNvSpPr>
          <p:nvPr>
            <p:ph sz="quarter" idx="1"/>
          </p:nvPr>
        </p:nvSpPr>
        <p:spPr/>
        <p:txBody>
          <a:bodyPr>
            <a:normAutofit/>
          </a:bodyPr>
          <a:lstStyle/>
          <a:p>
            <a:pPr marL="0" indent="0" algn="ctr">
              <a:buNone/>
            </a:pPr>
            <a:endParaRPr lang="en-US" sz="3600" dirty="0"/>
          </a:p>
          <a:p>
            <a:pPr marL="0" indent="0" algn="ctr">
              <a:buNone/>
            </a:pPr>
            <a:r>
              <a:rPr lang="en-US" sz="3600" dirty="0"/>
              <a:t>  For Detailed information regarding How to Conduct a Survey and Survey requirements, see the 2018 Applicants’ Manual Appendix C</a:t>
            </a:r>
          </a:p>
        </p:txBody>
      </p:sp>
      <p:sp>
        <p:nvSpPr>
          <p:cNvPr id="3" name="Slide Number Placeholder 2"/>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3</a:t>
            </a:fld>
            <a:endParaRPr lang="en-US" dirty="0"/>
          </a:p>
        </p:txBody>
      </p:sp>
    </p:spTree>
    <p:extLst>
      <p:ext uri="{BB962C8B-B14F-4D97-AF65-F5344CB8AC3E}">
        <p14:creationId xmlns:p14="http://schemas.microsoft.com/office/powerpoint/2010/main" val="154728839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Appendix C</a:t>
            </a:r>
          </a:p>
        </p:txBody>
      </p:sp>
      <p:sp>
        <p:nvSpPr>
          <p:cNvPr id="4" name="Content Placeholder 3"/>
          <p:cNvSpPr>
            <a:spLocks noGrp="1"/>
          </p:cNvSpPr>
          <p:nvPr>
            <p:ph sz="quarter" idx="1"/>
          </p:nvPr>
        </p:nvSpPr>
        <p:spPr/>
        <p:txBody>
          <a:bodyPr/>
          <a:lstStyle/>
          <a:p>
            <a:pPr marL="514350" indent="-514350">
              <a:buFont typeface="+mj-lt"/>
              <a:buAutoNum type="arabicPeriod"/>
            </a:pPr>
            <a:r>
              <a:rPr lang="en-US" dirty="0"/>
              <a:t>See the </a:t>
            </a:r>
            <a:r>
              <a:rPr lang="en-US" u="sng" dirty="0"/>
              <a:t>Special NOTE </a:t>
            </a:r>
            <a:r>
              <a:rPr lang="en-US" dirty="0"/>
              <a:t>for Revitalization Area Strategy (RAS) surveys.</a:t>
            </a:r>
          </a:p>
          <a:p>
            <a:pPr marL="0" indent="0" algn="ctr">
              <a:buNone/>
            </a:pPr>
            <a:r>
              <a:rPr lang="en-US" dirty="0"/>
              <a:t>---- Brief Summary ----</a:t>
            </a:r>
          </a:p>
          <a:p>
            <a:pPr marL="0" indent="0" algn="ctr">
              <a:buNone/>
            </a:pPr>
            <a:r>
              <a:rPr lang="en-US" dirty="0"/>
              <a:t>Typically, the American Community Survey (ACS) data has been used to determine the number of households in Poverty [census block group(s) of &gt;20%].  However, the ACS may have a high error margin. An alternative is to survey the ENTIRE block group(s).  </a:t>
            </a:r>
          </a:p>
          <a:p>
            <a:pPr marL="0" indent="0">
              <a:buNone/>
            </a:pPr>
            <a:endParaRPr lang="en-US" dirty="0"/>
          </a:p>
        </p:txBody>
      </p:sp>
      <p:sp>
        <p:nvSpPr>
          <p:cNvPr id="3" name="Slide Number Placeholder 2"/>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4</a:t>
            </a:fld>
            <a:endParaRPr lang="en-US" dirty="0"/>
          </a:p>
        </p:txBody>
      </p:sp>
    </p:spTree>
    <p:extLst>
      <p:ext uri="{BB962C8B-B14F-4D97-AF65-F5344CB8AC3E}">
        <p14:creationId xmlns:p14="http://schemas.microsoft.com/office/powerpoint/2010/main" val="274514323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Appendix C</a:t>
            </a:r>
          </a:p>
        </p:txBody>
      </p:sp>
      <p:sp>
        <p:nvSpPr>
          <p:cNvPr id="4" name="Content Placeholder 3"/>
          <p:cNvSpPr>
            <a:spLocks noGrp="1"/>
          </p:cNvSpPr>
          <p:nvPr>
            <p:ph sz="quarter" idx="1"/>
          </p:nvPr>
        </p:nvSpPr>
        <p:spPr/>
        <p:txBody>
          <a:bodyPr>
            <a:normAutofit lnSpcReduction="10000"/>
          </a:bodyPr>
          <a:lstStyle/>
          <a:p>
            <a:pPr marL="514350" indent="-514350">
              <a:buFont typeface="+mj-lt"/>
              <a:buAutoNum type="arabicPeriod" startAt="2"/>
            </a:pPr>
            <a:r>
              <a:rPr lang="en-US" u="sng" dirty="0"/>
              <a:t>Random Sampling</a:t>
            </a:r>
          </a:p>
          <a:p>
            <a:pPr algn="just">
              <a:buFont typeface="Wingdings" panose="05000000000000000000" pitchFamily="2" charset="2"/>
              <a:buChar char="Ø"/>
            </a:pPr>
            <a:r>
              <a:rPr lang="en-US" dirty="0"/>
              <a:t>When conducting less than a 100% target area survey (to determine LMI percentage), a random sampling technique must be used. </a:t>
            </a:r>
          </a:p>
          <a:p>
            <a:pPr marL="0" indent="0" algn="just">
              <a:buNone/>
            </a:pPr>
            <a:r>
              <a:rPr lang="en-US" dirty="0"/>
              <a:t> </a:t>
            </a:r>
          </a:p>
          <a:p>
            <a:pPr algn="just">
              <a:buFont typeface="Wingdings" panose="05000000000000000000" pitchFamily="2" charset="2"/>
              <a:buChar char="Ø"/>
            </a:pPr>
            <a:r>
              <a:rPr lang="en-US" dirty="0"/>
              <a:t>The purpose of the random sampling technique is to ensure everyone who is in the group (CDBG target area to be surveyed) has an equal chance of being included in the sample </a:t>
            </a:r>
          </a:p>
          <a:p>
            <a:pPr marL="514350" indent="-514350">
              <a:buFont typeface="+mj-lt"/>
              <a:buAutoNum type="arabicPeriod" startAt="2"/>
            </a:pPr>
            <a:endParaRPr lang="en-US" dirty="0"/>
          </a:p>
          <a:p>
            <a:pPr marL="514350" indent="-514350">
              <a:buFont typeface="+mj-lt"/>
              <a:buAutoNum type="arabicPeriod" startAt="2"/>
            </a:pPr>
            <a:endParaRPr lang="en-US" dirty="0"/>
          </a:p>
        </p:txBody>
      </p:sp>
      <p:sp>
        <p:nvSpPr>
          <p:cNvPr id="3" name="Slide Number Placeholder 2"/>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5</a:t>
            </a:fld>
            <a:endParaRPr lang="en-US" dirty="0"/>
          </a:p>
        </p:txBody>
      </p:sp>
    </p:spTree>
    <p:extLst>
      <p:ext uri="{BB962C8B-B14F-4D97-AF65-F5344CB8AC3E}">
        <p14:creationId xmlns:p14="http://schemas.microsoft.com/office/powerpoint/2010/main" val="17162241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Appendix C</a:t>
            </a:r>
          </a:p>
        </p:txBody>
      </p:sp>
      <p:sp>
        <p:nvSpPr>
          <p:cNvPr id="4" name="Content Placeholder 3"/>
          <p:cNvSpPr>
            <a:spLocks noGrp="1"/>
          </p:cNvSpPr>
          <p:nvPr>
            <p:ph sz="quarter" idx="1"/>
          </p:nvPr>
        </p:nvSpPr>
        <p:spPr/>
        <p:txBody>
          <a:bodyPr>
            <a:normAutofit/>
          </a:bodyPr>
          <a:lstStyle/>
          <a:p>
            <a:pPr marL="514350" indent="-514350">
              <a:buFont typeface="+mj-lt"/>
              <a:buAutoNum type="arabicPeriod" startAt="2"/>
            </a:pPr>
            <a:r>
              <a:rPr lang="en-US" u="sng" dirty="0"/>
              <a:t>Random Sampling (continued)</a:t>
            </a:r>
          </a:p>
          <a:p>
            <a:pPr marL="0" indent="0" algn="ctr">
              <a:buNone/>
            </a:pPr>
            <a:r>
              <a:rPr lang="en-US" sz="4000" dirty="0"/>
              <a:t>CDBG or RAS applicants, when conducting less than a 100% survey, MUST use a Random Number Generator in conducting a random survey</a:t>
            </a:r>
          </a:p>
        </p:txBody>
      </p:sp>
      <p:sp>
        <p:nvSpPr>
          <p:cNvPr id="3" name="Slide Number Placeholder 2"/>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6</a:t>
            </a:fld>
            <a:endParaRPr lang="en-US" dirty="0"/>
          </a:p>
        </p:txBody>
      </p:sp>
    </p:spTree>
    <p:extLst>
      <p:ext uri="{BB962C8B-B14F-4D97-AF65-F5344CB8AC3E}">
        <p14:creationId xmlns:p14="http://schemas.microsoft.com/office/powerpoint/2010/main" val="338872556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Appendix C</a:t>
            </a:r>
          </a:p>
        </p:txBody>
      </p:sp>
      <p:sp>
        <p:nvSpPr>
          <p:cNvPr id="4" name="Content Placeholder 3"/>
          <p:cNvSpPr>
            <a:spLocks noGrp="1"/>
          </p:cNvSpPr>
          <p:nvPr>
            <p:ph sz="quarter" idx="1"/>
          </p:nvPr>
        </p:nvSpPr>
        <p:spPr>
          <a:xfrm>
            <a:off x="612648" y="1600200"/>
            <a:ext cx="8153400" cy="4876800"/>
          </a:xfrm>
        </p:spPr>
        <p:txBody>
          <a:bodyPr>
            <a:normAutofit fontScale="62500" lnSpcReduction="20000"/>
          </a:bodyPr>
          <a:lstStyle/>
          <a:p>
            <a:pPr marL="514350" indent="-514350">
              <a:buFont typeface="+mj-lt"/>
              <a:buAutoNum type="arabicPeriod" startAt="2"/>
            </a:pPr>
            <a:r>
              <a:rPr lang="en-US" u="sng" dirty="0"/>
              <a:t>Random Sampling (continued)</a:t>
            </a:r>
          </a:p>
          <a:p>
            <a:pPr marL="0" indent="0" algn="ctr">
              <a:buNone/>
            </a:pPr>
            <a:r>
              <a:rPr lang="en-US" dirty="0">
                <a:solidFill>
                  <a:srgbClr val="FF0000"/>
                </a:solidFill>
              </a:rPr>
              <a:t>[NOTE:  Random Number Generators  are available free on-line]</a:t>
            </a:r>
          </a:p>
          <a:p>
            <a:pPr marL="0" indent="0">
              <a:buNone/>
            </a:pPr>
            <a:r>
              <a:rPr lang="en-US" i="1" u="sng" dirty="0">
                <a:solidFill>
                  <a:srgbClr val="002060"/>
                </a:solidFill>
              </a:rPr>
              <a:t>How to use a Random Number Generator</a:t>
            </a:r>
          </a:p>
          <a:p>
            <a:pPr marL="457200" indent="-457200" algn="just">
              <a:buFont typeface="+mj-lt"/>
              <a:buAutoNum type="alphaLcPeriod"/>
            </a:pPr>
            <a:r>
              <a:rPr lang="en-US" sz="2400" dirty="0"/>
              <a:t>Assign sequential numbers to your Universe (addresses in the proposed CDBG target area) (Also, see “Defining Your Universe section in Appendix C)</a:t>
            </a:r>
          </a:p>
          <a:p>
            <a:pPr marL="0" indent="0" algn="just">
              <a:buNone/>
            </a:pPr>
            <a:r>
              <a:rPr lang="en-US" sz="2400" dirty="0"/>
              <a:t>	 For Example:</a:t>
            </a:r>
          </a:p>
          <a:p>
            <a:pPr marL="0" indent="0" algn="just">
              <a:buNone/>
            </a:pPr>
            <a:r>
              <a:rPr lang="en-US" sz="2400" u="sng" dirty="0"/>
              <a:t>       Assigned #	      Address___  </a:t>
            </a:r>
          </a:p>
          <a:p>
            <a:pPr marL="777240" lvl="1" indent="-457200" algn="just">
              <a:buFont typeface="+mj-lt"/>
              <a:buAutoNum type="alphaLcPeriod"/>
            </a:pPr>
            <a:r>
              <a:rPr lang="en-US" sz="2100" dirty="0"/>
              <a:t>1		123 Happy Lane</a:t>
            </a:r>
          </a:p>
          <a:p>
            <a:pPr marL="777240" lvl="1" indent="-457200" algn="just">
              <a:buFont typeface="+mj-lt"/>
              <a:buAutoNum type="alphaLcPeriod"/>
            </a:pPr>
            <a:r>
              <a:rPr lang="en-US" sz="2100" dirty="0"/>
              <a:t>2		125 Happy Lane </a:t>
            </a:r>
          </a:p>
          <a:p>
            <a:pPr marL="777240" lvl="1" indent="-457200" algn="just">
              <a:buFont typeface="+mj-lt"/>
              <a:buAutoNum type="alphaLcPeriod"/>
            </a:pPr>
            <a:r>
              <a:rPr lang="en-US" sz="2100" dirty="0"/>
              <a:t>3		127 Happy Lane</a:t>
            </a:r>
          </a:p>
          <a:p>
            <a:pPr marL="777240" lvl="1" indent="-457200" algn="just">
              <a:buFont typeface="+mj-lt"/>
              <a:buAutoNum type="alphaLcPeriod"/>
            </a:pPr>
            <a:r>
              <a:rPr lang="en-US" sz="2100" dirty="0"/>
              <a:t>4		129 Happy Lane</a:t>
            </a:r>
          </a:p>
          <a:p>
            <a:pPr marL="777240" lvl="1" indent="-457200" algn="just">
              <a:buFont typeface="+mj-lt"/>
              <a:buAutoNum type="alphaLcPeriod"/>
            </a:pPr>
            <a:r>
              <a:rPr lang="en-US" sz="2100" dirty="0"/>
              <a:t>5		131 Happy Lane</a:t>
            </a:r>
          </a:p>
          <a:p>
            <a:pPr marL="777240" lvl="1" indent="-457200" algn="just">
              <a:buFont typeface="+mj-lt"/>
              <a:buAutoNum type="alphaLcPeriod"/>
            </a:pPr>
            <a:r>
              <a:rPr lang="en-US" sz="2100" dirty="0"/>
              <a:t>6		133 Smiley Place</a:t>
            </a:r>
          </a:p>
          <a:p>
            <a:pPr marL="777240" lvl="1" indent="-457200" algn="just">
              <a:buFont typeface="+mj-lt"/>
              <a:buAutoNum type="alphaLcPeriod"/>
            </a:pPr>
            <a:r>
              <a:rPr lang="en-US" sz="2100" dirty="0"/>
              <a:t>7		135 Smiley Place</a:t>
            </a:r>
          </a:p>
          <a:p>
            <a:pPr marL="777240" lvl="1" indent="-457200" algn="just">
              <a:buFont typeface="+mj-lt"/>
              <a:buAutoNum type="alphaLcPeriod"/>
            </a:pPr>
            <a:r>
              <a:rPr lang="en-US" sz="2100" dirty="0"/>
              <a:t>8 		137 Smiley Place	</a:t>
            </a:r>
          </a:p>
          <a:p>
            <a:pPr marL="777240" lvl="1" indent="-457200" algn="just">
              <a:buFont typeface="+mj-lt"/>
              <a:buAutoNum type="alphaLcPeriod"/>
            </a:pPr>
            <a:r>
              <a:rPr lang="en-US" sz="2100" dirty="0"/>
              <a:t>9		139 Smiley Place</a:t>
            </a:r>
          </a:p>
          <a:p>
            <a:pPr marL="777240" lvl="1" indent="-457200" algn="just">
              <a:buFont typeface="+mj-lt"/>
              <a:buAutoNum type="alphaLcPeriod"/>
            </a:pPr>
            <a:r>
              <a:rPr lang="en-US" sz="2100" dirty="0"/>
              <a:t>10	141 Smiley Place</a:t>
            </a:r>
            <a:endParaRPr lang="en-US" dirty="0"/>
          </a:p>
        </p:txBody>
      </p:sp>
      <p:sp>
        <p:nvSpPr>
          <p:cNvPr id="3" name="Slide Number Placeholder 2"/>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7</a:t>
            </a:fld>
            <a:endParaRPr lang="en-US" dirty="0"/>
          </a:p>
        </p:txBody>
      </p:sp>
    </p:spTree>
    <p:extLst>
      <p:ext uri="{BB962C8B-B14F-4D97-AF65-F5344CB8AC3E}">
        <p14:creationId xmlns:p14="http://schemas.microsoft.com/office/powerpoint/2010/main" val="123879726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Appendix C</a:t>
            </a:r>
          </a:p>
        </p:txBody>
      </p:sp>
      <p:sp>
        <p:nvSpPr>
          <p:cNvPr id="4" name="Content Placeholder 3"/>
          <p:cNvSpPr>
            <a:spLocks noGrp="1"/>
          </p:cNvSpPr>
          <p:nvPr>
            <p:ph sz="quarter" idx="1"/>
          </p:nvPr>
        </p:nvSpPr>
        <p:spPr/>
        <p:txBody>
          <a:bodyPr>
            <a:normAutofit fontScale="92500" lnSpcReduction="10000"/>
          </a:bodyPr>
          <a:lstStyle/>
          <a:p>
            <a:pPr marL="514350" indent="-514350">
              <a:buFont typeface="+mj-lt"/>
              <a:buAutoNum type="arabicPeriod" startAt="2"/>
            </a:pPr>
            <a:r>
              <a:rPr lang="en-US" u="sng" dirty="0"/>
              <a:t>Random Sampling (continued)</a:t>
            </a:r>
          </a:p>
          <a:p>
            <a:pPr marL="514350" indent="-514350" algn="just">
              <a:buFont typeface="+mj-lt"/>
              <a:buAutoNum type="alphaLcPeriod" startAt="2"/>
            </a:pPr>
            <a:r>
              <a:rPr lang="en-US" sz="3000" dirty="0"/>
              <a:t>Enter Universe size into the Random Number Generator</a:t>
            </a:r>
          </a:p>
          <a:p>
            <a:pPr marL="514350" indent="-514350" algn="just">
              <a:buFont typeface="+mj-lt"/>
              <a:buAutoNum type="alphaLcPeriod" startAt="2"/>
            </a:pPr>
            <a:r>
              <a:rPr lang="en-US" sz="3000" dirty="0"/>
              <a:t>Enter the desired number of random numbers to generate (as determined by the sample size and expected response rate calculations – See Appendix C)</a:t>
            </a:r>
          </a:p>
          <a:p>
            <a:pPr marL="514350" indent="-514350" algn="just">
              <a:buFont typeface="+mj-lt"/>
              <a:buAutoNum type="alphaLcPeriod" startAt="2"/>
            </a:pPr>
            <a:r>
              <a:rPr lang="en-US" sz="3000" dirty="0"/>
              <a:t>The resulting listing is then assigned to the sequential numbering in (a), above.</a:t>
            </a:r>
          </a:p>
          <a:p>
            <a:pPr marL="457200" indent="-457200" algn="just">
              <a:buFont typeface="+mj-lt"/>
              <a:buAutoNum type="alphaLcPeriod" startAt="2"/>
            </a:pPr>
            <a:endParaRPr lang="en-US" sz="3200" dirty="0"/>
          </a:p>
          <a:p>
            <a:pPr marL="514350" indent="-514350">
              <a:buFont typeface="+mj-lt"/>
              <a:buAutoNum type="arabicPeriod" startAt="2"/>
            </a:pPr>
            <a:endParaRPr lang="en-US" u="sng" dirty="0"/>
          </a:p>
          <a:p>
            <a:endParaRPr lang="en-US" dirty="0"/>
          </a:p>
        </p:txBody>
      </p:sp>
      <p:sp>
        <p:nvSpPr>
          <p:cNvPr id="3" name="Slide Number Placeholder 2"/>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8</a:t>
            </a:fld>
            <a:endParaRPr lang="en-US" dirty="0"/>
          </a:p>
        </p:txBody>
      </p:sp>
    </p:spTree>
    <p:extLst>
      <p:ext uri="{BB962C8B-B14F-4D97-AF65-F5344CB8AC3E}">
        <p14:creationId xmlns:p14="http://schemas.microsoft.com/office/powerpoint/2010/main" val="285280399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Appendix C</a:t>
            </a:r>
          </a:p>
        </p:txBody>
      </p:sp>
      <p:sp>
        <p:nvSpPr>
          <p:cNvPr id="3" name="Slide Number Placeholder 2"/>
          <p:cNvSpPr>
            <a:spLocks noGrp="1"/>
          </p:cNvSpPr>
          <p:nvPr>
            <p:ph type="sldNum" sz="quarter" idx="4294967295"/>
          </p:nvPr>
        </p:nvSpPr>
        <p:spPr>
          <a:xfrm>
            <a:off x="0" y="1271588"/>
            <a:ext cx="533400" cy="244475"/>
          </a:xfrm>
          <a:prstGeom prst="rect">
            <a:avLst/>
          </a:prstGeom>
        </p:spPr>
        <p:txBody>
          <a:bodyPr>
            <a:normAutofit fontScale="62500" lnSpcReduction="20000"/>
          </a:bodyPr>
          <a:lstStyle/>
          <a:p>
            <a:fld id="{DC2E8EBC-E876-4F75-A8E2-294E580032CD}" type="slidenum">
              <a:rPr lang="en-US" smtClean="0"/>
              <a:pPr/>
              <a:t>9</a:t>
            </a:fld>
            <a:endParaRPr lang="en-US" dirty="0"/>
          </a:p>
        </p:txBody>
      </p:sp>
      <p:sp>
        <p:nvSpPr>
          <p:cNvPr id="8" name="Rectangle 7"/>
          <p:cNvSpPr/>
          <p:nvPr/>
        </p:nvSpPr>
        <p:spPr>
          <a:xfrm>
            <a:off x="1676400" y="5562600"/>
            <a:ext cx="6172199" cy="369332"/>
          </a:xfrm>
          <a:prstGeom prst="rect">
            <a:avLst/>
          </a:prstGeom>
        </p:spPr>
        <p:txBody>
          <a:bodyPr wrap="square">
            <a:spAutoFit/>
          </a:bodyPr>
          <a:lstStyle/>
          <a:p>
            <a:r>
              <a:rPr lang="en-US" dirty="0"/>
              <a:t>http://stattrek.com/statistics/random-number-generator.aspx</a:t>
            </a:r>
          </a:p>
        </p:txBody>
      </p:sp>
      <p:pic>
        <p:nvPicPr>
          <p:cNvPr id="9" name="Picture 8"/>
          <p:cNvPicPr/>
          <p:nvPr/>
        </p:nvPicPr>
        <p:blipFill rotWithShape="1">
          <a:blip r:embed="rId3"/>
          <a:srcRect l="38706" t="30484" r="44376" b="55817"/>
          <a:stretch/>
        </p:blipFill>
        <p:spPr bwMode="auto">
          <a:xfrm>
            <a:off x="2667000" y="2286000"/>
            <a:ext cx="3848100" cy="1752600"/>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3"/>
          <a:srcRect l="33640" t="59659" r="46640" b="34188"/>
          <a:stretch/>
        </p:blipFill>
        <p:spPr bwMode="auto">
          <a:xfrm>
            <a:off x="2446210" y="4210230"/>
            <a:ext cx="4486275" cy="7867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0671135"/>
      </p:ext>
    </p:extLst>
  </p:cSld>
  <p:clrMapOvr>
    <a:masterClrMapping/>
  </p:clrMapOvr>
  <p:transition spd="med">
    <p:fade/>
  </p:transition>
</p:sld>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CDFD Recipients Template">
  <a:themeElements>
    <a:clrScheme name="CDFD Recipien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FD Recipient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lnDef>
  </a:objectDefaults>
  <a:extraClrSchemeLst>
    <a:extraClrScheme>
      <a:clrScheme name="CDFD Recipien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FD Recipient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FD Recipient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FD Recipient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FD Recipient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FD Recipient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FD Recipient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FD Recipient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FD Recipient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FD Recipient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FD Recipient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FD Recipient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DFD Recipients Template">
  <a:themeElements>
    <a:clrScheme name="CDFD Recipien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FD Recipient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lnDef>
  </a:objectDefaults>
  <a:extraClrSchemeLst>
    <a:extraClrScheme>
      <a:clrScheme name="CDFD Recipien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FD Recipient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FD Recipient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FD Recipient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FD Recipient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FD Recipient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FD Recipient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FD Recipient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FD Recipient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FD Recipient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FD Recipient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FD Recipient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DFD Recipients Template">
  <a:themeElements>
    <a:clrScheme name="CDFD Recipien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FD Recipient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lnDef>
  </a:objectDefaults>
  <a:extraClrSchemeLst>
    <a:extraClrScheme>
      <a:clrScheme name="CDFD Recipien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FD Recipient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FD Recipient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FD Recipient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FD Recipient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FD Recipient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FD Recipient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FD Recipient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FD Recipient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FD Recipient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FD Recipient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FD Recipient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CA powerpoint master.rev.8-14">
  <a:themeElements>
    <a:clrScheme name="Custom 1">
      <a:dk1>
        <a:sysClr val="windowText" lastClr="000000"/>
      </a:dk1>
      <a:lt1>
        <a:sysClr val="window" lastClr="FFFFFF"/>
      </a:lt1>
      <a:dk2>
        <a:srgbClr val="8A7967"/>
      </a:dk2>
      <a:lt2>
        <a:srgbClr val="EBDDC3"/>
      </a:lt2>
      <a:accent1>
        <a:srgbClr val="92D050"/>
      </a:accent1>
      <a:accent2>
        <a:srgbClr val="DD8047"/>
      </a:accent2>
      <a:accent3>
        <a:srgbClr val="A5AB81"/>
      </a:accent3>
      <a:accent4>
        <a:srgbClr val="D8B25C"/>
      </a:accent4>
      <a:accent5>
        <a:srgbClr val="7BA79D"/>
      </a:accent5>
      <a:accent6>
        <a:srgbClr val="968C8C"/>
      </a:accent6>
      <a:hlink>
        <a:srgbClr val="49711E"/>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43093B2C3A844DB619A17F83DED762" ma:contentTypeVersion="2" ma:contentTypeDescription="Create a new document." ma:contentTypeScope="" ma:versionID="2e22b14f98bb8940dd6b7532e8de59f7">
  <xsd:schema xmlns:xsd="http://www.w3.org/2001/XMLSchema" xmlns:xs="http://www.w3.org/2001/XMLSchema" xmlns:p="http://schemas.microsoft.com/office/2006/metadata/properties" xmlns:ns2="2f7efe9a-5f39-4440-908e-a0e074ed76da" targetNamespace="http://schemas.microsoft.com/office/2006/metadata/properties" ma:root="true" ma:fieldsID="f728a83c837cd9a41596d80aebc2912a" ns2:_="">
    <xsd:import namespace="2f7efe9a-5f39-4440-908e-a0e074ed76d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efe9a-5f39-4440-908e-a0e074ed76d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3DFE3B7-1985-46FE-8C66-6F3D75EABE0D}"/>
</file>

<file path=customXml/itemProps2.xml><?xml version="1.0" encoding="utf-8"?>
<ds:datastoreItem xmlns:ds="http://schemas.openxmlformats.org/officeDocument/2006/customXml" ds:itemID="{9D8C18AD-1B3C-4D16-A747-50CF14161EC4}">
  <ds:schemaRefs>
    <ds:schemaRef ds:uri="http://schemas.microsoft.com/sharepoint/v3/contenttype/forms"/>
  </ds:schemaRefs>
</ds:datastoreItem>
</file>

<file path=customXml/itemProps3.xml><?xml version="1.0" encoding="utf-8"?>
<ds:datastoreItem xmlns:ds="http://schemas.openxmlformats.org/officeDocument/2006/customXml" ds:itemID="{B0A1B479-7A57-421A-9E2A-BE1960027A77}">
  <ds:schemaRefs>
    <ds:schemaRef ds:uri="http://schemas.microsoft.com/office/2006/documentManagement/types"/>
    <ds:schemaRef ds:uri="http://purl.org/dc/elements/1.1/"/>
    <ds:schemaRef ds:uri="http://purl.org/dc/terms/"/>
    <ds:schemaRef ds:uri="http://schemas.microsoft.com/office/infopath/2007/PartnerControls"/>
    <ds:schemaRef ds:uri="http://www.w3.org/XML/1998/namespace"/>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z Presentation Template</Template>
  <TotalTime>964</TotalTime>
  <Words>1402</Words>
  <Application>Microsoft Office PowerPoint</Application>
  <PresentationFormat>On-screen Show (4:3)</PresentationFormat>
  <Paragraphs>198</Paragraphs>
  <Slides>28</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28</vt:i4>
      </vt:variant>
    </vt:vector>
  </HeadingPairs>
  <TitlesOfParts>
    <vt:vector size="38" baseType="lpstr">
      <vt:lpstr>Arial</vt:lpstr>
      <vt:lpstr>Calibri</vt:lpstr>
      <vt:lpstr>Myriad Roman</vt:lpstr>
      <vt:lpstr>Tw Cen MT</vt:lpstr>
      <vt:lpstr>Wingdings</vt:lpstr>
      <vt:lpstr>Wingdings 2</vt:lpstr>
      <vt:lpstr>CDFD Recipients Template</vt:lpstr>
      <vt:lpstr>1_CDFD Recipients Template</vt:lpstr>
      <vt:lpstr>2_CDFD Recipients Template</vt:lpstr>
      <vt:lpstr>DCA powerpoint master.rev.8-14</vt:lpstr>
      <vt:lpstr>How to Conduct a Survey</vt:lpstr>
      <vt:lpstr>How to Conduct a Survey</vt:lpstr>
      <vt:lpstr>How to Conduct a Survey</vt:lpstr>
      <vt:lpstr>Changes to Appendix C</vt:lpstr>
      <vt:lpstr>Changes to Appendix C</vt:lpstr>
      <vt:lpstr>Changes to Appendix C</vt:lpstr>
      <vt:lpstr>Changes to Appendix C</vt:lpstr>
      <vt:lpstr>Changes to Appendix C</vt:lpstr>
      <vt:lpstr>Changes to Appendix C</vt:lpstr>
      <vt:lpstr>Changes to Appendix C</vt:lpstr>
      <vt:lpstr>How to Conduct a Survey</vt:lpstr>
      <vt:lpstr>How to Conduct a Survey</vt:lpstr>
      <vt:lpstr>Low and Moderate Income (LMI) Benefit</vt:lpstr>
      <vt:lpstr>I.  Documenting LMI Benefit</vt:lpstr>
      <vt:lpstr>I. Documenting LMI Benefit – Cont’d</vt:lpstr>
      <vt:lpstr>I. Documenting LMI Benefit – Continued</vt:lpstr>
      <vt:lpstr>I. Documenting LMI Benefit – Continued</vt:lpstr>
      <vt:lpstr>I. Documenting LMI Benefit – Continued</vt:lpstr>
      <vt:lpstr>I. Documenting LMI Benefit – Continued</vt:lpstr>
      <vt:lpstr>I. Documenting LMI Benefit – Continued</vt:lpstr>
      <vt:lpstr>I. Documenting LMI Benefit – Continued</vt:lpstr>
      <vt:lpstr>II. DCA Form 6 – Instructions </vt:lpstr>
      <vt:lpstr>II. DCA Form 6 Instructions - Continued</vt:lpstr>
      <vt:lpstr>II. DCA Form 6 Instructions - Continued</vt:lpstr>
      <vt:lpstr>II. DCA Form 6 Instructions - Continued</vt:lpstr>
      <vt:lpstr>II. DCA Form 6 Instructions - Continued</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rick.huber</dc:creator>
  <cp:lastModifiedBy>Steed Robinson</cp:lastModifiedBy>
  <cp:revision>126</cp:revision>
  <cp:lastPrinted>2017-12-01T15:54:41Z</cp:lastPrinted>
  <dcterms:created xsi:type="dcterms:W3CDTF">2011-12-02T21:51:17Z</dcterms:created>
  <dcterms:modified xsi:type="dcterms:W3CDTF">2017-12-01T18:33:47Z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0x010100FD43093B2C3A844DB619A17F83DED762</vt:lpwstr>
  </property>
</Properties>
</file>