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8" r:id="rId4"/>
    <p:sldMasterId id="2147483696" r:id="rId5"/>
    <p:sldMasterId id="2147483704" r:id="rId6"/>
  </p:sldMasterIdLst>
  <p:notesMasterIdLst>
    <p:notesMasterId r:id="rId28"/>
  </p:notesMasterIdLst>
  <p:handoutMasterIdLst>
    <p:handoutMasterId r:id="rId29"/>
  </p:handoutMasterIdLst>
  <p:sldIdLst>
    <p:sldId id="331" r:id="rId7"/>
    <p:sldId id="315" r:id="rId8"/>
    <p:sldId id="329" r:id="rId9"/>
    <p:sldId id="317" r:id="rId10"/>
    <p:sldId id="334" r:id="rId11"/>
    <p:sldId id="326" r:id="rId12"/>
    <p:sldId id="337" r:id="rId13"/>
    <p:sldId id="338" r:id="rId14"/>
    <p:sldId id="318" r:id="rId15"/>
    <p:sldId id="340" r:id="rId16"/>
    <p:sldId id="319" r:id="rId17"/>
    <p:sldId id="330" r:id="rId18"/>
    <p:sldId id="321" r:id="rId19"/>
    <p:sldId id="320" r:id="rId20"/>
    <p:sldId id="322" r:id="rId21"/>
    <p:sldId id="323" r:id="rId22"/>
    <p:sldId id="328" r:id="rId23"/>
    <p:sldId id="335" r:id="rId24"/>
    <p:sldId id="339" r:id="rId25"/>
    <p:sldId id="336" r:id="rId26"/>
    <p:sldId id="332" r:id="rId27"/>
  </p:sldIdLst>
  <p:sldSz cx="12188825" cy="6858000"/>
  <p:notesSz cx="7010400" cy="92964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7967"/>
    <a:srgbClr val="F2F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2" autoAdjust="0"/>
    <p:restoredTop sz="94707" autoAdjust="0"/>
  </p:normalViewPr>
  <p:slideViewPr>
    <p:cSldViewPr>
      <p:cViewPr varScale="1">
        <p:scale>
          <a:sx n="105" d="100"/>
          <a:sy n="105" d="100"/>
        </p:scale>
        <p:origin x="714" y="96"/>
      </p:cViewPr>
      <p:guideLst>
        <p:guide orient="horz" pos="2160"/>
        <p:guide pos="3839"/>
      </p:guideLst>
    </p:cSldViewPr>
  </p:slideViewPr>
  <p:outlineViewPr>
    <p:cViewPr>
      <p:scale>
        <a:sx n="33" d="100"/>
        <a:sy n="33" d="100"/>
      </p:scale>
      <p:origin x="0" y="492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1" d="100"/>
          <a:sy n="91" d="100"/>
        </p:scale>
        <p:origin x="3708" y="78"/>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1659ACC-BB8B-40BD-9C3D-7515A99833BA}" type="datetimeFigureOut">
              <a:rPr lang="en-US"/>
              <a:pPr/>
              <a:t>12/4/2017</a:t>
            </a:fld>
            <a:endParaRPr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E02B09C-4EB4-4858-8C5D-928515EB5FA1}" type="slidenum">
              <a:rPr/>
              <a:pPr/>
              <a:t>‹#›</a:t>
            </a:fld>
            <a:endParaRPr dirty="0"/>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CAB3F5D-6129-4745-AD27-E1F8E3F0C4BE}" type="datetimeFigureOut">
              <a:rPr lang="en-US"/>
              <a:pPr/>
              <a:t>12/4/2017</a:t>
            </a:fld>
            <a:endParaRPr dirty="0"/>
          </a:p>
        </p:txBody>
      </p:sp>
      <p:sp>
        <p:nvSpPr>
          <p:cNvPr id="4" name="Slide Image Placeholder 3"/>
          <p:cNvSpPr>
            <a:spLocks noGrp="1" noRot="1" noChangeAspect="1"/>
          </p:cNvSpPr>
          <p:nvPr>
            <p:ph type="sldImg" idx="2"/>
          </p:nvPr>
        </p:nvSpPr>
        <p:spPr>
          <a:xfrm>
            <a:off x="407988" y="696913"/>
            <a:ext cx="6194425" cy="348615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C640D2E-0C1A-4418-8763-9BB732EB1D20}" type="slidenum">
              <a:rPr/>
              <a:pPr/>
              <a:t>‹#›</a:t>
            </a:fld>
            <a:endParaRPr dirty="0"/>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Points are not awarded if </a:t>
            </a:r>
            <a:r>
              <a:rPr lang="en-US" baseline="0" dirty="0"/>
              <a:t>DCA-5 states a selection has been made but the required documentation is not included in the application.</a:t>
            </a:r>
            <a:endParaRPr lang="en-US" dirty="0"/>
          </a:p>
          <a:p>
            <a:endParaRPr lang="en-US" dirty="0"/>
          </a:p>
        </p:txBody>
      </p:sp>
      <p:sp>
        <p:nvSpPr>
          <p:cNvPr id="4" name="Slide Number Placeholder 3"/>
          <p:cNvSpPr>
            <a:spLocks noGrp="1"/>
          </p:cNvSpPr>
          <p:nvPr>
            <p:ph type="sldNum" sz="quarter" idx="10"/>
          </p:nvPr>
        </p:nvSpPr>
        <p:spPr/>
        <p:txBody>
          <a:bodyPr/>
          <a:lstStyle/>
          <a:p>
            <a:fld id="{BC640D2E-0C1A-4418-8763-9BB732EB1D20}" type="slidenum">
              <a:rPr lang="en-US" smtClean="0"/>
              <a:pPr/>
              <a:t>11</a:t>
            </a:fld>
            <a:endParaRPr lang="en-US" dirty="0"/>
          </a:p>
        </p:txBody>
      </p:sp>
    </p:spTree>
    <p:extLst>
      <p:ext uri="{BB962C8B-B14F-4D97-AF65-F5344CB8AC3E}">
        <p14:creationId xmlns:p14="http://schemas.microsoft.com/office/powerpoint/2010/main" val="532726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 bonus point will not</a:t>
            </a:r>
            <a:r>
              <a:rPr lang="en-US" baseline="0" dirty="0"/>
              <a:t> be given if the chief elected official submits a letter stating acquisition is not required but DCA-8 or the engineering report has budgeted for acquisition.</a:t>
            </a:r>
            <a:endParaRPr lang="en-US" dirty="0"/>
          </a:p>
          <a:p>
            <a:endParaRPr lang="en-US" dirty="0"/>
          </a:p>
        </p:txBody>
      </p:sp>
      <p:sp>
        <p:nvSpPr>
          <p:cNvPr id="4" name="Slide Number Placeholder 3"/>
          <p:cNvSpPr>
            <a:spLocks noGrp="1"/>
          </p:cNvSpPr>
          <p:nvPr>
            <p:ph type="sldNum" sz="quarter" idx="10"/>
          </p:nvPr>
        </p:nvSpPr>
        <p:spPr/>
        <p:txBody>
          <a:bodyPr/>
          <a:lstStyle/>
          <a:p>
            <a:fld id="{BC640D2E-0C1A-4418-8763-9BB732EB1D20}" type="slidenum">
              <a:rPr lang="en-US" smtClean="0"/>
              <a:pPr/>
              <a:t>14</a:t>
            </a:fld>
            <a:endParaRPr lang="en-US" dirty="0"/>
          </a:p>
        </p:txBody>
      </p:sp>
    </p:spTree>
    <p:extLst>
      <p:ext uri="{BB962C8B-B14F-4D97-AF65-F5344CB8AC3E}">
        <p14:creationId xmlns:p14="http://schemas.microsoft.com/office/powerpoint/2010/main" val="20825624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6334" y="5162550"/>
            <a:ext cx="3770918" cy="781050"/>
          </a:xfrm>
          <a:prstGeom prst="rect">
            <a:avLst/>
          </a:prstGeom>
        </p:spPr>
      </p:pic>
      <p:sp>
        <p:nvSpPr>
          <p:cNvPr id="7" name="Rectangle 6"/>
          <p:cNvSpPr/>
          <p:nvPr/>
        </p:nvSpPr>
        <p:spPr bwMode="white">
          <a:xfrm>
            <a:off x="0" y="5971032"/>
            <a:ext cx="1218882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9130" y="6044184"/>
            <a:ext cx="2998451"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p>
        </p:txBody>
      </p:sp>
      <p:sp>
        <p:nvSpPr>
          <p:cNvPr id="11" name="Rectangle 10"/>
          <p:cNvSpPr/>
          <p:nvPr/>
        </p:nvSpPr>
        <p:spPr>
          <a:xfrm>
            <a:off x="3144717" y="6044184"/>
            <a:ext cx="90441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hasCustomPrompt="1"/>
          </p:nvPr>
        </p:nvSpPr>
        <p:spPr>
          <a:xfrm>
            <a:off x="1827212" y="1676400"/>
            <a:ext cx="8633751" cy="1828800"/>
          </a:xfrm>
        </p:spPr>
        <p:txBody>
          <a:bodyPr anchor="ctr"/>
          <a:lstStyle>
            <a:lvl1pPr algn="ctr">
              <a:defRPr cap="none" baseline="0"/>
            </a:lvl1pPr>
          </a:lstStyle>
          <a:p>
            <a:r>
              <a:rPr kumimoji="0" lang="en-US" dirty="0"/>
              <a:t>Click To Add Title</a:t>
            </a:r>
          </a:p>
        </p:txBody>
      </p:sp>
      <p:sp>
        <p:nvSpPr>
          <p:cNvPr id="9" name="Subtitle 8"/>
          <p:cNvSpPr>
            <a:spLocks noGrp="1"/>
          </p:cNvSpPr>
          <p:nvPr>
            <p:ph type="subTitle" idx="1" hasCustomPrompt="1"/>
          </p:nvPr>
        </p:nvSpPr>
        <p:spPr>
          <a:xfrm>
            <a:off x="3148780" y="6050037"/>
            <a:ext cx="8938472" cy="685800"/>
          </a:xfrm>
        </p:spPr>
        <p:txBody>
          <a:bodyPr anchor="ctr">
            <a:normAutofit/>
          </a:bodyPr>
          <a:lstStyle>
            <a:lvl1pPr marL="0" indent="0" algn="l">
              <a:buNone/>
              <a:defRPr sz="260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add speaker name &amp; title</a:t>
            </a:r>
          </a:p>
        </p:txBody>
      </p:sp>
      <p:sp>
        <p:nvSpPr>
          <p:cNvPr id="3" name="Text Placeholder 2"/>
          <p:cNvSpPr>
            <a:spLocks noGrp="1"/>
          </p:cNvSpPr>
          <p:nvPr>
            <p:ph type="body" sz="quarter" idx="10" hasCustomPrompt="1"/>
          </p:nvPr>
        </p:nvSpPr>
        <p:spPr>
          <a:xfrm>
            <a:off x="89130" y="6043615"/>
            <a:ext cx="2998451" cy="714375"/>
          </a:xfrm>
        </p:spPr>
        <p:txBody>
          <a:bodyPr anchor="ctr">
            <a:normAutofit/>
          </a:bodyPr>
          <a:lstStyle>
            <a:lvl1pPr>
              <a:defRPr sz="2000">
                <a:solidFill>
                  <a:schemeClr val="tx1"/>
                </a:solidFill>
              </a:defRPr>
            </a:lvl1pPr>
          </a:lstStyle>
          <a:p>
            <a:pPr lvl="0"/>
            <a:r>
              <a:rPr lang="en-US" dirty="0"/>
              <a:t>Click to add date</a:t>
            </a:r>
          </a:p>
        </p:txBody>
      </p:sp>
      <p:pic>
        <p:nvPicPr>
          <p:cNvPr id="13" name="Picture 10" descr="C:\Users\jessica.reynolds\Desktop\DCApeachLogo1verBlackR.png"/>
          <p:cNvPicPr>
            <a:picLocks noChangeAspect="1" noChangeArrowheads="1"/>
          </p:cNvPicPr>
          <p:nvPr userDrawn="1"/>
        </p:nvPicPr>
        <p:blipFill>
          <a:blip r:embed="rId3" cstate="print"/>
          <a:srcRect/>
          <a:stretch>
            <a:fillRect/>
          </a:stretch>
        </p:blipFill>
        <p:spPr bwMode="auto">
          <a:xfrm>
            <a:off x="10080928" y="3810000"/>
            <a:ext cx="1527640" cy="1752600"/>
          </a:xfrm>
          <a:prstGeom prst="rect">
            <a:avLst/>
          </a:prstGeom>
          <a:noFill/>
        </p:spPr>
      </p:pic>
    </p:spTree>
    <p:extLst>
      <p:ext uri="{BB962C8B-B14F-4D97-AF65-F5344CB8AC3E}">
        <p14:creationId xmlns:p14="http://schemas.microsoft.com/office/powerpoint/2010/main" val="1756409306"/>
      </p:ext>
    </p:extLst>
  </p:cSld>
  <p:clrMapOvr>
    <a:overrideClrMapping bg1="dk1" tx1="lt1" bg2="dk2" tx2="lt2" accent1="accent1" accent2="accent2" accent3="accent3" accent4="accent4" accent5="accent5" accent6="accent6" hlink="hlink" folHlink="folHlink"/>
  </p:clrMapOvr>
  <p:transition spd="med">
    <p:fade/>
  </p:transition>
  <p:extLst mod="1">
    <p:ext uri="{DCECCB84-F9BA-43D5-87BE-67443E8EF086}">
      <p15:sldGuideLst xmlns:p15="http://schemas.microsoft.com/office/powerpoint/2012/main">
        <p15:guide id="1" orient="horz" pos="3744">
          <p15:clr>
            <a:srgbClr val="FBAE40"/>
          </p15:clr>
        </p15:guide>
        <p15:guide id="2" pos="550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651" y="228600"/>
            <a:ext cx="10868369" cy="990600"/>
          </a:xfrm>
        </p:spPr>
        <p:txBody>
          <a:bodyPr/>
          <a:lstStyle>
            <a:lvl1pPr>
              <a:defRPr baseline="0"/>
            </a:lvl1pPr>
          </a:lstStyle>
          <a:p>
            <a:r>
              <a:rPr kumimoji="0" lang="en-US"/>
              <a:t>Click to edit Master title style</a:t>
            </a:r>
            <a:endParaRPr kumimoji="0" lang="en-US" dirty="0"/>
          </a:p>
        </p:txBody>
      </p:sp>
      <p:sp>
        <p:nvSpPr>
          <p:cNvPr id="4" name="Date Placeholder 3"/>
          <p:cNvSpPr>
            <a:spLocks noGrp="1"/>
          </p:cNvSpPr>
          <p:nvPr>
            <p:ph type="dt" sz="half" idx="10"/>
          </p:nvPr>
        </p:nvSpPr>
        <p:spPr/>
        <p:txBody>
          <a:bodyPr/>
          <a:lstStyle/>
          <a:p>
            <a:fld id="{56EB83C8-8966-4617-AC19-90422A322CB6}" type="datetime1">
              <a:rPr lang="en-US" smtClean="0">
                <a:solidFill>
                  <a:srgbClr val="8A7967"/>
                </a:solidFill>
              </a:rPr>
              <a:pPr/>
              <a:t>12/4/2017</a:t>
            </a:fld>
            <a:endParaRPr lang="en-US" dirty="0">
              <a:solidFill>
                <a:srgbClr val="8A7967"/>
              </a:solidFill>
            </a:endParaRPr>
          </a:p>
        </p:txBody>
      </p:sp>
      <p:sp>
        <p:nvSpPr>
          <p:cNvPr id="5" name="Footer Placeholder 4"/>
          <p:cNvSpPr>
            <a:spLocks noGrp="1"/>
          </p:cNvSpPr>
          <p:nvPr>
            <p:ph type="ftr" sz="quarter" idx="11"/>
          </p:nvPr>
        </p:nvSpPr>
        <p:spPr/>
        <p:txBody>
          <a:bodyPr/>
          <a:lstStyle/>
          <a:p>
            <a:r>
              <a:rPr lang="en-US">
                <a:solidFill>
                  <a:srgbClr val="8A7967"/>
                </a:solidFill>
              </a:rPr>
              <a:t>December 11-13, 2013</a:t>
            </a:r>
          </a:p>
        </p:txBody>
      </p:sp>
      <p:sp>
        <p:nvSpPr>
          <p:cNvPr id="8" name="Content Placeholder 7"/>
          <p:cNvSpPr>
            <a:spLocks noGrp="1"/>
          </p:cNvSpPr>
          <p:nvPr>
            <p:ph sz="quarter" idx="1"/>
          </p:nvPr>
        </p:nvSpPr>
        <p:spPr>
          <a:xfrm>
            <a:off x="816651" y="1600200"/>
            <a:ext cx="10868369" cy="4495800"/>
          </a:xfrm>
        </p:spPr>
        <p:txBody>
          <a:bodyPr/>
          <a:lstStyle>
            <a:lvl1pPr marL="320040" indent="-320040">
              <a:lnSpc>
                <a:spcPct val="114000"/>
              </a:lnSpc>
              <a:spcBef>
                <a:spcPts val="700"/>
              </a:spcBef>
              <a:buSzPct val="70000"/>
              <a:buFont typeface="Wingdings" panose="05000000000000000000" pitchFamily="2" charset="2"/>
              <a:buChar char=""/>
              <a:defRPr/>
            </a:lvl1pPr>
            <a:lvl2pPr marL="640080" indent="-274320">
              <a:buFont typeface="Wingdings" panose="05000000000000000000" pitchFamily="2" charset="2"/>
              <a:buChar char="q"/>
              <a:defRPr/>
            </a:lvl2pPr>
            <a:lvl3pPr>
              <a:defRPr/>
            </a:lvl3pPr>
            <a:lvl4pPr>
              <a:defRPr/>
            </a:lvl4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Tree>
    <p:extLst>
      <p:ext uri="{BB962C8B-B14F-4D97-AF65-F5344CB8AC3E}">
        <p14:creationId xmlns:p14="http://schemas.microsoft.com/office/powerpoint/2010/main" val="59618560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326" y="2743200"/>
            <a:ext cx="9495011"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8882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0" y="1600200"/>
            <a:ext cx="17267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1828324" y="1600200"/>
            <a:ext cx="10360501"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1828324" y="1600200"/>
            <a:ext cx="10157354" cy="990600"/>
          </a:xfrm>
        </p:spPr>
        <p:txBody>
          <a:bodyPr/>
          <a:lstStyle>
            <a:lvl1pPr algn="l">
              <a:buNone/>
              <a:defRPr sz="4400" b="0" cap="none">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902969418"/>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588" y="1589567"/>
            <a:ext cx="5180251" cy="45720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1" name="Content Placeholder 10"/>
          <p:cNvSpPr>
            <a:spLocks noGrp="1"/>
          </p:cNvSpPr>
          <p:nvPr>
            <p:ph sz="quarter" idx="2"/>
          </p:nvPr>
        </p:nvSpPr>
        <p:spPr>
          <a:xfrm>
            <a:off x="6458187" y="1589567"/>
            <a:ext cx="5180251" cy="4572000"/>
          </a:xfrm>
        </p:spPr>
        <p:txBody>
          <a:bodyPr/>
          <a:lstStyle>
            <a:lvl1pPr marL="320040" indent="-320040">
              <a:buSzPct val="70000"/>
              <a:buFont typeface="Wingdings" panose="05000000000000000000" pitchFamily="2" charset="2"/>
              <a:buChar char=""/>
              <a:defRPr/>
            </a:lvl1pPr>
            <a:lvl2pPr marL="625475" indent="-260350">
              <a:buFont typeface="Wingdings" panose="05000000000000000000" pitchFamily="2" charset="2"/>
              <a:buChar char="q"/>
              <a:defRPr/>
            </a:lvl2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8" name="Date Placeholder 7"/>
          <p:cNvSpPr>
            <a:spLocks noGrp="1"/>
          </p:cNvSpPr>
          <p:nvPr>
            <p:ph type="dt" sz="half" idx="15"/>
          </p:nvPr>
        </p:nvSpPr>
        <p:spPr/>
        <p:txBody>
          <a:bodyPr rtlCol="0"/>
          <a:lstStyle/>
          <a:p>
            <a:fld id="{64E62332-3CB6-4C20-8D40-E3ADD6EBFE80}" type="datetime1">
              <a:rPr lang="en-US" smtClean="0">
                <a:solidFill>
                  <a:srgbClr val="8A7967"/>
                </a:solidFill>
              </a:rPr>
              <a:pPr/>
              <a:t>12/4/2017</a:t>
            </a:fld>
            <a:endParaRPr lang="en-US" dirty="0">
              <a:solidFill>
                <a:srgbClr val="8A7967"/>
              </a:solidFill>
            </a:endParaRPr>
          </a:p>
        </p:txBody>
      </p:sp>
      <p:sp>
        <p:nvSpPr>
          <p:cNvPr id="12" name="Footer Placeholder 11"/>
          <p:cNvSpPr>
            <a:spLocks noGrp="1"/>
          </p:cNvSpPr>
          <p:nvPr>
            <p:ph type="ftr" sz="quarter" idx="17"/>
          </p:nvPr>
        </p:nvSpPr>
        <p:spPr/>
        <p:txBody>
          <a:bodyPr rtlCol="0"/>
          <a:lstStyle/>
          <a:p>
            <a:r>
              <a:rPr lang="en-US">
                <a:solidFill>
                  <a:srgbClr val="8A7967"/>
                </a:solidFill>
              </a:rPr>
              <a:t>December 11-13, 2013</a:t>
            </a:r>
          </a:p>
        </p:txBody>
      </p:sp>
    </p:spTree>
    <p:extLst>
      <p:ext uri="{BB962C8B-B14F-4D97-AF65-F5344CB8AC3E}">
        <p14:creationId xmlns:p14="http://schemas.microsoft.com/office/powerpoint/2010/main" val="763732521"/>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CD8B93C-8963-46CF-A9AB-B80E01DFAD8B}" type="datetime1">
              <a:rPr lang="en-US" smtClean="0">
                <a:solidFill>
                  <a:srgbClr val="8A7967"/>
                </a:solidFill>
              </a:rPr>
              <a:pPr/>
              <a:t>12/4/2017</a:t>
            </a:fld>
            <a:endParaRPr lang="en-US" dirty="0">
              <a:solidFill>
                <a:srgbClr val="8A7967"/>
              </a:solidFill>
            </a:endParaRPr>
          </a:p>
        </p:txBody>
      </p:sp>
      <p:sp>
        <p:nvSpPr>
          <p:cNvPr id="4" name="Footer Placeholder 3"/>
          <p:cNvSpPr>
            <a:spLocks noGrp="1"/>
          </p:cNvSpPr>
          <p:nvPr>
            <p:ph type="ftr" sz="quarter" idx="11"/>
          </p:nvPr>
        </p:nvSpPr>
        <p:spPr/>
        <p:txBody>
          <a:bodyPr/>
          <a:lstStyle/>
          <a:p>
            <a:r>
              <a:rPr lang="en-US">
                <a:solidFill>
                  <a:srgbClr val="8A7967"/>
                </a:solidFill>
              </a:rPr>
              <a:t>December 11-13, 2013</a:t>
            </a:r>
          </a:p>
        </p:txBody>
      </p:sp>
    </p:spTree>
    <p:extLst>
      <p:ext uri="{BB962C8B-B14F-4D97-AF65-F5344CB8AC3E}">
        <p14:creationId xmlns:p14="http://schemas.microsoft.com/office/powerpoint/2010/main" val="3341543916"/>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BB6B8-D6F0-48AA-9A95-4C78CA4BB415}" type="datetime1">
              <a:rPr lang="en-US" smtClean="0">
                <a:solidFill>
                  <a:srgbClr val="8A7967"/>
                </a:solidFill>
              </a:rPr>
              <a:pPr/>
              <a:t>12/4/2017</a:t>
            </a:fld>
            <a:endParaRPr lang="en-US" dirty="0">
              <a:solidFill>
                <a:srgbClr val="8A7967"/>
              </a:solidFill>
            </a:endParaRPr>
          </a:p>
        </p:txBody>
      </p:sp>
      <p:sp>
        <p:nvSpPr>
          <p:cNvPr id="3" name="Footer Placeholder 2"/>
          <p:cNvSpPr>
            <a:spLocks noGrp="1"/>
          </p:cNvSpPr>
          <p:nvPr>
            <p:ph type="ftr" sz="quarter" idx="11"/>
          </p:nvPr>
        </p:nvSpPr>
        <p:spPr/>
        <p:txBody>
          <a:bodyPr/>
          <a:lstStyle/>
          <a:p>
            <a:r>
              <a:rPr lang="en-US">
                <a:solidFill>
                  <a:srgbClr val="8A7967"/>
                </a:solidFill>
              </a:rPr>
              <a:t>December 11-13, 2013</a:t>
            </a:r>
          </a:p>
        </p:txBody>
      </p:sp>
      <p:sp>
        <p:nvSpPr>
          <p:cNvPr id="4" name="Slide Number Placeholder 3"/>
          <p:cNvSpPr>
            <a:spLocks noGrp="1"/>
          </p:cNvSpPr>
          <p:nvPr>
            <p:ph type="sldNum" sz="quarter" idx="12"/>
          </p:nvPr>
        </p:nvSpPr>
        <p:spPr>
          <a:xfrm>
            <a:off x="0" y="6248400"/>
            <a:ext cx="711015" cy="381000"/>
          </a:xfrm>
          <a:prstGeom prst="rect">
            <a:avLst/>
          </a:prstGeom>
        </p:spPr>
        <p:txBody>
          <a:bodyPr/>
          <a:lstStyle>
            <a:lvl1pPr>
              <a:defRPr>
                <a:solidFill>
                  <a:schemeClr val="tx2"/>
                </a:solidFill>
              </a:defRPr>
            </a:lvl1pPr>
          </a:lstStyle>
          <a:p>
            <a:fld id="{6BBE7942-5B1B-4E74-B3CD-25BF9B0ABE25}" type="slidenum">
              <a:rPr lang="en-US" smtClean="0">
                <a:solidFill>
                  <a:srgbClr val="8A7967"/>
                </a:solidFill>
              </a:rPr>
              <a:pPr/>
              <a:t>‹#›</a:t>
            </a:fld>
            <a:endParaRPr lang="en-US" dirty="0">
              <a:solidFill>
                <a:srgbClr val="8A7967"/>
              </a:solidFill>
            </a:endParaRPr>
          </a:p>
        </p:txBody>
      </p:sp>
      <p:pic>
        <p:nvPicPr>
          <p:cNvPr id="8" name="Picture 7"/>
          <p:cNvPicPr>
            <a:picLocks/>
          </p:cNvPicPr>
          <p:nvPr/>
        </p:nvPicPr>
        <p:blipFill>
          <a:blip r:embed="rId2">
            <a:extLst>
              <a:ext uri="{28A0092B-C50C-407E-A947-70E740481C1C}">
                <a14:useLocalDpi xmlns:a14="http://schemas.microsoft.com/office/drawing/2010/main" val="0"/>
              </a:ext>
            </a:extLst>
          </a:blip>
          <a:stretch>
            <a:fillRect/>
          </a:stretch>
        </p:blipFill>
        <p:spPr>
          <a:xfrm>
            <a:off x="812588" y="1905000"/>
            <a:ext cx="10191212" cy="1955800"/>
          </a:xfrm>
          <a:prstGeom prst="rect">
            <a:avLst/>
          </a:prstGeom>
        </p:spPr>
      </p:pic>
    </p:spTree>
    <p:extLst>
      <p:ext uri="{BB962C8B-B14F-4D97-AF65-F5344CB8AC3E}">
        <p14:creationId xmlns:p14="http://schemas.microsoft.com/office/powerpoint/2010/main" val="3078005398"/>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590" y="273050"/>
            <a:ext cx="10766795"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8CF3B460-C697-4649-A463-DB8633760AAF}" type="datetime1">
              <a:rPr lang="en-US" smtClean="0">
                <a:solidFill>
                  <a:srgbClr val="8A7967"/>
                </a:solidFill>
              </a:rPr>
              <a:pPr/>
              <a:t>12/4/2017</a:t>
            </a:fld>
            <a:endParaRPr lang="en-US" dirty="0">
              <a:solidFill>
                <a:srgbClr val="8A7967"/>
              </a:solidFill>
            </a:endParaRPr>
          </a:p>
        </p:txBody>
      </p:sp>
      <p:sp>
        <p:nvSpPr>
          <p:cNvPr id="6" name="Footer Placeholder 5"/>
          <p:cNvSpPr>
            <a:spLocks noGrp="1"/>
          </p:cNvSpPr>
          <p:nvPr>
            <p:ph type="ftr" sz="quarter" idx="11"/>
          </p:nvPr>
        </p:nvSpPr>
        <p:spPr/>
        <p:txBody>
          <a:bodyPr/>
          <a:lstStyle/>
          <a:p>
            <a:r>
              <a:rPr lang="en-US">
                <a:solidFill>
                  <a:srgbClr val="8A7967"/>
                </a:solidFill>
              </a:rPr>
              <a:t>December 11-13, 2013</a:t>
            </a:r>
          </a:p>
        </p:txBody>
      </p:sp>
      <p:sp>
        <p:nvSpPr>
          <p:cNvPr id="7" name="Slide Number Placeholder 6"/>
          <p:cNvSpPr>
            <a:spLocks noGrp="1"/>
          </p:cNvSpPr>
          <p:nvPr>
            <p:ph type="sldNum" sz="quarter" idx="12"/>
          </p:nvPr>
        </p:nvSpPr>
        <p:spPr>
          <a:xfrm>
            <a:off x="0" y="1272222"/>
            <a:ext cx="711015" cy="244476"/>
          </a:xfrm>
          <a:prstGeom prst="rect">
            <a:avLst/>
          </a:prstGeom>
        </p:spPr>
        <p:txBody>
          <a:bodyPr/>
          <a:lstStyle>
            <a:lvl1pPr>
              <a:defRPr>
                <a:solidFill>
                  <a:srgbClr val="FFFFFF"/>
                </a:solidFill>
              </a:defRPr>
            </a:lvl1pPr>
          </a:lstStyle>
          <a:p>
            <a:fld id="{3B7FEA86-1680-48AE-B31F-3E3431F3A323}" type="slidenum">
              <a:rPr lang="en-US" smtClean="0"/>
              <a:pPr/>
              <a:t>‹#›</a:t>
            </a:fld>
            <a:endParaRPr lang="en-US" dirty="0"/>
          </a:p>
        </p:txBody>
      </p:sp>
      <p:sp>
        <p:nvSpPr>
          <p:cNvPr id="3" name="Text Placeholder 2"/>
          <p:cNvSpPr>
            <a:spLocks noGrp="1"/>
          </p:cNvSpPr>
          <p:nvPr>
            <p:ph type="body" idx="2"/>
          </p:nvPr>
        </p:nvSpPr>
        <p:spPr>
          <a:xfrm>
            <a:off x="812589" y="1752600"/>
            <a:ext cx="2133044"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8780" y="1752600"/>
            <a:ext cx="8532178" cy="44196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Tree>
    <p:extLst>
      <p:ext uri="{BB962C8B-B14F-4D97-AF65-F5344CB8AC3E}">
        <p14:creationId xmlns:p14="http://schemas.microsoft.com/office/powerpoint/2010/main" val="2607387663"/>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6334" y="5162550"/>
            <a:ext cx="3770918" cy="781050"/>
          </a:xfrm>
          <a:prstGeom prst="rect">
            <a:avLst/>
          </a:prstGeom>
        </p:spPr>
      </p:pic>
      <p:sp>
        <p:nvSpPr>
          <p:cNvPr id="7" name="Rectangle 6"/>
          <p:cNvSpPr/>
          <p:nvPr/>
        </p:nvSpPr>
        <p:spPr bwMode="white">
          <a:xfrm>
            <a:off x="0" y="5971032"/>
            <a:ext cx="1218882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89130" y="6044184"/>
            <a:ext cx="2998451"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2000" dirty="0">
              <a:solidFill>
                <a:prstClr val="white"/>
              </a:solidFill>
            </a:endParaRPr>
          </a:p>
        </p:txBody>
      </p:sp>
      <p:sp>
        <p:nvSpPr>
          <p:cNvPr id="11" name="Rectangle 10"/>
          <p:cNvSpPr/>
          <p:nvPr/>
        </p:nvSpPr>
        <p:spPr>
          <a:xfrm>
            <a:off x="3144717" y="6044184"/>
            <a:ext cx="90441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Title 7"/>
          <p:cNvSpPr>
            <a:spLocks noGrp="1"/>
          </p:cNvSpPr>
          <p:nvPr>
            <p:ph type="ctrTitle" hasCustomPrompt="1"/>
          </p:nvPr>
        </p:nvSpPr>
        <p:spPr>
          <a:xfrm>
            <a:off x="1827212" y="1676400"/>
            <a:ext cx="8633751" cy="1828800"/>
          </a:xfrm>
        </p:spPr>
        <p:txBody>
          <a:bodyPr anchor="ctr"/>
          <a:lstStyle>
            <a:lvl1pPr algn="ctr">
              <a:defRPr cap="none" baseline="0"/>
            </a:lvl1pPr>
          </a:lstStyle>
          <a:p>
            <a:r>
              <a:rPr kumimoji="0" lang="en-US" dirty="0"/>
              <a:t>Click To Add Title</a:t>
            </a:r>
          </a:p>
        </p:txBody>
      </p:sp>
      <p:sp>
        <p:nvSpPr>
          <p:cNvPr id="9" name="Subtitle 8"/>
          <p:cNvSpPr>
            <a:spLocks noGrp="1"/>
          </p:cNvSpPr>
          <p:nvPr>
            <p:ph type="subTitle" idx="1" hasCustomPrompt="1"/>
          </p:nvPr>
        </p:nvSpPr>
        <p:spPr>
          <a:xfrm>
            <a:off x="3148780" y="6050037"/>
            <a:ext cx="8938472" cy="685800"/>
          </a:xfrm>
        </p:spPr>
        <p:txBody>
          <a:bodyPr anchor="ctr">
            <a:normAutofit/>
          </a:bodyPr>
          <a:lstStyle>
            <a:lvl1pPr marL="0" indent="0" algn="l">
              <a:buNone/>
              <a:defRPr sz="260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add speaker name &amp; title</a:t>
            </a:r>
          </a:p>
        </p:txBody>
      </p:sp>
      <p:sp>
        <p:nvSpPr>
          <p:cNvPr id="3" name="Text Placeholder 2"/>
          <p:cNvSpPr>
            <a:spLocks noGrp="1"/>
          </p:cNvSpPr>
          <p:nvPr>
            <p:ph type="body" sz="quarter" idx="10" hasCustomPrompt="1"/>
          </p:nvPr>
        </p:nvSpPr>
        <p:spPr>
          <a:xfrm>
            <a:off x="89130" y="6043615"/>
            <a:ext cx="2998451" cy="714375"/>
          </a:xfrm>
        </p:spPr>
        <p:txBody>
          <a:bodyPr anchor="ctr">
            <a:normAutofit/>
          </a:bodyPr>
          <a:lstStyle>
            <a:lvl1pPr>
              <a:defRPr sz="2000">
                <a:solidFill>
                  <a:schemeClr val="tx1"/>
                </a:solidFill>
              </a:defRPr>
            </a:lvl1pPr>
          </a:lstStyle>
          <a:p>
            <a:pPr lvl="0"/>
            <a:r>
              <a:rPr lang="en-US" dirty="0"/>
              <a:t>Click to add date</a:t>
            </a:r>
          </a:p>
        </p:txBody>
      </p:sp>
    </p:spTree>
    <p:extLst>
      <p:ext uri="{BB962C8B-B14F-4D97-AF65-F5344CB8AC3E}">
        <p14:creationId xmlns:p14="http://schemas.microsoft.com/office/powerpoint/2010/main" val="1486098493"/>
      </p:ext>
    </p:extLst>
  </p:cSld>
  <p:clrMapOvr>
    <a:overrideClrMapping bg1="dk1" tx1="lt1" bg2="dk2" tx2="lt2" accent1="accent1" accent2="accent2" accent3="accent3" accent4="accent4" accent5="accent5" accent6="accent6" hlink="hlink" folHlink="folHlink"/>
  </p:clrMapOvr>
  <p:transition spd="med">
    <p:fade/>
  </p:transition>
  <p:extLst mod="1">
    <p:ext uri="{DCECCB84-F9BA-43D5-87BE-67443E8EF086}">
      <p15:sldGuideLst xmlns:p15="http://schemas.microsoft.com/office/powerpoint/2012/main">
        <p15:guide id="1" orient="horz" pos="3744">
          <p15:clr>
            <a:srgbClr val="FBAE40"/>
          </p15:clr>
        </p15:guide>
        <p15:guide id="2" pos="550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651" y="228600"/>
            <a:ext cx="10868369" cy="990600"/>
          </a:xfrm>
        </p:spPr>
        <p:txBody>
          <a:bodyPr/>
          <a:lstStyle>
            <a:lvl1pPr>
              <a:defRPr baseline="0"/>
            </a:lvl1pPr>
          </a:lstStyle>
          <a:p>
            <a:r>
              <a:rPr kumimoji="0" lang="en-US" dirty="0"/>
              <a:t>Click to edit Master title style</a:t>
            </a:r>
          </a:p>
        </p:txBody>
      </p:sp>
      <p:sp>
        <p:nvSpPr>
          <p:cNvPr id="4" name="Date Placeholder 3"/>
          <p:cNvSpPr>
            <a:spLocks noGrp="1"/>
          </p:cNvSpPr>
          <p:nvPr>
            <p:ph type="dt" sz="half" idx="10"/>
          </p:nvPr>
        </p:nvSpPr>
        <p:spPr/>
        <p:txBody>
          <a:bodyPr/>
          <a:lstStyle/>
          <a:p>
            <a:fld id="{24ABB9F7-FE8F-4CB7-B90F-B7A115B006F6}" type="datetimeFigureOut">
              <a:rPr lang="en-US" smtClean="0">
                <a:solidFill>
                  <a:srgbClr val="8A7967"/>
                </a:solidFill>
              </a:rPr>
              <a:pPr/>
              <a:t>12/4/2017</a:t>
            </a:fld>
            <a:endParaRPr lang="en-US" dirty="0">
              <a:solidFill>
                <a:srgbClr val="8A7967"/>
              </a:solidFill>
            </a:endParaRPr>
          </a:p>
        </p:txBody>
      </p:sp>
      <p:sp>
        <p:nvSpPr>
          <p:cNvPr id="5" name="Footer Placeholder 4"/>
          <p:cNvSpPr>
            <a:spLocks noGrp="1"/>
          </p:cNvSpPr>
          <p:nvPr>
            <p:ph type="ftr" sz="quarter" idx="11"/>
          </p:nvPr>
        </p:nvSpPr>
        <p:spPr/>
        <p:txBody>
          <a:bodyPr/>
          <a:lstStyle/>
          <a:p>
            <a:endParaRPr lang="en-US" dirty="0">
              <a:solidFill>
                <a:srgbClr val="8A7967"/>
              </a:solidFill>
            </a:endParaRPr>
          </a:p>
        </p:txBody>
      </p:sp>
      <p:sp>
        <p:nvSpPr>
          <p:cNvPr id="8" name="Content Placeholder 7"/>
          <p:cNvSpPr>
            <a:spLocks noGrp="1"/>
          </p:cNvSpPr>
          <p:nvPr>
            <p:ph sz="quarter" idx="1"/>
          </p:nvPr>
        </p:nvSpPr>
        <p:spPr>
          <a:xfrm>
            <a:off x="816651" y="1600200"/>
            <a:ext cx="10868369" cy="4495800"/>
          </a:xfrm>
        </p:spPr>
        <p:txBody>
          <a:bodyPr/>
          <a:lstStyle>
            <a:lvl1pPr marL="320040" indent="-320040">
              <a:lnSpc>
                <a:spcPct val="114000"/>
              </a:lnSpc>
              <a:spcBef>
                <a:spcPts val="700"/>
              </a:spcBef>
              <a:buSzPct val="70000"/>
              <a:buFont typeface="Wingdings" panose="05000000000000000000" pitchFamily="2" charset="2"/>
              <a:buChar char=""/>
              <a:defRPr/>
            </a:lvl1pPr>
            <a:lvl2pPr marL="640080" indent="-274320">
              <a:buFont typeface="Wingdings" panose="05000000000000000000" pitchFamily="2" charset="2"/>
              <a:buChar char="q"/>
              <a:defRPr/>
            </a:lvl2pPr>
            <a:lvl3pPr>
              <a:defRPr/>
            </a:lvl3pPr>
            <a:lvl4pPr>
              <a:defRPr/>
            </a:lvl4pPr>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Tree>
    <p:extLst>
      <p:ext uri="{BB962C8B-B14F-4D97-AF65-F5344CB8AC3E}">
        <p14:creationId xmlns:p14="http://schemas.microsoft.com/office/powerpoint/2010/main" val="2066421827"/>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326" y="2743200"/>
            <a:ext cx="9495011"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7" name="Rectangle 6"/>
          <p:cNvSpPr/>
          <p:nvPr/>
        </p:nvSpPr>
        <p:spPr bwMode="white">
          <a:xfrm>
            <a:off x="0" y="1524000"/>
            <a:ext cx="1218882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0" y="1600200"/>
            <a:ext cx="17267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1828324" y="1600200"/>
            <a:ext cx="10360501"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1828324" y="1600200"/>
            <a:ext cx="10157354" cy="990600"/>
          </a:xfrm>
        </p:spPr>
        <p:txBody>
          <a:bodyPr/>
          <a:lstStyle>
            <a:lvl1pPr algn="l">
              <a:buNone/>
              <a:defRPr sz="4400" b="0" cap="none">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3623886833"/>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588" y="1589567"/>
            <a:ext cx="5180251" cy="45720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
        <p:nvSpPr>
          <p:cNvPr id="11" name="Content Placeholder 10"/>
          <p:cNvSpPr>
            <a:spLocks noGrp="1"/>
          </p:cNvSpPr>
          <p:nvPr>
            <p:ph sz="quarter" idx="2"/>
          </p:nvPr>
        </p:nvSpPr>
        <p:spPr>
          <a:xfrm>
            <a:off x="6458187" y="1589567"/>
            <a:ext cx="5180251" cy="4572000"/>
          </a:xfrm>
        </p:spPr>
        <p:txBody>
          <a:bodyPr/>
          <a:lstStyle>
            <a:lvl1pPr marL="320040" indent="-320040">
              <a:buSzPct val="70000"/>
              <a:buFont typeface="Wingdings" panose="05000000000000000000" pitchFamily="2" charset="2"/>
              <a:buChar char=""/>
              <a:defRPr/>
            </a:lvl1pPr>
            <a:lvl2pPr marL="625475" indent="-260350">
              <a:buFont typeface="Wingdings" panose="05000000000000000000" pitchFamily="2" charset="2"/>
              <a:buChar char="q"/>
              <a:defRPr/>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
        <p:nvSpPr>
          <p:cNvPr id="8" name="Date Placeholder 7"/>
          <p:cNvSpPr>
            <a:spLocks noGrp="1"/>
          </p:cNvSpPr>
          <p:nvPr>
            <p:ph type="dt" sz="half" idx="15"/>
          </p:nvPr>
        </p:nvSpPr>
        <p:spPr/>
        <p:txBody>
          <a:bodyPr rtlCol="0"/>
          <a:lstStyle/>
          <a:p>
            <a:fld id="{F12952B5-7A2F-4CC8-B7CE-9234E21C2837}" type="datetime1">
              <a:rPr lang="en-US" smtClean="0">
                <a:solidFill>
                  <a:srgbClr val="8A7967"/>
                </a:solidFill>
              </a:rPr>
              <a:pPr/>
              <a:t>12/4/2017</a:t>
            </a:fld>
            <a:endParaRPr lang="en-US" dirty="0">
              <a:solidFill>
                <a:srgbClr val="8A7967"/>
              </a:solidFill>
            </a:endParaRPr>
          </a:p>
        </p:txBody>
      </p:sp>
      <p:sp>
        <p:nvSpPr>
          <p:cNvPr id="12" name="Footer Placeholder 11"/>
          <p:cNvSpPr>
            <a:spLocks noGrp="1"/>
          </p:cNvSpPr>
          <p:nvPr>
            <p:ph type="ftr" sz="quarter" idx="17"/>
          </p:nvPr>
        </p:nvSpPr>
        <p:spPr/>
        <p:txBody>
          <a:bodyPr rtlCol="0"/>
          <a:lstStyle/>
          <a:p>
            <a:endParaRPr lang="en-US" dirty="0">
              <a:solidFill>
                <a:srgbClr val="8A7967"/>
              </a:solidFill>
            </a:endParaRPr>
          </a:p>
        </p:txBody>
      </p:sp>
    </p:spTree>
    <p:extLst>
      <p:ext uri="{BB962C8B-B14F-4D97-AF65-F5344CB8AC3E}">
        <p14:creationId xmlns:p14="http://schemas.microsoft.com/office/powerpoint/2010/main" val="80241984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651" y="228600"/>
            <a:ext cx="10868369" cy="990600"/>
          </a:xfrm>
        </p:spPr>
        <p:txBody>
          <a:bodyPr/>
          <a:lstStyle>
            <a:lvl1pPr>
              <a:defRPr baseline="0"/>
            </a:lvl1pPr>
          </a:lstStyle>
          <a:p>
            <a:r>
              <a:rPr kumimoji="0" lang="en-US"/>
              <a:t>Click to edit Master title style</a:t>
            </a:r>
            <a:endParaRPr kumimoji="0" lang="en-US" dirty="0"/>
          </a:p>
        </p:txBody>
      </p:sp>
      <p:sp>
        <p:nvSpPr>
          <p:cNvPr id="4" name="Date Placeholder 3"/>
          <p:cNvSpPr>
            <a:spLocks noGrp="1"/>
          </p:cNvSpPr>
          <p:nvPr>
            <p:ph type="dt" sz="half" idx="10"/>
          </p:nvPr>
        </p:nvSpPr>
        <p:spPr/>
        <p:txBody>
          <a:bodyPr/>
          <a:lstStyle/>
          <a:p>
            <a:fld id="{24ABB9F7-FE8F-4CB7-B90F-B7A115B006F6}" type="datetimeFigureOut">
              <a:rPr lang="en-US" smtClean="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Content Placeholder 7"/>
          <p:cNvSpPr>
            <a:spLocks noGrp="1"/>
          </p:cNvSpPr>
          <p:nvPr>
            <p:ph sz="quarter" idx="1"/>
          </p:nvPr>
        </p:nvSpPr>
        <p:spPr>
          <a:xfrm>
            <a:off x="816651" y="1600200"/>
            <a:ext cx="10868369" cy="4495800"/>
          </a:xfrm>
        </p:spPr>
        <p:txBody>
          <a:bodyPr/>
          <a:lstStyle>
            <a:lvl1pPr marL="320040" indent="-320040">
              <a:lnSpc>
                <a:spcPct val="114000"/>
              </a:lnSpc>
              <a:spcBef>
                <a:spcPts val="700"/>
              </a:spcBef>
              <a:buSzPct val="70000"/>
              <a:buFont typeface="Wingdings" panose="05000000000000000000" pitchFamily="2" charset="2"/>
              <a:buChar char=""/>
              <a:defRPr/>
            </a:lvl1pPr>
            <a:lvl2pPr marL="640080" indent="-274320">
              <a:buFont typeface="Wingdings" panose="05000000000000000000" pitchFamily="2" charset="2"/>
              <a:buChar char="q"/>
              <a:defRPr/>
            </a:lvl2pPr>
            <a:lvl3pPr>
              <a:defRPr/>
            </a:lvl3pPr>
            <a:lvl4pPr>
              <a:defRPr/>
            </a:lvl4pPr>
            <a:lvl5pPr>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Tree>
    <p:extLst>
      <p:ext uri="{BB962C8B-B14F-4D97-AF65-F5344CB8AC3E}">
        <p14:creationId xmlns:p14="http://schemas.microsoft.com/office/powerpoint/2010/main" val="3831867980"/>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101A9C7-C274-4F50-89C9-83BDB06EDB81}" type="datetime1">
              <a:rPr lang="en-US" smtClean="0">
                <a:solidFill>
                  <a:srgbClr val="8A7967"/>
                </a:solidFill>
              </a:rPr>
              <a:pPr/>
              <a:t>12/4/2017</a:t>
            </a:fld>
            <a:endParaRPr lang="en-US" dirty="0">
              <a:solidFill>
                <a:srgbClr val="8A7967"/>
              </a:solidFill>
            </a:endParaRPr>
          </a:p>
        </p:txBody>
      </p:sp>
      <p:sp>
        <p:nvSpPr>
          <p:cNvPr id="4" name="Footer Placeholder 3"/>
          <p:cNvSpPr>
            <a:spLocks noGrp="1"/>
          </p:cNvSpPr>
          <p:nvPr>
            <p:ph type="ftr" sz="quarter" idx="11"/>
          </p:nvPr>
        </p:nvSpPr>
        <p:spPr/>
        <p:txBody>
          <a:bodyPr/>
          <a:lstStyle/>
          <a:p>
            <a:endParaRPr lang="en-US" dirty="0">
              <a:solidFill>
                <a:srgbClr val="8A7967"/>
              </a:solidFill>
            </a:endParaRPr>
          </a:p>
        </p:txBody>
      </p:sp>
    </p:spTree>
    <p:extLst>
      <p:ext uri="{BB962C8B-B14F-4D97-AF65-F5344CB8AC3E}">
        <p14:creationId xmlns:p14="http://schemas.microsoft.com/office/powerpoint/2010/main" val="2877335801"/>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smtClean="0">
                <a:solidFill>
                  <a:srgbClr val="8A7967"/>
                </a:solidFill>
              </a:rPr>
              <a:pPr/>
              <a:t>12/4/2017</a:t>
            </a:fld>
            <a:endParaRPr lang="en-US" dirty="0">
              <a:solidFill>
                <a:srgbClr val="8A7967"/>
              </a:solidFill>
            </a:endParaRPr>
          </a:p>
        </p:txBody>
      </p:sp>
      <p:sp>
        <p:nvSpPr>
          <p:cNvPr id="3" name="Footer Placeholder 2"/>
          <p:cNvSpPr>
            <a:spLocks noGrp="1"/>
          </p:cNvSpPr>
          <p:nvPr>
            <p:ph type="ftr" sz="quarter" idx="11"/>
          </p:nvPr>
        </p:nvSpPr>
        <p:spPr/>
        <p:txBody>
          <a:bodyPr/>
          <a:lstStyle/>
          <a:p>
            <a:endParaRPr lang="en-US" dirty="0">
              <a:solidFill>
                <a:srgbClr val="8A7967"/>
              </a:solidFill>
            </a:endParaRPr>
          </a:p>
        </p:txBody>
      </p:sp>
      <p:sp>
        <p:nvSpPr>
          <p:cNvPr id="4" name="Slide Number Placeholder 3"/>
          <p:cNvSpPr>
            <a:spLocks noGrp="1"/>
          </p:cNvSpPr>
          <p:nvPr>
            <p:ph type="sldNum" sz="quarter" idx="12"/>
          </p:nvPr>
        </p:nvSpPr>
        <p:spPr>
          <a:xfrm>
            <a:off x="0" y="6248400"/>
            <a:ext cx="711015" cy="381000"/>
          </a:xfrm>
          <a:prstGeom prst="rect">
            <a:avLst/>
          </a:prstGeom>
        </p:spPr>
        <p:txBody>
          <a:bodyPr/>
          <a:lstStyle>
            <a:lvl1pPr>
              <a:defRPr>
                <a:solidFill>
                  <a:schemeClr val="tx2"/>
                </a:solidFill>
              </a:defRPr>
            </a:lvl1pPr>
          </a:lstStyle>
          <a:p>
            <a:fld id="{6BBE7942-5B1B-4E74-B3CD-25BF9B0ABE25}" type="slidenum">
              <a:rPr lang="en-US" smtClean="0">
                <a:solidFill>
                  <a:srgbClr val="8A7967"/>
                </a:solidFill>
              </a:rPr>
              <a:pPr/>
              <a:t>‹#›</a:t>
            </a:fld>
            <a:endParaRPr lang="en-US" dirty="0">
              <a:solidFill>
                <a:srgbClr val="8A7967"/>
              </a:solidFill>
            </a:endParaRPr>
          </a:p>
        </p:txBody>
      </p:sp>
      <p:pic>
        <p:nvPicPr>
          <p:cNvPr id="8"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812588" y="1905000"/>
            <a:ext cx="10191212" cy="1955800"/>
          </a:xfrm>
          <a:prstGeom prst="rect">
            <a:avLst/>
          </a:prstGeom>
        </p:spPr>
      </p:pic>
    </p:spTree>
    <p:extLst>
      <p:ext uri="{BB962C8B-B14F-4D97-AF65-F5344CB8AC3E}">
        <p14:creationId xmlns:p14="http://schemas.microsoft.com/office/powerpoint/2010/main" val="3765162220"/>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590" y="273050"/>
            <a:ext cx="10766795"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BF13884F-698C-4153-AB67-9A0F214F106F}" type="datetimeFigureOut">
              <a:rPr lang="en-US" smtClean="0">
                <a:solidFill>
                  <a:srgbClr val="8A7967"/>
                </a:solidFill>
              </a:rPr>
              <a:pPr/>
              <a:t>12/4/2017</a:t>
            </a:fld>
            <a:endParaRPr lang="en-US" dirty="0">
              <a:solidFill>
                <a:srgbClr val="8A7967"/>
              </a:solidFill>
            </a:endParaRPr>
          </a:p>
        </p:txBody>
      </p:sp>
      <p:sp>
        <p:nvSpPr>
          <p:cNvPr id="6" name="Footer Placeholder 5"/>
          <p:cNvSpPr>
            <a:spLocks noGrp="1"/>
          </p:cNvSpPr>
          <p:nvPr>
            <p:ph type="ftr" sz="quarter" idx="11"/>
          </p:nvPr>
        </p:nvSpPr>
        <p:spPr/>
        <p:txBody>
          <a:bodyPr/>
          <a:lstStyle/>
          <a:p>
            <a:endParaRPr lang="en-US" dirty="0">
              <a:solidFill>
                <a:srgbClr val="8A7967"/>
              </a:solidFill>
            </a:endParaRPr>
          </a:p>
        </p:txBody>
      </p:sp>
      <p:sp>
        <p:nvSpPr>
          <p:cNvPr id="7" name="Slide Number Placeholder 6"/>
          <p:cNvSpPr>
            <a:spLocks noGrp="1"/>
          </p:cNvSpPr>
          <p:nvPr>
            <p:ph type="sldNum" sz="quarter" idx="12"/>
          </p:nvPr>
        </p:nvSpPr>
        <p:spPr>
          <a:xfrm>
            <a:off x="0" y="1272222"/>
            <a:ext cx="711015" cy="244476"/>
          </a:xfrm>
          <a:prstGeom prst="rect">
            <a:avLst/>
          </a:prstGeom>
        </p:spPr>
        <p:txBody>
          <a:bodyPr/>
          <a:lstStyle>
            <a:lvl1pPr>
              <a:defRPr>
                <a:solidFill>
                  <a:srgbClr val="FFFFFF"/>
                </a:solidFill>
              </a:defRPr>
            </a:lvl1pPr>
          </a:lstStyle>
          <a:p>
            <a:fld id="{3B7FEA86-1680-48AE-B31F-3E3431F3A323}" type="slidenum">
              <a:rPr lang="en-US" smtClean="0"/>
              <a:pPr/>
              <a:t>‹#›</a:t>
            </a:fld>
            <a:endParaRPr lang="en-US" dirty="0"/>
          </a:p>
        </p:txBody>
      </p:sp>
      <p:sp>
        <p:nvSpPr>
          <p:cNvPr id="3" name="Text Placeholder 2"/>
          <p:cNvSpPr>
            <a:spLocks noGrp="1"/>
          </p:cNvSpPr>
          <p:nvPr>
            <p:ph type="body" idx="2"/>
          </p:nvPr>
        </p:nvSpPr>
        <p:spPr>
          <a:xfrm>
            <a:off x="812589" y="1752600"/>
            <a:ext cx="2133044"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8780" y="1752600"/>
            <a:ext cx="8532178" cy="44196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p:txBody>
      </p:sp>
    </p:spTree>
    <p:extLst>
      <p:ext uri="{BB962C8B-B14F-4D97-AF65-F5344CB8AC3E}">
        <p14:creationId xmlns:p14="http://schemas.microsoft.com/office/powerpoint/2010/main" val="319726475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326" y="2743200"/>
            <a:ext cx="9495011"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8882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67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324" y="1600200"/>
            <a:ext cx="10360501"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324" y="1600200"/>
            <a:ext cx="10157354" cy="990600"/>
          </a:xfrm>
        </p:spPr>
        <p:txBody>
          <a:bodyPr/>
          <a:lstStyle>
            <a:lvl1pPr algn="l">
              <a:buNone/>
              <a:defRPr sz="4400" b="0" cap="none">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656611876"/>
      </p:ext>
    </p:extLst>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588" y="1589567"/>
            <a:ext cx="5180251" cy="45720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11" name="Content Placeholder 10"/>
          <p:cNvSpPr>
            <a:spLocks noGrp="1"/>
          </p:cNvSpPr>
          <p:nvPr>
            <p:ph sz="quarter" idx="2"/>
          </p:nvPr>
        </p:nvSpPr>
        <p:spPr>
          <a:xfrm>
            <a:off x="6458187" y="1589567"/>
            <a:ext cx="5180251" cy="4572000"/>
          </a:xfrm>
        </p:spPr>
        <p:txBody>
          <a:bodyPr/>
          <a:lstStyle>
            <a:lvl1pPr marL="320040" indent="-320040">
              <a:buSzPct val="70000"/>
              <a:buFont typeface="Wingdings" panose="05000000000000000000" pitchFamily="2" charset="2"/>
              <a:buChar char=""/>
              <a:defRPr/>
            </a:lvl1pPr>
            <a:lvl2pPr marL="625475" indent="-260350">
              <a:buFont typeface="Wingdings" panose="05000000000000000000" pitchFamily="2" charset="2"/>
              <a:buChar char="q"/>
              <a:defRPr/>
            </a:lvl2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
        <p:nvSpPr>
          <p:cNvPr id="8" name="Date Placeholder 7"/>
          <p:cNvSpPr>
            <a:spLocks noGrp="1"/>
          </p:cNvSpPr>
          <p:nvPr>
            <p:ph type="dt" sz="half" idx="15"/>
          </p:nvPr>
        </p:nvSpPr>
        <p:spPr/>
        <p:txBody>
          <a:bodyPr rtlCol="0"/>
          <a:lstStyle/>
          <a:p>
            <a:fld id="{F12952B5-7A2F-4CC8-B7CE-9234E21C2837}" type="datetime1">
              <a:rPr lang="en-US" smtClean="0"/>
              <a:pPr/>
              <a:t>12/4/2017</a:t>
            </a:fld>
            <a:endParaRPr lang="en-US" dirty="0"/>
          </a:p>
        </p:txBody>
      </p:sp>
      <p:sp>
        <p:nvSpPr>
          <p:cNvPr id="12" name="Footer Placeholder 11"/>
          <p:cNvSpPr>
            <a:spLocks noGrp="1"/>
          </p:cNvSpPr>
          <p:nvPr>
            <p:ph type="ftr" sz="quarter" idx="17"/>
          </p:nvPr>
        </p:nvSpPr>
        <p:spPr/>
        <p:txBody>
          <a:bodyPr rtlCol="0"/>
          <a:lstStyle/>
          <a:p>
            <a:endParaRPr lang="en-US" dirty="0"/>
          </a:p>
        </p:txBody>
      </p:sp>
    </p:spTree>
    <p:extLst>
      <p:ext uri="{BB962C8B-B14F-4D97-AF65-F5344CB8AC3E}">
        <p14:creationId xmlns:p14="http://schemas.microsoft.com/office/powerpoint/2010/main" val="112391340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101A9C7-C274-4F50-89C9-83BDB06EDB81}" type="datetime1">
              <a:rPr lang="en-US" smtClean="0"/>
              <a:pPr/>
              <a:t>12/4/2017</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748619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67DBB-F8DB-48F4-997A-49FAD7ECC765}" type="datetime1">
              <a:rPr lang="en-US" smtClean="0"/>
              <a:pPr/>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711015" cy="381000"/>
          </a:xfrm>
          <a:prstGeom prst="rect">
            <a:avLst/>
          </a:prstGeom>
        </p:spPr>
        <p:txBody>
          <a:bodyPr/>
          <a:lstStyle>
            <a:lvl1pPr>
              <a:defRPr>
                <a:solidFill>
                  <a:schemeClr val="tx2"/>
                </a:solidFill>
              </a:defRPr>
            </a:lvl1pPr>
          </a:lstStyle>
          <a:p>
            <a:fld id="{6BBE7942-5B1B-4E74-B3CD-25BF9B0ABE25}" type="slidenum">
              <a:rPr lang="en-US" smtClean="0"/>
              <a:pPr/>
              <a:t>‹#›</a:t>
            </a:fld>
            <a:endParaRPr lang="en-US" dirty="0"/>
          </a:p>
        </p:txBody>
      </p:sp>
      <p:pic>
        <p:nvPicPr>
          <p:cNvPr id="8" name="Picture 7"/>
          <p:cNvPicPr>
            <a:picLocks/>
          </p:cNvPicPr>
          <p:nvPr/>
        </p:nvPicPr>
        <p:blipFill>
          <a:blip r:embed="rId2">
            <a:extLst>
              <a:ext uri="{28A0092B-C50C-407E-A947-70E740481C1C}">
                <a14:useLocalDpi xmlns:a14="http://schemas.microsoft.com/office/drawing/2010/main" val="0"/>
              </a:ext>
            </a:extLst>
          </a:blip>
          <a:stretch>
            <a:fillRect/>
          </a:stretch>
        </p:blipFill>
        <p:spPr>
          <a:xfrm>
            <a:off x="812588" y="1905000"/>
            <a:ext cx="10191212" cy="1955800"/>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19997" y="2114552"/>
            <a:ext cx="7648484" cy="2304047"/>
          </a:xfrm>
          <a:prstGeom prst="rect">
            <a:avLst/>
          </a:prstGeom>
        </p:spPr>
      </p:pic>
    </p:spTree>
    <p:extLst>
      <p:ext uri="{BB962C8B-B14F-4D97-AF65-F5344CB8AC3E}">
        <p14:creationId xmlns:p14="http://schemas.microsoft.com/office/powerpoint/2010/main" val="1893816993"/>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590" y="273050"/>
            <a:ext cx="10766795"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BF13884F-698C-4153-AB67-9A0F214F106F}" type="datetimeFigureOut">
              <a:rPr lang="en-US" smtClean="0"/>
              <a:pPr/>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0" y="1272222"/>
            <a:ext cx="711015" cy="244476"/>
          </a:xfrm>
          <a:prstGeom prst="rect">
            <a:avLst/>
          </a:prstGeom>
        </p:spPr>
        <p:txBody>
          <a:bodyPr/>
          <a:lstStyle>
            <a:lvl1pPr>
              <a:defRPr>
                <a:solidFill>
                  <a:srgbClr val="FFFFFF"/>
                </a:solidFill>
              </a:defRPr>
            </a:lvl1pPr>
          </a:lstStyle>
          <a:p>
            <a:fld id="{3B7FEA86-1680-48AE-B31F-3E3431F3A323}" type="slidenum">
              <a:rPr lang="en-US" smtClean="0"/>
              <a:pPr/>
              <a:t>‹#›</a:t>
            </a:fld>
            <a:endParaRPr lang="en-US" dirty="0"/>
          </a:p>
        </p:txBody>
      </p:sp>
      <p:sp>
        <p:nvSpPr>
          <p:cNvPr id="3" name="Text Placeholder 2"/>
          <p:cNvSpPr>
            <a:spLocks noGrp="1"/>
          </p:cNvSpPr>
          <p:nvPr>
            <p:ph type="body" idx="2"/>
          </p:nvPr>
        </p:nvSpPr>
        <p:spPr>
          <a:xfrm>
            <a:off x="812589" y="1752600"/>
            <a:ext cx="2133044"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8780" y="1752600"/>
            <a:ext cx="8532178" cy="4419600"/>
          </a:xfrm>
        </p:spPr>
        <p:txBody>
          <a:bodyPr/>
          <a:lstStyle>
            <a:lvl1pPr marL="320040" indent="-320040">
              <a:buSzPct val="70000"/>
              <a:buFont typeface="Wingdings" panose="05000000000000000000" pitchFamily="2" charset="2"/>
              <a:buChar char=""/>
              <a:defRPr/>
            </a:lvl1pPr>
            <a:lvl2pPr marL="640080" indent="-274320">
              <a:buFont typeface="Wingdings" panose="05000000000000000000" pitchFamily="2" charset="2"/>
              <a:buChar char="q"/>
              <a:defRPr/>
            </a:lvl2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p:txBody>
      </p:sp>
    </p:spTree>
    <p:extLst>
      <p:ext uri="{BB962C8B-B14F-4D97-AF65-F5344CB8AC3E}">
        <p14:creationId xmlns:p14="http://schemas.microsoft.com/office/powerpoint/2010/main" val="330066247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8882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9130" y="6044184"/>
            <a:ext cx="2998451"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000" dirty="0"/>
          </a:p>
        </p:txBody>
      </p:sp>
      <p:sp>
        <p:nvSpPr>
          <p:cNvPr id="11" name="Rectangle 10"/>
          <p:cNvSpPr/>
          <p:nvPr/>
        </p:nvSpPr>
        <p:spPr>
          <a:xfrm>
            <a:off x="3144717" y="6044184"/>
            <a:ext cx="90441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1827212" y="1676400"/>
            <a:ext cx="8633751" cy="1828800"/>
          </a:xfrm>
        </p:spPr>
        <p:txBody>
          <a:bodyPr anchor="ctr"/>
          <a:lstStyle>
            <a:lvl1pPr algn="ctr">
              <a:defRPr cap="none" baseline="0"/>
            </a:lvl1pPr>
          </a:lstStyle>
          <a:p>
            <a:r>
              <a:rPr kumimoji="0" lang="en-US" dirty="0"/>
              <a:t>Click To Add Title</a:t>
            </a:r>
          </a:p>
        </p:txBody>
      </p:sp>
      <p:sp>
        <p:nvSpPr>
          <p:cNvPr id="9" name="Subtitle 8"/>
          <p:cNvSpPr>
            <a:spLocks noGrp="1"/>
          </p:cNvSpPr>
          <p:nvPr>
            <p:ph type="subTitle" idx="1" hasCustomPrompt="1"/>
          </p:nvPr>
        </p:nvSpPr>
        <p:spPr>
          <a:xfrm>
            <a:off x="3148780" y="6050037"/>
            <a:ext cx="8938472" cy="685800"/>
          </a:xfrm>
        </p:spPr>
        <p:txBody>
          <a:bodyPr anchor="ctr">
            <a:normAutofit/>
          </a:bodyPr>
          <a:lstStyle>
            <a:lvl1pPr marL="0" indent="0" algn="l">
              <a:buNone/>
              <a:defRPr sz="260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add speaker name &amp; title</a:t>
            </a:r>
          </a:p>
        </p:txBody>
      </p:sp>
      <p:pic>
        <p:nvPicPr>
          <p:cNvPr id="12" name="Picture 10" descr="C:\Users\jessica.reynolds\Desktop\DCApeachLogo1verBlackR.png"/>
          <p:cNvPicPr>
            <a:picLocks noChangeAspect="1" noChangeArrowheads="1"/>
          </p:cNvPicPr>
          <p:nvPr userDrawn="1"/>
        </p:nvPicPr>
        <p:blipFill>
          <a:blip r:embed="rId2" cstate="print"/>
          <a:srcRect/>
          <a:stretch>
            <a:fillRect/>
          </a:stretch>
        </p:blipFill>
        <p:spPr bwMode="auto">
          <a:xfrm>
            <a:off x="10080928" y="3810000"/>
            <a:ext cx="1527640" cy="1752600"/>
          </a:xfrm>
          <a:prstGeom prst="rect">
            <a:avLst/>
          </a:prstGeom>
          <a:noFill/>
        </p:spPr>
      </p:pic>
      <p:sp>
        <p:nvSpPr>
          <p:cNvPr id="3" name="Text Placeholder 2"/>
          <p:cNvSpPr>
            <a:spLocks noGrp="1"/>
          </p:cNvSpPr>
          <p:nvPr>
            <p:ph type="body" sz="quarter" idx="10" hasCustomPrompt="1"/>
          </p:nvPr>
        </p:nvSpPr>
        <p:spPr>
          <a:xfrm>
            <a:off x="89130" y="6043613"/>
            <a:ext cx="2998451" cy="714375"/>
          </a:xfrm>
        </p:spPr>
        <p:txBody>
          <a:bodyPr anchor="ctr">
            <a:normAutofit/>
          </a:bodyPr>
          <a:lstStyle>
            <a:lvl1pPr>
              <a:defRPr sz="2000">
                <a:solidFill>
                  <a:schemeClr val="tx1"/>
                </a:solidFill>
              </a:defRPr>
            </a:lvl1pPr>
          </a:lstStyle>
          <a:p>
            <a:pPr lvl="0"/>
            <a:r>
              <a:rPr lang="en-US" dirty="0"/>
              <a:t>Click to add date</a:t>
            </a:r>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6334" y="5162550"/>
            <a:ext cx="3770918" cy="781050"/>
          </a:xfrm>
          <a:prstGeom prst="rect">
            <a:avLst/>
          </a:prstGeom>
        </p:spPr>
      </p:pic>
      <p:sp>
        <p:nvSpPr>
          <p:cNvPr id="7" name="Rectangle 6"/>
          <p:cNvSpPr/>
          <p:nvPr/>
        </p:nvSpPr>
        <p:spPr bwMode="white">
          <a:xfrm>
            <a:off x="0" y="5971032"/>
            <a:ext cx="1218882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0" name="Rectangle 9"/>
          <p:cNvSpPr/>
          <p:nvPr/>
        </p:nvSpPr>
        <p:spPr>
          <a:xfrm>
            <a:off x="89130" y="6044184"/>
            <a:ext cx="2998451"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2000" dirty="0">
              <a:solidFill>
                <a:prstClr val="white"/>
              </a:solidFill>
            </a:endParaRPr>
          </a:p>
        </p:txBody>
      </p:sp>
      <p:sp>
        <p:nvSpPr>
          <p:cNvPr id="11" name="Rectangle 10"/>
          <p:cNvSpPr/>
          <p:nvPr/>
        </p:nvSpPr>
        <p:spPr>
          <a:xfrm>
            <a:off x="3144717" y="6044184"/>
            <a:ext cx="90441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Title 7"/>
          <p:cNvSpPr>
            <a:spLocks noGrp="1"/>
          </p:cNvSpPr>
          <p:nvPr>
            <p:ph type="ctrTitle" hasCustomPrompt="1"/>
          </p:nvPr>
        </p:nvSpPr>
        <p:spPr>
          <a:xfrm>
            <a:off x="1827212" y="1676400"/>
            <a:ext cx="8633751" cy="1828800"/>
          </a:xfrm>
        </p:spPr>
        <p:txBody>
          <a:bodyPr anchor="ctr"/>
          <a:lstStyle>
            <a:lvl1pPr algn="ctr">
              <a:defRPr cap="none" baseline="0"/>
            </a:lvl1pPr>
          </a:lstStyle>
          <a:p>
            <a:r>
              <a:rPr kumimoji="0" lang="en-US" dirty="0"/>
              <a:t>Click To Add Title</a:t>
            </a:r>
          </a:p>
        </p:txBody>
      </p:sp>
      <p:sp>
        <p:nvSpPr>
          <p:cNvPr id="9" name="Subtitle 8"/>
          <p:cNvSpPr>
            <a:spLocks noGrp="1"/>
          </p:cNvSpPr>
          <p:nvPr>
            <p:ph type="subTitle" idx="1" hasCustomPrompt="1"/>
          </p:nvPr>
        </p:nvSpPr>
        <p:spPr>
          <a:xfrm>
            <a:off x="3148780" y="6050037"/>
            <a:ext cx="8938472" cy="685800"/>
          </a:xfrm>
        </p:spPr>
        <p:txBody>
          <a:bodyPr anchor="ctr">
            <a:normAutofit/>
          </a:bodyPr>
          <a:lstStyle>
            <a:lvl1pPr marL="0" indent="0" algn="l">
              <a:buNone/>
              <a:defRPr sz="260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add speaker name &amp; title</a:t>
            </a:r>
          </a:p>
        </p:txBody>
      </p:sp>
      <p:sp>
        <p:nvSpPr>
          <p:cNvPr id="3" name="Text Placeholder 2"/>
          <p:cNvSpPr>
            <a:spLocks noGrp="1"/>
          </p:cNvSpPr>
          <p:nvPr>
            <p:ph type="body" sz="quarter" idx="10" hasCustomPrompt="1"/>
          </p:nvPr>
        </p:nvSpPr>
        <p:spPr>
          <a:xfrm>
            <a:off x="89130" y="6043615"/>
            <a:ext cx="2998451" cy="714375"/>
          </a:xfrm>
        </p:spPr>
        <p:txBody>
          <a:bodyPr anchor="ctr">
            <a:normAutofit/>
          </a:bodyPr>
          <a:lstStyle>
            <a:lvl1pPr>
              <a:defRPr sz="2000">
                <a:solidFill>
                  <a:schemeClr val="tx1"/>
                </a:solidFill>
              </a:defRPr>
            </a:lvl1pPr>
          </a:lstStyle>
          <a:p>
            <a:pPr lvl="0"/>
            <a:r>
              <a:rPr lang="en-US" dirty="0"/>
              <a:t>Click to add date</a:t>
            </a:r>
          </a:p>
        </p:txBody>
      </p:sp>
    </p:spTree>
    <p:extLst>
      <p:ext uri="{BB962C8B-B14F-4D97-AF65-F5344CB8AC3E}">
        <p14:creationId xmlns:p14="http://schemas.microsoft.com/office/powerpoint/2010/main" val="2781340101"/>
      </p:ext>
    </p:extLst>
  </p:cSld>
  <p:clrMapOvr>
    <a:overrideClrMapping bg1="dk1" tx1="lt1" bg2="dk2" tx2="lt2" accent1="accent1" accent2="accent2" accent3="accent3" accent4="accent4" accent5="accent5" accent6="accent6" hlink="hlink" folHlink="folHlink"/>
  </p:clrMapOvr>
  <p:transition spd="med">
    <p:fade/>
  </p:transition>
  <p:extLst mod="1">
    <p:ext uri="{DCECCB84-F9BA-43D5-87BE-67443E8EF086}">
      <p15:sldGuideLst xmlns:p15="http://schemas.microsoft.com/office/powerpoint/2012/main">
        <p15:guide id="1" orient="horz" pos="3744">
          <p15:clr>
            <a:srgbClr val="FBAE40"/>
          </p15:clr>
        </p15:guide>
        <p15:guide id="2" pos="550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588" y="228600"/>
            <a:ext cx="10868369" cy="9906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816651" y="1600200"/>
            <a:ext cx="10868369"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4" name="Date Placeholder 13"/>
          <p:cNvSpPr>
            <a:spLocks noGrp="1"/>
          </p:cNvSpPr>
          <p:nvPr>
            <p:ph type="dt" sz="half" idx="2"/>
          </p:nvPr>
        </p:nvSpPr>
        <p:spPr>
          <a:xfrm>
            <a:off x="8125883" y="6248403"/>
            <a:ext cx="3555074" cy="365125"/>
          </a:xfrm>
          <a:prstGeom prst="rect">
            <a:avLst/>
          </a:prstGeom>
        </p:spPr>
        <p:txBody>
          <a:bodyPr vert="horz" anchor="ctr" anchorCtr="0"/>
          <a:lstStyle>
            <a:lvl1pPr algn="l" eaLnBrk="1" latinLnBrk="0" hangingPunct="1">
              <a:defRPr kumimoji="0" sz="1400">
                <a:solidFill>
                  <a:schemeClr val="tx2"/>
                </a:solidFill>
              </a:defRPr>
            </a:lvl1pPr>
          </a:lstStyle>
          <a:p>
            <a:fld id="{C101A9C7-C274-4F50-89C9-83BDB06EDB81}" type="datetime1">
              <a:rPr lang="en-US" smtClean="0"/>
              <a:pPr/>
              <a:t>12/4/2017</a:t>
            </a:fld>
            <a:endParaRPr lang="en-US" dirty="0"/>
          </a:p>
        </p:txBody>
      </p:sp>
      <p:sp>
        <p:nvSpPr>
          <p:cNvPr id="3" name="Footer Placeholder 2"/>
          <p:cNvSpPr>
            <a:spLocks noGrp="1"/>
          </p:cNvSpPr>
          <p:nvPr>
            <p:ph type="ftr" sz="quarter" idx="3"/>
          </p:nvPr>
        </p:nvSpPr>
        <p:spPr>
          <a:xfrm>
            <a:off x="812589" y="6248209"/>
            <a:ext cx="7226228"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8882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015"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195" y="1280160"/>
            <a:ext cx="1140163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376195709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80" r:id="rId8"/>
  </p:sldLayoutIdLst>
  <p:transition spd="med">
    <p:fade/>
  </p:transition>
  <p:hf sldNum="0" hdr="0" ftr="0" dt="0"/>
  <p:txStyles>
    <p:titleStyle>
      <a:lvl1pPr algn="l" rtl="0" eaLnBrk="1" latinLnBrk="0" hangingPunct="1">
        <a:spcBef>
          <a:spcPct val="0"/>
        </a:spcBef>
        <a:buNone/>
        <a:defRPr kumimoji="0" sz="4400" kern="1200" baseline="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baseline="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n-US" sz="2900" kern="1200" baseline="0" dirty="0" smtClean="0">
          <a:solidFill>
            <a:schemeClr val="tx2"/>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2"/>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2"/>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2"/>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588" y="228600"/>
            <a:ext cx="10868369" cy="9906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816651" y="1600200"/>
            <a:ext cx="10868369"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4" name="Date Placeholder 13"/>
          <p:cNvSpPr>
            <a:spLocks noGrp="1"/>
          </p:cNvSpPr>
          <p:nvPr>
            <p:ph type="dt" sz="half" idx="2"/>
          </p:nvPr>
        </p:nvSpPr>
        <p:spPr>
          <a:xfrm>
            <a:off x="8125883" y="6248403"/>
            <a:ext cx="3555074" cy="365125"/>
          </a:xfrm>
          <a:prstGeom prst="rect">
            <a:avLst/>
          </a:prstGeom>
        </p:spPr>
        <p:txBody>
          <a:bodyPr vert="horz" anchor="ctr" anchorCtr="0"/>
          <a:lstStyle>
            <a:lvl1pPr algn="l" eaLnBrk="1" latinLnBrk="0" hangingPunct="1">
              <a:defRPr kumimoji="0" sz="1400">
                <a:solidFill>
                  <a:schemeClr val="tx2"/>
                </a:solidFill>
              </a:defRPr>
            </a:lvl1pPr>
          </a:lstStyle>
          <a:p>
            <a:fld id="{C101A9C7-C274-4F50-89C9-83BDB06EDB81}" type="datetime1">
              <a:rPr lang="en-US" smtClean="0">
                <a:solidFill>
                  <a:srgbClr val="8A7967"/>
                </a:solidFill>
              </a:rPr>
              <a:pPr/>
              <a:t>12/4/2017</a:t>
            </a:fld>
            <a:endParaRPr lang="en-US" dirty="0">
              <a:solidFill>
                <a:srgbClr val="8A7967"/>
              </a:solidFill>
            </a:endParaRPr>
          </a:p>
        </p:txBody>
      </p:sp>
      <p:sp>
        <p:nvSpPr>
          <p:cNvPr id="3" name="Footer Placeholder 2"/>
          <p:cNvSpPr>
            <a:spLocks noGrp="1"/>
          </p:cNvSpPr>
          <p:nvPr>
            <p:ph type="ftr" sz="quarter" idx="3"/>
          </p:nvPr>
        </p:nvSpPr>
        <p:spPr>
          <a:xfrm>
            <a:off x="812589" y="6248209"/>
            <a:ext cx="7226228" cy="365125"/>
          </a:xfrm>
          <a:prstGeom prst="rect">
            <a:avLst/>
          </a:prstGeom>
        </p:spPr>
        <p:txBody>
          <a:bodyPr vert="horz" anchor="ctr"/>
          <a:lstStyle>
            <a:lvl1pPr algn="r" eaLnBrk="1" latinLnBrk="0" hangingPunct="1">
              <a:defRPr kumimoji="0" sz="1400">
                <a:solidFill>
                  <a:schemeClr val="tx2"/>
                </a:solidFill>
              </a:defRPr>
            </a:lvl1pPr>
          </a:lstStyle>
          <a:p>
            <a:r>
              <a:rPr lang="en-US">
                <a:solidFill>
                  <a:srgbClr val="8A7967"/>
                </a:solidFill>
              </a:rPr>
              <a:t>December 11-13, 2013</a:t>
            </a:r>
          </a:p>
        </p:txBody>
      </p:sp>
      <p:sp>
        <p:nvSpPr>
          <p:cNvPr id="7" name="Rectangle 6"/>
          <p:cNvSpPr/>
          <p:nvPr/>
        </p:nvSpPr>
        <p:spPr bwMode="white">
          <a:xfrm>
            <a:off x="0" y="1234440"/>
            <a:ext cx="1218882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0" y="1280160"/>
            <a:ext cx="711015"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787195" y="1280160"/>
            <a:ext cx="1140163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Tree>
    <p:extLst>
      <p:ext uri="{BB962C8B-B14F-4D97-AF65-F5344CB8AC3E}">
        <p14:creationId xmlns:p14="http://schemas.microsoft.com/office/powerpoint/2010/main" val="366416511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Lst>
  <p:transition spd="med">
    <p:fade/>
  </p:transition>
  <p:hf sldNum="0" hdr="0" ftr="0" dt="0"/>
  <p:txStyles>
    <p:titleStyle>
      <a:lvl1pPr algn="l" rtl="0" eaLnBrk="1" latinLnBrk="0" hangingPunct="1">
        <a:spcBef>
          <a:spcPct val="0"/>
        </a:spcBef>
        <a:buNone/>
        <a:defRPr kumimoji="0" sz="4400" kern="1200" baseline="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baseline="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n-US" sz="2900" kern="1200" baseline="0" dirty="0" smtClean="0">
          <a:solidFill>
            <a:schemeClr val="tx2"/>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2"/>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2"/>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2"/>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588" y="228600"/>
            <a:ext cx="10868369" cy="9906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816651" y="1600200"/>
            <a:ext cx="10868369" cy="452628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8125883" y="6248403"/>
            <a:ext cx="3555074" cy="365125"/>
          </a:xfrm>
          <a:prstGeom prst="rect">
            <a:avLst/>
          </a:prstGeom>
        </p:spPr>
        <p:txBody>
          <a:bodyPr vert="horz" anchor="ctr" anchorCtr="0"/>
          <a:lstStyle>
            <a:lvl1pPr algn="l" eaLnBrk="1" latinLnBrk="0" hangingPunct="1">
              <a:defRPr kumimoji="0" sz="1400">
                <a:solidFill>
                  <a:schemeClr val="tx2"/>
                </a:solidFill>
              </a:defRPr>
            </a:lvl1pPr>
          </a:lstStyle>
          <a:p>
            <a:fld id="{C101A9C7-C274-4F50-89C9-83BDB06EDB81}" type="datetime1">
              <a:rPr lang="en-US" smtClean="0">
                <a:solidFill>
                  <a:srgbClr val="8A7967"/>
                </a:solidFill>
              </a:rPr>
              <a:pPr/>
              <a:t>12/4/2017</a:t>
            </a:fld>
            <a:endParaRPr lang="en-US" dirty="0">
              <a:solidFill>
                <a:srgbClr val="8A7967"/>
              </a:solidFill>
            </a:endParaRPr>
          </a:p>
        </p:txBody>
      </p:sp>
      <p:sp>
        <p:nvSpPr>
          <p:cNvPr id="3" name="Footer Placeholder 2"/>
          <p:cNvSpPr>
            <a:spLocks noGrp="1"/>
          </p:cNvSpPr>
          <p:nvPr>
            <p:ph type="ftr" sz="quarter" idx="3"/>
          </p:nvPr>
        </p:nvSpPr>
        <p:spPr>
          <a:xfrm>
            <a:off x="812589" y="6248209"/>
            <a:ext cx="7226228" cy="365125"/>
          </a:xfrm>
          <a:prstGeom prst="rect">
            <a:avLst/>
          </a:prstGeom>
        </p:spPr>
        <p:txBody>
          <a:bodyPr vert="horz" anchor="ctr"/>
          <a:lstStyle>
            <a:lvl1pPr algn="r" eaLnBrk="1" latinLnBrk="0" hangingPunct="1">
              <a:defRPr kumimoji="0" sz="1400">
                <a:solidFill>
                  <a:schemeClr val="tx2"/>
                </a:solidFill>
              </a:defRPr>
            </a:lvl1pPr>
          </a:lstStyle>
          <a:p>
            <a:endParaRPr lang="en-US" dirty="0">
              <a:solidFill>
                <a:srgbClr val="8A7967"/>
              </a:solidFill>
            </a:endParaRPr>
          </a:p>
        </p:txBody>
      </p:sp>
      <p:sp>
        <p:nvSpPr>
          <p:cNvPr id="7" name="Rectangle 6"/>
          <p:cNvSpPr/>
          <p:nvPr/>
        </p:nvSpPr>
        <p:spPr bwMode="white">
          <a:xfrm>
            <a:off x="0" y="1234440"/>
            <a:ext cx="1218882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8" name="Rectangle 7"/>
          <p:cNvSpPr/>
          <p:nvPr/>
        </p:nvSpPr>
        <p:spPr>
          <a:xfrm>
            <a:off x="0" y="1280160"/>
            <a:ext cx="711015"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Rectangle 8"/>
          <p:cNvSpPr/>
          <p:nvPr/>
        </p:nvSpPr>
        <p:spPr>
          <a:xfrm>
            <a:off x="787195" y="1280160"/>
            <a:ext cx="1140163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Tree>
    <p:extLst>
      <p:ext uri="{BB962C8B-B14F-4D97-AF65-F5344CB8AC3E}">
        <p14:creationId xmlns:p14="http://schemas.microsoft.com/office/powerpoint/2010/main" val="2649763070"/>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Lst>
  <p:transition spd="med">
    <p:fade/>
  </p:transition>
  <p:hf sldNum="0" hdr="0" ftr="0" dt="0"/>
  <p:txStyles>
    <p:titleStyle>
      <a:lvl1pPr algn="l" rtl="0" eaLnBrk="1" latinLnBrk="0" hangingPunct="1">
        <a:spcBef>
          <a:spcPct val="0"/>
        </a:spcBef>
        <a:buNone/>
        <a:defRPr kumimoji="0" sz="4400" kern="1200" baseline="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baseline="0">
          <a:solidFill>
            <a:schemeClr val="tx2"/>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n-US" sz="2900" kern="1200" baseline="0" dirty="0" smtClean="0">
          <a:solidFill>
            <a:schemeClr val="tx2"/>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2"/>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2"/>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2"/>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7212" y="1665458"/>
            <a:ext cx="8633751" cy="1828800"/>
          </a:xfrm>
        </p:spPr>
        <p:txBody>
          <a:bodyPr>
            <a:normAutofit/>
          </a:bodyPr>
          <a:lstStyle/>
          <a:p>
            <a:r>
              <a:rPr lang="en-US" dirty="0"/>
              <a:t>Gaining a Competitive Advantage</a:t>
            </a:r>
            <a:br>
              <a:rPr lang="en-US" dirty="0"/>
            </a:br>
            <a:r>
              <a:rPr lang="en-US" dirty="0"/>
              <a:t>CDBG</a:t>
            </a:r>
          </a:p>
        </p:txBody>
      </p:sp>
      <p:sp>
        <p:nvSpPr>
          <p:cNvPr id="4" name="Subtitle 3"/>
          <p:cNvSpPr>
            <a:spLocks noGrp="1"/>
          </p:cNvSpPr>
          <p:nvPr>
            <p:ph type="subTitle" idx="1"/>
          </p:nvPr>
        </p:nvSpPr>
        <p:spPr/>
        <p:txBody>
          <a:bodyPr/>
          <a:lstStyle/>
          <a:p>
            <a:r>
              <a:rPr lang="en-US" dirty="0"/>
              <a:t>Brent Allen</a:t>
            </a:r>
          </a:p>
        </p:txBody>
      </p:sp>
      <p:sp>
        <p:nvSpPr>
          <p:cNvPr id="5" name="Text Placeholder 4"/>
          <p:cNvSpPr>
            <a:spLocks noGrp="1"/>
          </p:cNvSpPr>
          <p:nvPr>
            <p:ph type="body" sz="quarter" idx="10"/>
          </p:nvPr>
        </p:nvSpPr>
        <p:spPr>
          <a:xfrm>
            <a:off x="217676" y="6021462"/>
            <a:ext cx="2295336" cy="714375"/>
          </a:xfrm>
        </p:spPr>
        <p:txBody>
          <a:bodyPr/>
          <a:lstStyle/>
          <a:p>
            <a:pPr marL="0" indent="0"/>
            <a:r>
              <a:rPr lang="en-US" dirty="0"/>
              <a:t>December 5, 2017</a:t>
            </a:r>
          </a:p>
        </p:txBody>
      </p:sp>
      <p:pic>
        <p:nvPicPr>
          <p:cNvPr id="3" name="Picture 2" descr="C:\Users\rob.shaw\Desktop\equalHousHandiCombo.jpg"/>
          <p:cNvPicPr>
            <a:picLocks noChangeAspect="1" noChangeArrowheads="1"/>
          </p:cNvPicPr>
          <p:nvPr/>
        </p:nvPicPr>
        <p:blipFill>
          <a:blip r:embed="rId2" cstate="print"/>
          <a:srcRect/>
          <a:stretch>
            <a:fillRect/>
          </a:stretch>
        </p:blipFill>
        <p:spPr bwMode="auto">
          <a:xfrm>
            <a:off x="303212" y="4495800"/>
            <a:ext cx="2209800" cy="1351378"/>
          </a:xfrm>
          <a:prstGeom prst="rect">
            <a:avLst/>
          </a:prstGeom>
          <a:noFill/>
        </p:spPr>
      </p:pic>
    </p:spTree>
    <p:extLst>
      <p:ext uri="{BB962C8B-B14F-4D97-AF65-F5344CB8AC3E}">
        <p14:creationId xmlns:p14="http://schemas.microsoft.com/office/powerpoint/2010/main" val="1605588600"/>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Bonus Points – New Values </a:t>
            </a:r>
            <a:br>
              <a:rPr lang="en-US" sz="6000" dirty="0"/>
            </a:br>
            <a:endParaRPr lang="en-US" sz="6000"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17611" y="1828800"/>
            <a:ext cx="10066407" cy="4480061"/>
          </a:xfrm>
          <a:prstGeom prst="rect">
            <a:avLst/>
          </a:prstGeom>
        </p:spPr>
      </p:pic>
    </p:spTree>
    <p:extLst>
      <p:ext uri="{BB962C8B-B14F-4D97-AF65-F5344CB8AC3E}">
        <p14:creationId xmlns:p14="http://schemas.microsoft.com/office/powerpoint/2010/main" val="831655797"/>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Bonus Points (continued)</a:t>
            </a:r>
            <a:br>
              <a:rPr lang="en-US" sz="6000" dirty="0"/>
            </a:br>
            <a:endParaRPr lang="en-US" sz="6000" dirty="0"/>
          </a:p>
        </p:txBody>
      </p:sp>
      <p:sp>
        <p:nvSpPr>
          <p:cNvPr id="3" name="Content Placeholder 2"/>
          <p:cNvSpPr>
            <a:spLocks noGrp="1"/>
          </p:cNvSpPr>
          <p:nvPr>
            <p:ph sz="quarter" idx="1"/>
          </p:nvPr>
        </p:nvSpPr>
        <p:spPr/>
        <p:txBody>
          <a:bodyPr>
            <a:normAutofit/>
          </a:bodyPr>
          <a:lstStyle/>
          <a:p>
            <a:endParaRPr lang="en-US" sz="2500" u="sng" dirty="0"/>
          </a:p>
          <a:p>
            <a:r>
              <a:rPr lang="en-US" sz="2500" u="sng" dirty="0"/>
              <a:t>Procurement. </a:t>
            </a:r>
            <a:r>
              <a:rPr lang="en-US" sz="2500" dirty="0"/>
              <a:t>These bonus points refer to procurement of professional services in accord with all DCA requirements.</a:t>
            </a:r>
          </a:p>
          <a:p>
            <a:pPr lvl="1"/>
            <a:r>
              <a:rPr lang="en-US" sz="2200" dirty="0"/>
              <a:t> If either the grant administrator or the architect/engineer is procured, 1 bonus point will be assigned. </a:t>
            </a:r>
          </a:p>
          <a:p>
            <a:pPr lvl="1"/>
            <a:r>
              <a:rPr lang="en-US" sz="2200" dirty="0"/>
              <a:t>If both are procured, 2 bonus points will be assigned. </a:t>
            </a:r>
          </a:p>
          <a:p>
            <a:pPr lvl="1"/>
            <a:r>
              <a:rPr lang="en-US" sz="2200" u="sng" dirty="0"/>
              <a:t>Remember Section 3 for professional services procurement</a:t>
            </a:r>
          </a:p>
          <a:p>
            <a:r>
              <a:rPr lang="en-US" sz="2500" dirty="0"/>
              <a:t>Required Documentation</a:t>
            </a:r>
          </a:p>
          <a:p>
            <a:pPr lvl="1"/>
            <a:r>
              <a:rPr lang="en-US" sz="2000" dirty="0"/>
              <a:t>Applicant must provide a letter signed by the Chief Elected Official stating the CDBG procurement process has been followed and identifying the firm(s) that has been selected. </a:t>
            </a:r>
          </a:p>
          <a:p>
            <a:endParaRPr lang="en-US"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dirty="0"/>
              <a:t>Bonus Points (continued)</a:t>
            </a:r>
            <a:br>
              <a:rPr lang="en-US" dirty="0"/>
            </a:br>
            <a:endParaRPr lang="en-US" dirty="0"/>
          </a:p>
        </p:txBody>
      </p:sp>
      <p:sp>
        <p:nvSpPr>
          <p:cNvPr id="3" name="Content Placeholder 2"/>
          <p:cNvSpPr>
            <a:spLocks noGrp="1"/>
          </p:cNvSpPr>
          <p:nvPr>
            <p:ph sz="quarter" idx="1"/>
          </p:nvPr>
        </p:nvSpPr>
        <p:spPr/>
        <p:txBody>
          <a:bodyPr>
            <a:normAutofit/>
          </a:bodyPr>
          <a:lstStyle/>
          <a:p>
            <a:r>
              <a:rPr lang="en-US" sz="3200" u="sng" dirty="0"/>
              <a:t>Environmental Review</a:t>
            </a:r>
            <a:r>
              <a:rPr lang="en-US" sz="3200" dirty="0"/>
              <a:t>. A maximum of 3 points may earned for completing different parts of the Environmental Review.</a:t>
            </a:r>
          </a:p>
          <a:p>
            <a:pPr lvl="1"/>
            <a:r>
              <a:rPr lang="en-US" dirty="0"/>
              <a:t>1 point for completing the tribal consultation process.</a:t>
            </a:r>
          </a:p>
          <a:p>
            <a:pPr lvl="2"/>
            <a:r>
              <a:rPr lang="en-US" dirty="0"/>
              <a:t>Documented by a copy of the tribal consultation letter(s) and the response letter(s) or a memo documenting no response(s) received.</a:t>
            </a:r>
          </a:p>
          <a:p>
            <a:pPr lvl="1"/>
            <a:r>
              <a:rPr lang="en-US" dirty="0"/>
              <a:t>1 point for the SHPO response letter</a:t>
            </a:r>
          </a:p>
          <a:p>
            <a:pPr lvl="2"/>
            <a:r>
              <a:rPr lang="en-US" dirty="0"/>
              <a:t>Documented by a copy of the response letter</a:t>
            </a:r>
          </a:p>
          <a:p>
            <a:pPr lvl="1"/>
            <a:r>
              <a:rPr lang="en-US" dirty="0"/>
              <a:t>1 point for full release of funds</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Bonus Points (continued)</a:t>
            </a:r>
            <a:br>
              <a:rPr lang="en-US" sz="6000" dirty="0"/>
            </a:br>
            <a:endParaRPr lang="en-US" sz="6000" dirty="0"/>
          </a:p>
        </p:txBody>
      </p:sp>
      <p:sp>
        <p:nvSpPr>
          <p:cNvPr id="3" name="Content Placeholder 2"/>
          <p:cNvSpPr>
            <a:spLocks noGrp="1"/>
          </p:cNvSpPr>
          <p:nvPr>
            <p:ph sz="quarter" idx="1"/>
          </p:nvPr>
        </p:nvSpPr>
        <p:spPr>
          <a:xfrm>
            <a:off x="684212" y="1752600"/>
            <a:ext cx="10868369" cy="4876800"/>
          </a:xfrm>
        </p:spPr>
        <p:txBody>
          <a:bodyPr vert="horz" anchor="t">
            <a:normAutofit fontScale="55000" lnSpcReduction="20000"/>
          </a:bodyPr>
          <a:lstStyle/>
          <a:p>
            <a:r>
              <a:rPr lang="en-US" sz="4400" u="sng" dirty="0"/>
              <a:t>Architectural and Engineering Plans</a:t>
            </a:r>
            <a:r>
              <a:rPr lang="en-US" sz="4400" dirty="0"/>
              <a:t>. A maximum of 10 points may be earned.</a:t>
            </a:r>
          </a:p>
          <a:p>
            <a:pPr lvl="1"/>
            <a:r>
              <a:rPr lang="en-US" sz="3600" dirty="0"/>
              <a:t>10 points may be earned for having the design completed and submitted to the appropriate agencies.  </a:t>
            </a:r>
          </a:p>
          <a:p>
            <a:pPr lvl="2"/>
            <a:r>
              <a:rPr lang="en-US" sz="3300" dirty="0"/>
              <a:t>Documented by a letter from the Engineer/Architect that design is completed and must include a listing of the agencies to which plans have been submitted along with the dates of submission.</a:t>
            </a:r>
          </a:p>
          <a:p>
            <a:pPr>
              <a:buFont typeface="Wingdings" panose="05000000000000000000" pitchFamily="2" charset="2"/>
              <a:buChar char="q"/>
            </a:pPr>
            <a:r>
              <a:rPr lang="en-US" sz="4400" u="sng" dirty="0"/>
              <a:t>Neighborhood Revitalization. </a:t>
            </a:r>
            <a:r>
              <a:rPr lang="en-US" sz="4400" dirty="0"/>
              <a:t>A maximum of 10 points may be earned.</a:t>
            </a:r>
            <a:endParaRPr lang="en-US" sz="4400" u="sng" dirty="0"/>
          </a:p>
          <a:p>
            <a:pPr lvl="1"/>
            <a:r>
              <a:rPr lang="en-US" sz="3600" dirty="0"/>
              <a:t>1 point may be earned for having the rehab advisor under contract.</a:t>
            </a:r>
          </a:p>
          <a:p>
            <a:pPr lvl="2"/>
            <a:r>
              <a:rPr lang="en-US" sz="3300" dirty="0"/>
              <a:t> Documented by a letter signed by the CEO stating the procurement process has been followed and identifying the individual/firm that has been selected.  </a:t>
            </a:r>
          </a:p>
          <a:p>
            <a:pPr lvl="1"/>
            <a:r>
              <a:rPr lang="en-US" sz="3600" dirty="0"/>
              <a:t>5 points may be earned for completing title searches on all proposed units.</a:t>
            </a:r>
          </a:p>
          <a:p>
            <a:pPr lvl="2"/>
            <a:r>
              <a:rPr lang="en-US" sz="2800" dirty="0"/>
              <a:t> </a:t>
            </a:r>
            <a:r>
              <a:rPr lang="en-US" sz="3300" dirty="0"/>
              <a:t>Documented by a letter from the attorney stating that title searches on the proposed units have been completed and listing the property addresses and owners.  </a:t>
            </a:r>
          </a:p>
          <a:p>
            <a:pPr lvl="1"/>
            <a:r>
              <a:rPr lang="en-US" sz="3600" dirty="0"/>
              <a:t>4 points may be earned for completing work write-ups on all units.</a:t>
            </a:r>
          </a:p>
          <a:p>
            <a:pPr lvl="2"/>
            <a:r>
              <a:rPr lang="en-US" sz="2800" dirty="0"/>
              <a:t> </a:t>
            </a:r>
            <a:r>
              <a:rPr lang="en-US" sz="3300" dirty="0"/>
              <a:t>Documented by providing a copy of each work write-up with the application.</a:t>
            </a:r>
            <a:r>
              <a:rPr lang="en-US" sz="2800" dirty="0"/>
              <a:t>  </a:t>
            </a:r>
            <a:endParaRPr lang="en-US" sz="1900" dirty="0"/>
          </a:p>
          <a:p>
            <a:r>
              <a:rPr lang="en-US" sz="4400" u="sng" dirty="0"/>
              <a:t>Plans should not be submitted to DCA</a:t>
            </a:r>
            <a:r>
              <a:rPr lang="en-US" sz="4400" dirty="0"/>
              <a:t>. </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Bonus Points (continued)</a:t>
            </a:r>
            <a:br>
              <a:rPr lang="en-US" sz="6000" dirty="0"/>
            </a:br>
            <a:endParaRPr lang="en-US" sz="6000" dirty="0"/>
          </a:p>
        </p:txBody>
      </p:sp>
      <p:sp>
        <p:nvSpPr>
          <p:cNvPr id="3" name="Content Placeholder 2"/>
          <p:cNvSpPr>
            <a:spLocks noGrp="1"/>
          </p:cNvSpPr>
          <p:nvPr>
            <p:ph sz="quarter" idx="1"/>
          </p:nvPr>
        </p:nvSpPr>
        <p:spPr>
          <a:xfrm>
            <a:off x="816651" y="1600200"/>
            <a:ext cx="10868369" cy="4953000"/>
          </a:xfrm>
        </p:spPr>
        <p:txBody>
          <a:bodyPr>
            <a:normAutofit/>
          </a:bodyPr>
          <a:lstStyle/>
          <a:p>
            <a:r>
              <a:rPr lang="en-US" sz="2500" u="sng" dirty="0"/>
              <a:t>Acquisition Activities</a:t>
            </a:r>
            <a:r>
              <a:rPr lang="en-US" sz="2500" dirty="0"/>
              <a:t>. A maximum of 5 points may be earned.</a:t>
            </a:r>
          </a:p>
          <a:p>
            <a:pPr lvl="1"/>
            <a:r>
              <a:rPr lang="en-US" sz="2500" dirty="0"/>
              <a:t>1 point will be given if the project does not require acquisition. </a:t>
            </a:r>
            <a:endParaRPr lang="en-US" sz="2200" dirty="0"/>
          </a:p>
          <a:p>
            <a:pPr lvl="2"/>
            <a:r>
              <a:rPr lang="en-US" sz="1900" dirty="0"/>
              <a:t>Documented by </a:t>
            </a:r>
            <a:r>
              <a:rPr lang="en-US" sz="2000" dirty="0"/>
              <a:t>a letter from the CEO stating that no acquisition is needed. </a:t>
            </a:r>
            <a:endParaRPr lang="en-US" sz="1900" dirty="0"/>
          </a:p>
          <a:p>
            <a:pPr lvl="1"/>
            <a:r>
              <a:rPr lang="en-US" sz="2400" dirty="0"/>
              <a:t>3 points total may be earned if all acquisition has been identified and title searches are completed.</a:t>
            </a:r>
          </a:p>
          <a:p>
            <a:pPr lvl="2"/>
            <a:r>
              <a:rPr lang="en-US" sz="1800" dirty="0"/>
              <a:t> Documented by a letter from the attorney stating that the title searches on all the properties required for start of construction have been completed and listing the property addresses and owners. </a:t>
            </a:r>
            <a:endParaRPr lang="en-US" sz="2200" dirty="0"/>
          </a:p>
          <a:p>
            <a:pPr lvl="1"/>
            <a:r>
              <a:rPr lang="en-US" sz="2200" dirty="0"/>
              <a:t> </a:t>
            </a:r>
            <a:r>
              <a:rPr lang="en-US" sz="2400" dirty="0"/>
              <a:t>Five points total may be earned for completed acquisition packages.</a:t>
            </a:r>
          </a:p>
          <a:p>
            <a:pPr lvl="2"/>
            <a:r>
              <a:rPr lang="en-US" sz="1800" dirty="0"/>
              <a:t> Documented by including easement plats for all required easements along with a valuation determination for each easement or parcel to be acquired. </a:t>
            </a:r>
          </a:p>
          <a:p>
            <a:r>
              <a:rPr lang="en-US" sz="1900" dirty="0"/>
              <a:t>Remember that all property acquired in anticipation of the proposed CDBG project regardless of the source of funding is subject to URA requirements. Non-compliance with URA requirements could lead to ineligible and non-reimbursable costs. </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Bonus Points (continued)</a:t>
            </a:r>
            <a:br>
              <a:rPr lang="en-US" sz="6000" dirty="0"/>
            </a:br>
            <a:endParaRPr lang="en-US" sz="6000" dirty="0"/>
          </a:p>
        </p:txBody>
      </p:sp>
      <p:sp>
        <p:nvSpPr>
          <p:cNvPr id="3" name="Content Placeholder 2"/>
          <p:cNvSpPr>
            <a:spLocks noGrp="1"/>
          </p:cNvSpPr>
          <p:nvPr>
            <p:ph sz="quarter" idx="1"/>
          </p:nvPr>
        </p:nvSpPr>
        <p:spPr>
          <a:xfrm>
            <a:off x="816651" y="1600200"/>
            <a:ext cx="10868369" cy="4800600"/>
          </a:xfrm>
        </p:spPr>
        <p:txBody>
          <a:bodyPr vert="horz" anchor="t">
            <a:normAutofit/>
          </a:bodyPr>
          <a:lstStyle/>
          <a:p>
            <a:r>
              <a:rPr lang="en-US" sz="2800" u="sng" dirty="0"/>
              <a:t>Contract Documents – Public Facilities</a:t>
            </a:r>
            <a:r>
              <a:rPr lang="en-US" sz="2800" dirty="0"/>
              <a:t>. </a:t>
            </a:r>
            <a:r>
              <a:rPr lang="en-US" sz="2400" dirty="0"/>
              <a:t>A maximum of 5 points may be earned.</a:t>
            </a:r>
          </a:p>
          <a:p>
            <a:pPr lvl="1"/>
            <a:r>
              <a:rPr lang="en-US" sz="2400" dirty="0"/>
              <a:t>5 points may be earned for receiving all required plan approvals and/or permits from all applicable federal, state, and local agencies and having bid packages ready for distribution.  </a:t>
            </a:r>
          </a:p>
          <a:p>
            <a:pPr lvl="2"/>
            <a:r>
              <a:rPr lang="en-US" sz="2000" dirty="0"/>
              <a:t>Documented by copies of approval letters and/or explanation of approval due to “no response”, and a certification from the CEO stating that the project is ready for bid.</a:t>
            </a:r>
          </a:p>
          <a:p>
            <a:r>
              <a:rPr lang="en-US" sz="2600" dirty="0"/>
              <a:t> </a:t>
            </a:r>
            <a:r>
              <a:rPr lang="en-US" sz="2800" u="sng" dirty="0"/>
              <a:t>Neighborhood Revitalization.</a:t>
            </a:r>
            <a:r>
              <a:rPr lang="en-US" sz="2800" dirty="0"/>
              <a:t> </a:t>
            </a:r>
            <a:r>
              <a:rPr lang="en-US" sz="2600" dirty="0"/>
              <a:t>A maximum of 5 points may be earned.</a:t>
            </a:r>
          </a:p>
          <a:p>
            <a:pPr lvl="1"/>
            <a:r>
              <a:rPr lang="en-US" sz="2400" dirty="0"/>
              <a:t>5 points may be earned for completing income verifications.</a:t>
            </a:r>
          </a:p>
          <a:p>
            <a:pPr lvl="2"/>
            <a:r>
              <a:rPr lang="en-US" sz="2200" dirty="0"/>
              <a:t> </a:t>
            </a:r>
            <a:r>
              <a:rPr lang="en-US" sz="2000" dirty="0"/>
              <a:t>Documented by a letter from the CEO listing the names and addresses of the participants for whom income verifications have been completed. </a:t>
            </a:r>
          </a:p>
          <a:p>
            <a:r>
              <a:rPr lang="en-US" sz="2500" u="sng" dirty="0"/>
              <a:t>Contract documents should not be submitted to DCA</a:t>
            </a:r>
            <a:r>
              <a:rPr lang="en-US" sz="2500" dirty="0"/>
              <a:t>. </a:t>
            </a:r>
          </a:p>
          <a:p>
            <a:pPr>
              <a:buNone/>
            </a:pPr>
            <a:endParaRPr lang="en-US" dirty="0"/>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Bonus Points (continued)</a:t>
            </a:r>
            <a:br>
              <a:rPr lang="en-US" sz="6000" dirty="0"/>
            </a:br>
            <a:endParaRPr lang="en-US" sz="6000" dirty="0"/>
          </a:p>
        </p:txBody>
      </p:sp>
      <p:sp>
        <p:nvSpPr>
          <p:cNvPr id="3" name="Content Placeholder 2"/>
          <p:cNvSpPr>
            <a:spLocks noGrp="1"/>
          </p:cNvSpPr>
          <p:nvPr>
            <p:ph sz="quarter" idx="1"/>
          </p:nvPr>
        </p:nvSpPr>
        <p:spPr/>
        <p:txBody>
          <a:bodyPr>
            <a:normAutofit/>
          </a:bodyPr>
          <a:lstStyle/>
          <a:p>
            <a:r>
              <a:rPr lang="en-US" sz="2800" dirty="0"/>
              <a:t>Bonus points should be </a:t>
            </a:r>
            <a:r>
              <a:rPr lang="en-US" sz="2800" u="sng" dirty="0"/>
              <a:t>claimed on DCA-5</a:t>
            </a:r>
            <a:r>
              <a:rPr lang="en-US" sz="2800" dirty="0"/>
              <a:t>. </a:t>
            </a:r>
          </a:p>
          <a:p>
            <a:r>
              <a:rPr lang="en-US" sz="2800" dirty="0"/>
              <a:t>A brief narrative should be included in DCA-5 stating the bonus points claimed and the rationale for claiming the points. </a:t>
            </a:r>
          </a:p>
          <a:p>
            <a:r>
              <a:rPr lang="en-US" sz="2800" dirty="0"/>
              <a:t>DCA-5 should clearly reference all </a:t>
            </a:r>
            <a:r>
              <a:rPr lang="en-US" sz="2800" u="sng" dirty="0"/>
              <a:t>documentation</a:t>
            </a:r>
            <a:r>
              <a:rPr lang="en-US" sz="2800" dirty="0"/>
              <a:t> attached to the application that demonstrates accomplishment of the bonus point thresholds outlined above. </a:t>
            </a:r>
          </a:p>
          <a:p>
            <a:pPr marL="0" indent="0">
              <a:buNone/>
            </a:pPr>
            <a:endParaRPr lang="en-US" dirty="0"/>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36612" y="228600"/>
            <a:ext cx="10439400" cy="838200"/>
          </a:xfrm>
        </p:spPr>
        <p:txBody>
          <a:bodyPr>
            <a:noAutofit/>
          </a:bodyPr>
          <a:lstStyle/>
          <a:p>
            <a:r>
              <a:rPr lang="en-US" sz="3600" dirty="0"/>
              <a:t>CDBG Revitalization Strategies - RAS Program Scoring</a:t>
            </a:r>
          </a:p>
        </p:txBody>
      </p:sp>
      <p:sp>
        <p:nvSpPr>
          <p:cNvPr id="1255427" name="Rectangle 3"/>
          <p:cNvSpPr>
            <a:spLocks noGrp="1" noChangeArrowheads="1"/>
          </p:cNvSpPr>
          <p:nvPr>
            <p:ph sz="quarter" idx="1"/>
          </p:nvPr>
        </p:nvSpPr>
        <p:spPr>
          <a:xfrm>
            <a:off x="4824783" y="2438400"/>
            <a:ext cx="7213229" cy="3276600"/>
          </a:xfrm>
        </p:spPr>
        <p:txBody>
          <a:bodyPr>
            <a:normAutofit/>
          </a:bodyPr>
          <a:lstStyle/>
          <a:p>
            <a:pPr>
              <a:lnSpc>
                <a:spcPct val="90000"/>
              </a:lnSpc>
              <a:buFontTx/>
              <a:buNone/>
              <a:defRPr/>
            </a:pPr>
            <a:r>
              <a:rPr lang="en-US" u="sng" dirty="0">
                <a:effectLst>
                  <a:outerShdw blurRad="38100" dist="38100" dir="2700000" algn="tl">
                    <a:srgbClr val="C0C0C0"/>
                  </a:outerShdw>
                </a:effectLst>
              </a:rPr>
              <a:t>Threshold</a:t>
            </a:r>
            <a:r>
              <a:rPr lang="en-US" dirty="0">
                <a:effectLst>
                  <a:outerShdw blurRad="38100" dist="38100" dir="2700000" algn="tl">
                    <a:srgbClr val="C0C0C0"/>
                  </a:outerShdw>
                </a:effectLst>
              </a:rPr>
              <a:t> – 5 points</a:t>
            </a:r>
          </a:p>
          <a:p>
            <a:pPr>
              <a:lnSpc>
                <a:spcPct val="90000"/>
              </a:lnSpc>
              <a:buFontTx/>
              <a:buNone/>
              <a:defRPr/>
            </a:pPr>
            <a:r>
              <a:rPr lang="en-US" u="sng" dirty="0">
                <a:effectLst>
                  <a:outerShdw blurRad="38100" dist="38100" dir="2700000" algn="tl">
                    <a:srgbClr val="C0C0C0"/>
                  </a:outerShdw>
                </a:effectLst>
              </a:rPr>
              <a:t>Economic Development Tools</a:t>
            </a:r>
            <a:r>
              <a:rPr lang="en-US" dirty="0">
                <a:effectLst>
                  <a:outerShdw blurRad="38100" dist="38100" dir="2700000" algn="tl">
                    <a:srgbClr val="C0C0C0"/>
                  </a:outerShdw>
                </a:effectLst>
              </a:rPr>
              <a:t> </a:t>
            </a:r>
            <a:br>
              <a:rPr lang="en-US" dirty="0">
                <a:effectLst>
                  <a:outerShdw blurRad="38100" dist="38100" dir="2700000" algn="tl">
                    <a:srgbClr val="C0C0C0"/>
                  </a:outerShdw>
                </a:effectLst>
              </a:rPr>
            </a:br>
            <a:r>
              <a:rPr lang="en-US" dirty="0">
                <a:effectLst>
                  <a:outerShdw blurRad="38100" dist="38100" dir="2700000" algn="tl">
                    <a:srgbClr val="C0C0C0"/>
                  </a:outerShdw>
                </a:effectLst>
              </a:rPr>
              <a:t>– 5 points</a:t>
            </a:r>
          </a:p>
          <a:p>
            <a:pPr>
              <a:lnSpc>
                <a:spcPct val="90000"/>
              </a:lnSpc>
              <a:buFontTx/>
              <a:buNone/>
              <a:defRPr/>
            </a:pPr>
            <a:r>
              <a:rPr lang="en-US" u="sng" dirty="0">
                <a:effectLst>
                  <a:outerShdw blurRad="38100" dist="38100" dir="2700000" algn="tl">
                    <a:srgbClr val="C0C0C0"/>
                  </a:outerShdw>
                </a:effectLst>
              </a:rPr>
              <a:t>Collaboration</a:t>
            </a:r>
            <a:r>
              <a:rPr lang="en-US" dirty="0">
                <a:effectLst>
                  <a:outerShdw blurRad="38100" dist="38100" dir="2700000" algn="tl">
                    <a:srgbClr val="C0C0C0"/>
                  </a:outerShdw>
                </a:effectLst>
              </a:rPr>
              <a:t> </a:t>
            </a:r>
            <a:br>
              <a:rPr lang="en-US" dirty="0">
                <a:effectLst>
                  <a:outerShdw blurRad="38100" dist="38100" dir="2700000" algn="tl">
                    <a:srgbClr val="C0C0C0"/>
                  </a:outerShdw>
                </a:effectLst>
              </a:rPr>
            </a:br>
            <a:r>
              <a:rPr lang="en-US" dirty="0">
                <a:effectLst>
                  <a:outerShdw blurRad="38100" dist="38100" dir="2700000" algn="tl">
                    <a:srgbClr val="C0C0C0"/>
                  </a:outerShdw>
                </a:effectLst>
              </a:rPr>
              <a:t>– up to 5 points</a:t>
            </a:r>
          </a:p>
          <a:p>
            <a:pPr>
              <a:lnSpc>
                <a:spcPct val="90000"/>
              </a:lnSpc>
              <a:buFontTx/>
              <a:buNone/>
              <a:defRPr/>
            </a:pPr>
            <a:r>
              <a:rPr lang="en-US" u="sng" dirty="0">
                <a:effectLst>
                  <a:outerShdw blurRad="38100" dist="38100" dir="2700000" algn="tl">
                    <a:srgbClr val="C0C0C0"/>
                  </a:outerShdw>
                </a:effectLst>
              </a:rPr>
              <a:t>Investment Partnerships</a:t>
            </a:r>
            <a:r>
              <a:rPr lang="en-US" dirty="0">
                <a:effectLst>
                  <a:outerShdw blurRad="38100" dist="38100" dir="2700000" algn="tl">
                    <a:srgbClr val="C0C0C0"/>
                  </a:outerShdw>
                </a:effectLst>
              </a:rPr>
              <a:t> </a:t>
            </a:r>
            <a:br>
              <a:rPr lang="en-US" dirty="0">
                <a:effectLst>
                  <a:outerShdw blurRad="38100" dist="38100" dir="2700000" algn="tl">
                    <a:srgbClr val="C0C0C0"/>
                  </a:outerShdw>
                </a:effectLst>
              </a:rPr>
            </a:br>
            <a:r>
              <a:rPr lang="en-US" dirty="0">
                <a:effectLst>
                  <a:outerShdw blurRad="38100" dist="38100" dir="2700000" algn="tl">
                    <a:srgbClr val="C0C0C0"/>
                  </a:outerShdw>
                </a:effectLst>
              </a:rPr>
              <a:t>– up to 5 points</a:t>
            </a:r>
          </a:p>
          <a:p>
            <a:pPr>
              <a:lnSpc>
                <a:spcPct val="90000"/>
              </a:lnSpc>
              <a:buFontTx/>
              <a:buNone/>
              <a:defRPr/>
            </a:pPr>
            <a:endParaRPr lang="en-US" dirty="0">
              <a:effectLst>
                <a:outerShdw blurRad="38100" dist="38100" dir="2700000" algn="tl">
                  <a:srgbClr val="C0C0C0"/>
                </a:outerShdw>
              </a:effectLst>
            </a:endParaRPr>
          </a:p>
          <a:p>
            <a:pPr>
              <a:lnSpc>
                <a:spcPct val="90000"/>
              </a:lnSpc>
              <a:buFontTx/>
              <a:buNone/>
              <a:defRPr/>
            </a:pPr>
            <a:endParaRPr lang="en-US" u="sng" dirty="0">
              <a:effectLst>
                <a:outerShdw blurRad="38100" dist="38100" dir="2700000" algn="tl">
                  <a:srgbClr val="C0C0C0"/>
                </a:outerShdw>
              </a:effectLst>
            </a:endParaRPr>
          </a:p>
        </p:txBody>
      </p:sp>
      <p:pic>
        <p:nvPicPr>
          <p:cNvPr id="6148" name="Picture 4" descr="C:\Documents and Settings\maryalice.applegate\Local Settings\Temporary Internet Files\Content.IE5\LCSYSFEN\MC900334268[1].wmf"/>
          <p:cNvPicPr>
            <a:picLocks noChangeAspect="1" noChangeArrowheads="1"/>
          </p:cNvPicPr>
          <p:nvPr/>
        </p:nvPicPr>
        <p:blipFill>
          <a:blip r:embed="rId2" cstate="print"/>
          <a:srcRect/>
          <a:stretch>
            <a:fillRect/>
          </a:stretch>
        </p:blipFill>
        <p:spPr bwMode="auto">
          <a:xfrm>
            <a:off x="507868" y="2808288"/>
            <a:ext cx="3961368" cy="3059112"/>
          </a:xfrm>
          <a:prstGeom prst="rect">
            <a:avLst/>
          </a:prstGeom>
          <a:noFill/>
          <a:ln w="9525">
            <a:noFill/>
            <a:miter lim="800000"/>
            <a:headEnd/>
            <a:tailEnd/>
          </a:ln>
        </p:spPr>
      </p:pic>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RLF Bonus Points</a:t>
            </a:r>
          </a:p>
        </p:txBody>
      </p:sp>
      <p:sp>
        <p:nvSpPr>
          <p:cNvPr id="3" name="Content Placeholder 2"/>
          <p:cNvSpPr>
            <a:spLocks noGrp="1"/>
          </p:cNvSpPr>
          <p:nvPr>
            <p:ph sz="quarter" idx="1"/>
          </p:nvPr>
        </p:nvSpPr>
        <p:spPr/>
        <p:txBody>
          <a:bodyPr/>
          <a:lstStyle/>
          <a:p>
            <a:pPr marL="0" indent="0">
              <a:buNone/>
            </a:pPr>
            <a:r>
              <a:rPr lang="en-US" dirty="0"/>
              <a:t>A local government may earn 5 bonus points towards their CDBG application by closing their RLF by July, 2 2018 </a:t>
            </a:r>
          </a:p>
          <a:p>
            <a:r>
              <a:rPr lang="en-US" dirty="0"/>
              <a:t>All cash must be returned to DCA</a:t>
            </a:r>
          </a:p>
          <a:p>
            <a:r>
              <a:rPr lang="en-US" dirty="0"/>
              <a:t>A payment plan for returning loan payments from loan receivables must be established.</a:t>
            </a:r>
          </a:p>
          <a:p>
            <a:r>
              <a:rPr lang="en-US" dirty="0"/>
              <a:t>Bonus points must be used within two program years, or they expire (if not used in the 2018 cycle).</a:t>
            </a:r>
          </a:p>
        </p:txBody>
      </p:sp>
    </p:spTree>
    <p:extLst>
      <p:ext uri="{BB962C8B-B14F-4D97-AF65-F5344CB8AC3E}">
        <p14:creationId xmlns:p14="http://schemas.microsoft.com/office/powerpoint/2010/main" val="95028285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Documentation:  “Trust, and Verify”</a:t>
            </a:r>
          </a:p>
        </p:txBody>
      </p:sp>
      <p:sp>
        <p:nvSpPr>
          <p:cNvPr id="3" name="Content Placeholder 2"/>
          <p:cNvSpPr>
            <a:spLocks noGrp="1"/>
          </p:cNvSpPr>
          <p:nvPr>
            <p:ph sz="quarter" idx="1"/>
          </p:nvPr>
        </p:nvSpPr>
        <p:spPr>
          <a:xfrm>
            <a:off x="816651" y="1600200"/>
            <a:ext cx="10868369" cy="5029200"/>
          </a:xfrm>
        </p:spPr>
        <p:txBody>
          <a:bodyPr>
            <a:normAutofit lnSpcReduction="10000"/>
          </a:bodyPr>
          <a:lstStyle/>
          <a:p>
            <a:r>
              <a:rPr lang="en-US" dirty="0"/>
              <a:t>Letters are good, pictures are great.</a:t>
            </a:r>
          </a:p>
          <a:p>
            <a:pPr lvl="1"/>
            <a:r>
              <a:rPr lang="en-US" dirty="0"/>
              <a:t>Form letters are a no-no. </a:t>
            </a:r>
          </a:p>
          <a:p>
            <a:pPr lvl="1"/>
            <a:r>
              <a:rPr lang="en-US" dirty="0"/>
              <a:t>Multiple-format form letters are also a no-no.</a:t>
            </a:r>
          </a:p>
          <a:p>
            <a:pPr lvl="1"/>
            <a:r>
              <a:rPr lang="en-US" dirty="0"/>
              <a:t>Letters should be written by the individual, signed, dated and should list their address.</a:t>
            </a:r>
          </a:p>
          <a:p>
            <a:pPr lvl="1"/>
            <a:r>
              <a:rPr lang="en-US" dirty="0"/>
              <a:t>Petitions do not count as letters from individuals.</a:t>
            </a:r>
          </a:p>
          <a:p>
            <a:r>
              <a:rPr lang="en-US" dirty="0"/>
              <a:t>Pictures will VERIFY claims made in letters.</a:t>
            </a:r>
          </a:p>
          <a:p>
            <a:r>
              <a:rPr lang="en-US" dirty="0"/>
              <a:t>If you can’t get pictures, provide other documentation.</a:t>
            </a:r>
          </a:p>
          <a:p>
            <a:pPr lvl="1"/>
            <a:r>
              <a:rPr lang="en-US" dirty="0"/>
              <a:t>Pics and invoices of repairs for sewage damage to homes, for example.</a:t>
            </a:r>
          </a:p>
        </p:txBody>
      </p:sp>
    </p:spTree>
    <p:extLst>
      <p:ext uri="{BB962C8B-B14F-4D97-AF65-F5344CB8AC3E}">
        <p14:creationId xmlns:p14="http://schemas.microsoft.com/office/powerpoint/2010/main" val="277572207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Leverage</a:t>
            </a:r>
          </a:p>
        </p:txBody>
      </p:sp>
      <p:sp>
        <p:nvSpPr>
          <p:cNvPr id="3" name="Content Placeholder 2"/>
          <p:cNvSpPr>
            <a:spLocks noGrp="1"/>
          </p:cNvSpPr>
          <p:nvPr>
            <p:ph sz="quarter" idx="1"/>
          </p:nvPr>
        </p:nvSpPr>
        <p:spPr>
          <a:xfrm>
            <a:off x="816651" y="1676400"/>
            <a:ext cx="10868369" cy="4419600"/>
          </a:xfrm>
        </p:spPr>
        <p:txBody>
          <a:bodyPr>
            <a:normAutofit fontScale="55000" lnSpcReduction="20000"/>
          </a:bodyPr>
          <a:lstStyle/>
          <a:p>
            <a:r>
              <a:rPr lang="en-US" sz="7000" dirty="0"/>
              <a:t>Leverage includes additional resources committed to and directly related to the CDBG project</a:t>
            </a:r>
          </a:p>
          <a:p>
            <a:pPr lvl="1"/>
            <a:r>
              <a:rPr lang="en-US" sz="5500" dirty="0"/>
              <a:t>Includes cash above the required minimum cash match amount</a:t>
            </a:r>
          </a:p>
          <a:p>
            <a:pPr marL="365760" lvl="1" indent="0">
              <a:buNone/>
            </a:pPr>
            <a:endParaRPr lang="en-US" sz="2200" dirty="0"/>
          </a:p>
          <a:p>
            <a:pPr lvl="1"/>
            <a:r>
              <a:rPr lang="en-US" sz="5500" dirty="0"/>
              <a:t>Purchase with non-CDBG funds of new equipment and furnishings for buildings proposed to be constructed with CDBG funds (used equipment is not counted toward leverage)</a:t>
            </a:r>
          </a:p>
          <a:p>
            <a:pPr marL="365760" lvl="1" indent="0">
              <a:buNone/>
            </a:pPr>
            <a:endParaRPr lang="en-US" sz="2200" dirty="0"/>
          </a:p>
          <a:p>
            <a:pPr lvl="1"/>
            <a:r>
              <a:rPr lang="en-US" sz="5500" dirty="0"/>
              <a:t>Cost of conducting housing surveys in conjunction with the Programmatic Agreement on Historic Preservation</a:t>
            </a:r>
          </a:p>
        </p:txBody>
      </p:sp>
    </p:spTree>
    <p:extLst>
      <p:ext uri="{BB962C8B-B14F-4D97-AF65-F5344CB8AC3E}">
        <p14:creationId xmlns:p14="http://schemas.microsoft.com/office/powerpoint/2010/main" val="4231801086"/>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2" y="1752600"/>
            <a:ext cx="8153400" cy="3200400"/>
          </a:xfrm>
        </p:spPr>
        <p:txBody>
          <a:bodyPr>
            <a:noAutofit/>
          </a:bodyPr>
          <a:lstStyle/>
          <a:p>
            <a:pPr algn="ctr"/>
            <a:r>
              <a:rPr lang="en-US" sz="9600" dirty="0"/>
              <a:t>Questions?</a:t>
            </a:r>
          </a:p>
        </p:txBody>
      </p:sp>
    </p:spTree>
    <p:extLst>
      <p:ext uri="{BB962C8B-B14F-4D97-AF65-F5344CB8AC3E}">
        <p14:creationId xmlns:p14="http://schemas.microsoft.com/office/powerpoint/2010/main" val="1655883899"/>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331323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Leverage (cont.)</a:t>
            </a:r>
          </a:p>
        </p:txBody>
      </p:sp>
      <p:sp>
        <p:nvSpPr>
          <p:cNvPr id="3" name="Content Placeholder 2"/>
          <p:cNvSpPr>
            <a:spLocks noGrp="1"/>
          </p:cNvSpPr>
          <p:nvPr>
            <p:ph sz="quarter" idx="1"/>
          </p:nvPr>
        </p:nvSpPr>
        <p:spPr>
          <a:xfrm>
            <a:off x="816651" y="1828800"/>
            <a:ext cx="10868369" cy="4495800"/>
          </a:xfrm>
        </p:spPr>
        <p:txBody>
          <a:bodyPr>
            <a:normAutofit fontScale="47500" lnSpcReduction="20000"/>
          </a:bodyPr>
          <a:lstStyle/>
          <a:p>
            <a:pPr lvl="1"/>
            <a:r>
              <a:rPr lang="en-US" sz="5500" dirty="0"/>
              <a:t>Costs of preliminary engineering and architectural reports.</a:t>
            </a:r>
          </a:p>
          <a:p>
            <a:pPr lvl="2"/>
            <a:r>
              <a:rPr lang="en-US" sz="4900" dirty="0"/>
              <a:t> ($5,000 maximum, documented with invoice or letter of valuation)</a:t>
            </a:r>
          </a:p>
          <a:p>
            <a:pPr marL="685800" lvl="2" indent="0">
              <a:buNone/>
            </a:pPr>
            <a:endParaRPr lang="en-US" sz="2900" dirty="0"/>
          </a:p>
          <a:p>
            <a:pPr lvl="1"/>
            <a:r>
              <a:rPr lang="en-US" sz="5500" dirty="0"/>
              <a:t>Costs of CDBG application preparation</a:t>
            </a:r>
          </a:p>
          <a:p>
            <a:pPr lvl="2"/>
            <a:r>
              <a:rPr lang="en-US" sz="4900" dirty="0"/>
              <a:t> ($5,000 maximum, documented with invoice or letter of valuation)</a:t>
            </a:r>
          </a:p>
          <a:p>
            <a:pPr marL="685800" lvl="2" indent="0">
              <a:buNone/>
            </a:pPr>
            <a:endParaRPr lang="en-US" sz="3300" dirty="0"/>
          </a:p>
          <a:p>
            <a:pPr lvl="1"/>
            <a:r>
              <a:rPr lang="en-US" sz="5500" dirty="0"/>
              <a:t>Additional grants and loans from other sources that address the applicants identified community development needs.</a:t>
            </a:r>
          </a:p>
          <a:p>
            <a:pPr lvl="1"/>
            <a:endParaRPr lang="en-US" sz="3400" dirty="0"/>
          </a:p>
          <a:p>
            <a:pPr lvl="1"/>
            <a:r>
              <a:rPr lang="en-US" sz="5500" dirty="0"/>
              <a:t>Up to $1,000 may be counted toward leverage if the applicant commits to paying for required audits without using CDBG resources for this effort. </a:t>
            </a:r>
          </a:p>
        </p:txBody>
      </p:sp>
    </p:spTree>
    <p:extLst>
      <p:ext uri="{BB962C8B-B14F-4D97-AF65-F5344CB8AC3E}">
        <p14:creationId xmlns:p14="http://schemas.microsoft.com/office/powerpoint/2010/main" val="423180108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Leverage (continued)</a:t>
            </a:r>
            <a:br>
              <a:rPr lang="en-US" sz="6000" dirty="0"/>
            </a:br>
            <a:endParaRPr lang="en-US" sz="6000" dirty="0"/>
          </a:p>
        </p:txBody>
      </p:sp>
      <p:sp>
        <p:nvSpPr>
          <p:cNvPr id="3" name="Content Placeholder 2"/>
          <p:cNvSpPr>
            <a:spLocks noGrp="1"/>
          </p:cNvSpPr>
          <p:nvPr>
            <p:ph sz="quarter" idx="1"/>
          </p:nvPr>
        </p:nvSpPr>
        <p:spPr>
          <a:xfrm>
            <a:off x="816651" y="1676400"/>
            <a:ext cx="10868369" cy="4419600"/>
          </a:xfrm>
        </p:spPr>
        <p:txBody>
          <a:bodyPr>
            <a:noAutofit/>
          </a:bodyPr>
          <a:lstStyle/>
          <a:p>
            <a:r>
              <a:rPr lang="en-US" sz="2800" dirty="0"/>
              <a:t>Commitment must be in writing </a:t>
            </a:r>
            <a:r>
              <a:rPr lang="en-US" sz="2800" u="sng" dirty="0"/>
              <a:t>by the appropriate party</a:t>
            </a:r>
            <a:r>
              <a:rPr lang="en-US" sz="2800" dirty="0"/>
              <a:t> and the amount committed must be specified.</a:t>
            </a:r>
          </a:p>
          <a:p>
            <a:r>
              <a:rPr lang="en-US" sz="2800" dirty="0"/>
              <a:t> Only items that would not otherwise have been provided and that are directly related to the proposed CDBG project will be counted.</a:t>
            </a:r>
          </a:p>
          <a:p>
            <a:r>
              <a:rPr lang="en-US" sz="2800" dirty="0"/>
              <a:t>A "reasonable" value must be assigned to donated and "in-kind" items and the basis for the value assigned or claimed must be fully described and documented. </a:t>
            </a:r>
          </a:p>
          <a:p>
            <a:endParaRPr lang="en-US" sz="2500" dirty="0"/>
          </a:p>
          <a:p>
            <a:endParaRPr lang="en-US" sz="2500" dirty="0"/>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Leverage Partners</a:t>
            </a:r>
          </a:p>
        </p:txBody>
      </p:sp>
      <p:sp>
        <p:nvSpPr>
          <p:cNvPr id="3" name="Content Placeholder 2"/>
          <p:cNvSpPr>
            <a:spLocks noGrp="1"/>
          </p:cNvSpPr>
          <p:nvPr>
            <p:ph sz="quarter" idx="1"/>
          </p:nvPr>
        </p:nvSpPr>
        <p:spPr/>
        <p:txBody>
          <a:bodyPr vert="horz" anchor="t">
            <a:normAutofit/>
          </a:bodyPr>
          <a:lstStyle/>
          <a:p>
            <a:r>
              <a:rPr lang="en-US" dirty="0"/>
              <a:t>USDA</a:t>
            </a:r>
          </a:p>
          <a:p>
            <a:r>
              <a:rPr lang="en-US" dirty="0"/>
              <a:t>GEFA</a:t>
            </a:r>
          </a:p>
          <a:p>
            <a:r>
              <a:rPr lang="en-US" dirty="0"/>
              <a:t>Habitat for Humanity</a:t>
            </a:r>
          </a:p>
          <a:p>
            <a:r>
              <a:rPr lang="en-US" dirty="0"/>
              <a:t>Community Development Corporations</a:t>
            </a:r>
          </a:p>
          <a:p>
            <a:r>
              <a:rPr lang="en-US" dirty="0"/>
              <a:t>Local Organizations/Partnerships</a:t>
            </a:r>
          </a:p>
        </p:txBody>
      </p:sp>
    </p:spTree>
    <p:extLst>
      <p:ext uri="{BB962C8B-B14F-4D97-AF65-F5344CB8AC3E}">
        <p14:creationId xmlns:p14="http://schemas.microsoft.com/office/powerpoint/2010/main" val="4213101684"/>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Leverage (continued)</a:t>
            </a:r>
            <a:br>
              <a:rPr lang="en-US" sz="6000" dirty="0"/>
            </a:br>
            <a:endParaRPr lang="en-US" sz="6000" dirty="0"/>
          </a:p>
        </p:txBody>
      </p:sp>
      <p:sp>
        <p:nvSpPr>
          <p:cNvPr id="3" name="Content Placeholder 2"/>
          <p:cNvSpPr>
            <a:spLocks noGrp="1"/>
          </p:cNvSpPr>
          <p:nvPr>
            <p:ph sz="quarter" idx="1"/>
          </p:nvPr>
        </p:nvSpPr>
        <p:spPr/>
        <p:txBody>
          <a:bodyPr>
            <a:normAutofit fontScale="25000" lnSpcReduction="20000"/>
          </a:bodyPr>
          <a:lstStyle/>
          <a:p>
            <a:r>
              <a:rPr lang="en-US" sz="10000" dirty="0"/>
              <a:t>Land currently owned by an applicant may be donated to the project and be counted as leverage provided the value of the land is well documented (appraisal, tax value, etc.) and the documentation is included in the application.</a:t>
            </a:r>
          </a:p>
          <a:p>
            <a:pPr>
              <a:buNone/>
            </a:pPr>
            <a:endParaRPr lang="en-US" sz="10000" dirty="0"/>
          </a:p>
          <a:p>
            <a:r>
              <a:rPr lang="en-US" sz="10000" dirty="0"/>
              <a:t>Land donated to the project that exceeds project needs will not be counted in full. </a:t>
            </a:r>
          </a:p>
          <a:p>
            <a:endParaRPr lang="en-US" sz="10000" dirty="0"/>
          </a:p>
          <a:p>
            <a:r>
              <a:rPr lang="en-US" sz="10000" dirty="0"/>
              <a:t>The labor of volunteers may be counted toward leverage provided the applicant provides reasonable documentation for labor hours and the value of labor per hour</a:t>
            </a:r>
          </a:p>
          <a:p>
            <a:endParaRPr lang="en-US" sz="10000" dirty="0"/>
          </a:p>
          <a:p>
            <a:pPr algn="ctr">
              <a:buNone/>
            </a:pPr>
            <a:r>
              <a:rPr lang="en-US" sz="10000" dirty="0"/>
              <a:t>See manual for additional information</a:t>
            </a:r>
          </a:p>
          <a:p>
            <a:pPr>
              <a:buNone/>
            </a:pPr>
            <a:endParaRPr lang="en-US" dirty="0"/>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Leverage (continued)</a:t>
            </a:r>
            <a:br>
              <a:rPr lang="en-US" sz="6000" dirty="0"/>
            </a:br>
            <a:endParaRPr lang="en-US" sz="6000" dirty="0"/>
          </a:p>
        </p:txBody>
      </p:sp>
      <p:sp>
        <p:nvSpPr>
          <p:cNvPr id="3" name="Content Placeholder 2"/>
          <p:cNvSpPr>
            <a:spLocks noGrp="1"/>
          </p:cNvSpPr>
          <p:nvPr>
            <p:ph sz="quarter" idx="1"/>
          </p:nvPr>
        </p:nvSpPr>
        <p:spPr/>
        <p:txBody>
          <a:bodyPr>
            <a:normAutofit/>
          </a:bodyPr>
          <a:lstStyle/>
          <a:p>
            <a:pPr>
              <a:buFont typeface="Wingdings" panose="05000000000000000000" pitchFamily="2" charset="2"/>
              <a:buChar char="q"/>
            </a:pPr>
            <a:r>
              <a:rPr lang="en-US" sz="3200" dirty="0"/>
              <a:t>Leverage Strategy</a:t>
            </a:r>
          </a:p>
          <a:p>
            <a:pPr lvl="1"/>
            <a:r>
              <a:rPr lang="en-US" sz="3200" dirty="0"/>
              <a:t>Ask for full amount of project? ($750,000 CDBG)</a:t>
            </a:r>
          </a:p>
          <a:p>
            <a:pPr lvl="2"/>
            <a:r>
              <a:rPr lang="en-US" sz="2600" dirty="0"/>
              <a:t>Or</a:t>
            </a:r>
          </a:p>
          <a:p>
            <a:pPr lvl="1"/>
            <a:r>
              <a:rPr lang="en-US" sz="3200" dirty="0"/>
              <a:t>Ask for lesser amount and supplement with local funds for leverage points ($700,000 CDBG + $50,000 local)</a:t>
            </a:r>
          </a:p>
          <a:p>
            <a:pPr lvl="2"/>
            <a:r>
              <a:rPr lang="en-US" sz="2600" dirty="0"/>
              <a:t>Grant Administrators &amp; Architects/Engineers get paid more on full amount</a:t>
            </a:r>
          </a:p>
          <a:p>
            <a:pPr lvl="2"/>
            <a:r>
              <a:rPr lang="en-US" sz="2600" dirty="0"/>
              <a:t>Use local funds to make up difference in their contracts?</a:t>
            </a:r>
          </a:p>
        </p:txBody>
      </p:sp>
    </p:spTree>
    <p:extLst>
      <p:ext uri="{BB962C8B-B14F-4D97-AF65-F5344CB8AC3E}">
        <p14:creationId xmlns:p14="http://schemas.microsoft.com/office/powerpoint/2010/main" val="77547441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Leverage (continued)</a:t>
            </a:r>
            <a:br>
              <a:rPr lang="en-US" sz="6000" dirty="0"/>
            </a:br>
            <a:endParaRPr lang="en-US" sz="6000" dirty="0"/>
          </a:p>
        </p:txBody>
      </p:sp>
      <p:sp>
        <p:nvSpPr>
          <p:cNvPr id="3" name="Content Placeholder 2"/>
          <p:cNvSpPr>
            <a:spLocks noGrp="1"/>
          </p:cNvSpPr>
          <p:nvPr>
            <p:ph sz="quarter" idx="1"/>
          </p:nvPr>
        </p:nvSpPr>
        <p:spPr/>
        <p:txBody>
          <a:bodyPr>
            <a:normAutofit/>
          </a:bodyPr>
          <a:lstStyle/>
          <a:p>
            <a:pPr>
              <a:buFont typeface="Wingdings" panose="05000000000000000000" pitchFamily="2" charset="2"/>
              <a:buChar char="q"/>
            </a:pPr>
            <a:r>
              <a:rPr lang="en-US" sz="3200" dirty="0"/>
              <a:t>PACA: Pre-Agreement Cost Approval</a:t>
            </a:r>
          </a:p>
          <a:p>
            <a:pPr lvl="1"/>
            <a:r>
              <a:rPr lang="en-US" sz="2400" dirty="0"/>
              <a:t>(PACA) authorizes the potential applicant to commence project activities and maintain project timetables while applying for CDBG assistance. Upon DCA’s issuance of pre-agreement cost approval, a project may move forward prior to submission of an application or award of funds while maintaining the eligibility of the activities that take place prior to submission of an application and receipt of a grant award. </a:t>
            </a:r>
          </a:p>
          <a:p>
            <a:pPr lvl="1"/>
            <a:r>
              <a:rPr lang="en-US" sz="2400" dirty="0"/>
              <a:t>Eligible expenses may be counted as leverage OR reimbursed with CDBG funds, cannot be both.</a:t>
            </a:r>
          </a:p>
          <a:p>
            <a:pPr lvl="1"/>
            <a:r>
              <a:rPr lang="en-US" sz="2400" b="1" dirty="0"/>
              <a:t>PACA does not ensure funding!</a:t>
            </a:r>
          </a:p>
          <a:p>
            <a:pPr lvl="1"/>
            <a:endParaRPr lang="en-US" sz="3200" dirty="0"/>
          </a:p>
        </p:txBody>
      </p:sp>
    </p:spTree>
    <p:extLst>
      <p:ext uri="{BB962C8B-B14F-4D97-AF65-F5344CB8AC3E}">
        <p14:creationId xmlns:p14="http://schemas.microsoft.com/office/powerpoint/2010/main" val="142772857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br>
              <a:rPr lang="en-US" dirty="0"/>
            </a:br>
            <a:r>
              <a:rPr lang="en-US" sz="6000" dirty="0"/>
              <a:t>Bonus Points for Readiness to Proceed </a:t>
            </a:r>
            <a:br>
              <a:rPr lang="en-US" sz="6000" dirty="0"/>
            </a:br>
            <a:endParaRPr lang="en-US" sz="6000" dirty="0"/>
          </a:p>
        </p:txBody>
      </p:sp>
      <p:sp>
        <p:nvSpPr>
          <p:cNvPr id="3" name="Content Placeholder 2"/>
          <p:cNvSpPr>
            <a:spLocks noGrp="1"/>
          </p:cNvSpPr>
          <p:nvPr>
            <p:ph sz="quarter" idx="1"/>
          </p:nvPr>
        </p:nvSpPr>
        <p:spPr/>
        <p:txBody>
          <a:bodyPr>
            <a:normAutofit fontScale="77500" lnSpcReduction="20000"/>
          </a:bodyPr>
          <a:lstStyle/>
          <a:p>
            <a:r>
              <a:rPr lang="en-US" sz="3200" dirty="0"/>
              <a:t>A maximum of 25 bonus points may be earned through the demonstration of a project’s readiness to proceed. </a:t>
            </a:r>
          </a:p>
          <a:p>
            <a:r>
              <a:rPr lang="en-US" sz="3200" i="1" dirty="0"/>
              <a:t>Points may be earned through documentation in the application that: </a:t>
            </a:r>
          </a:p>
          <a:p>
            <a:pPr lvl="1"/>
            <a:r>
              <a:rPr lang="en-US" i="1" dirty="0"/>
              <a:t> </a:t>
            </a:r>
            <a:r>
              <a:rPr lang="en-US" dirty="0"/>
              <a:t>Procurement documents/processes are ready to proceed</a:t>
            </a:r>
          </a:p>
          <a:p>
            <a:pPr lvl="1"/>
            <a:r>
              <a:rPr lang="en-US" dirty="0"/>
              <a:t>NEPA review and required notices for wetlands and floodplains are in process or have been completed</a:t>
            </a:r>
          </a:p>
          <a:p>
            <a:pPr lvl="1"/>
            <a:r>
              <a:rPr lang="en-US" dirty="0"/>
              <a:t>All engineering and architectural plans are finalized and have been submitted to the appropriate local, state or federal authorities</a:t>
            </a:r>
          </a:p>
          <a:p>
            <a:pPr lvl="1"/>
            <a:r>
              <a:rPr lang="en-US" dirty="0"/>
              <a:t>All real-estate (including easements and right of ways) needed for the project has been identified or acquired in accordance with applicable requirements and is available for the project;</a:t>
            </a:r>
          </a:p>
          <a:p>
            <a:pPr lvl="1"/>
            <a:r>
              <a:rPr lang="en-US" dirty="0"/>
              <a:t>Contract documents are finalized and approvals have been received from appropriate local authorities, bid packages ready to be distributed. </a:t>
            </a:r>
          </a:p>
          <a:p>
            <a:endParaRPr lang="en-US" dirty="0"/>
          </a:p>
        </p:txBody>
      </p:sp>
    </p:spTree>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CA powerpoint master.rev.8-14">
  <a:themeElements>
    <a:clrScheme name="Custom 1">
      <a:dk1>
        <a:sysClr val="windowText" lastClr="000000"/>
      </a:dk1>
      <a:lt1>
        <a:sysClr val="window" lastClr="FFFFFF"/>
      </a:lt1>
      <a:dk2>
        <a:srgbClr val="8A7967"/>
      </a:dk2>
      <a:lt2>
        <a:srgbClr val="EBDDC3"/>
      </a:lt2>
      <a:accent1>
        <a:srgbClr val="92D050"/>
      </a:accent1>
      <a:accent2>
        <a:srgbClr val="DD8047"/>
      </a:accent2>
      <a:accent3>
        <a:srgbClr val="A5AB81"/>
      </a:accent3>
      <a:accent4>
        <a:srgbClr val="D8B25C"/>
      </a:accent4>
      <a:accent5>
        <a:srgbClr val="7BA79D"/>
      </a:accent5>
      <a:accent6>
        <a:srgbClr val="968C8C"/>
      </a:accent6>
      <a:hlink>
        <a:srgbClr val="49711E"/>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DCA powerpoint master.rev.8-14">
  <a:themeElements>
    <a:clrScheme name="Custom 1">
      <a:dk1>
        <a:sysClr val="windowText" lastClr="000000"/>
      </a:dk1>
      <a:lt1>
        <a:sysClr val="window" lastClr="FFFFFF"/>
      </a:lt1>
      <a:dk2>
        <a:srgbClr val="8A7967"/>
      </a:dk2>
      <a:lt2>
        <a:srgbClr val="EBDDC3"/>
      </a:lt2>
      <a:accent1>
        <a:srgbClr val="92D050"/>
      </a:accent1>
      <a:accent2>
        <a:srgbClr val="DD8047"/>
      </a:accent2>
      <a:accent3>
        <a:srgbClr val="A5AB81"/>
      </a:accent3>
      <a:accent4>
        <a:srgbClr val="D8B25C"/>
      </a:accent4>
      <a:accent5>
        <a:srgbClr val="7BA79D"/>
      </a:accent5>
      <a:accent6>
        <a:srgbClr val="968C8C"/>
      </a:accent6>
      <a:hlink>
        <a:srgbClr val="49711E"/>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2_DCA powerpoint master.rev.8-14">
  <a:themeElements>
    <a:clrScheme name="Custom 1">
      <a:dk1>
        <a:sysClr val="windowText" lastClr="000000"/>
      </a:dk1>
      <a:lt1>
        <a:sysClr val="window" lastClr="FFFFFF"/>
      </a:lt1>
      <a:dk2>
        <a:srgbClr val="8A7967"/>
      </a:dk2>
      <a:lt2>
        <a:srgbClr val="EBDDC3"/>
      </a:lt2>
      <a:accent1>
        <a:srgbClr val="92D050"/>
      </a:accent1>
      <a:accent2>
        <a:srgbClr val="DD8047"/>
      </a:accent2>
      <a:accent3>
        <a:srgbClr val="A5AB81"/>
      </a:accent3>
      <a:accent4>
        <a:srgbClr val="D8B25C"/>
      </a:accent4>
      <a:accent5>
        <a:srgbClr val="7BA79D"/>
      </a:accent5>
      <a:accent6>
        <a:srgbClr val="968C8C"/>
      </a:accent6>
      <a:hlink>
        <a:srgbClr val="49711E"/>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5.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D43093B2C3A844DB619A17F83DED762" ma:contentTypeVersion="2" ma:contentTypeDescription="Create a new document." ma:contentTypeScope="" ma:versionID="2e22b14f98bb8940dd6b7532e8de59f7">
  <xsd:schema xmlns:xsd="http://www.w3.org/2001/XMLSchema" xmlns:xs="http://www.w3.org/2001/XMLSchema" xmlns:p="http://schemas.microsoft.com/office/2006/metadata/properties" xmlns:ns2="2f7efe9a-5f39-4440-908e-a0e074ed76da" targetNamespace="http://schemas.microsoft.com/office/2006/metadata/properties" ma:root="true" ma:fieldsID="f728a83c837cd9a41596d80aebc2912a" ns2:_="">
    <xsd:import namespace="2f7efe9a-5f39-4440-908e-a0e074ed76d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7efe9a-5f39-4440-908e-a0e074ed76d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BA6F6F-A432-44E4-B6A8-05008ADD4DE2}">
  <ds:schemaRefs>
    <ds:schemaRef ds:uri="http://purl.org/dc/elements/1.1/"/>
    <ds:schemaRef ds:uri="http://purl.org/dc/dcmitype/"/>
    <ds:schemaRef ds:uri="http://schemas.microsoft.com/office/2006/documentManagement/types"/>
    <ds:schemaRef ds:uri="http://schemas.openxmlformats.org/package/2006/metadata/core-properties"/>
    <ds:schemaRef ds:uri="http://www.w3.org/XML/1998/namespace"/>
    <ds:schemaRef ds:uri="http://purl.org/dc/terms/"/>
    <ds:schemaRef ds:uri="http://schemas.microsoft.com/office/infopath/2007/PartnerControls"/>
    <ds:schemaRef ds:uri="2f7efe9a-5f39-4440-908e-a0e074ed76da"/>
    <ds:schemaRef ds:uri="http://schemas.microsoft.com/office/2006/metadata/properties"/>
  </ds:schemaRefs>
</ds:datastoreItem>
</file>

<file path=customXml/itemProps2.xml><?xml version="1.0" encoding="utf-8"?>
<ds:datastoreItem xmlns:ds="http://schemas.openxmlformats.org/officeDocument/2006/customXml" ds:itemID="{5CC5EBF3-8A2E-4296-B7F0-C888DF27B8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7efe9a-5f39-4440-908e-a0e074ed76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D09057-71A7-46F9-B13C-478C699386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DCA PowerPoint template print (standard)</Template>
  <TotalTime>0</TotalTime>
  <Words>1219</Words>
  <Application>Microsoft Office PowerPoint</Application>
  <PresentationFormat>Custom</PresentationFormat>
  <Paragraphs>131</Paragraphs>
  <Slides>21</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21</vt:i4>
      </vt:variant>
    </vt:vector>
  </HeadingPairs>
  <TitlesOfParts>
    <vt:vector size="28" baseType="lpstr">
      <vt:lpstr>Constantia</vt:lpstr>
      <vt:lpstr>Tw Cen MT</vt:lpstr>
      <vt:lpstr>Wingdings</vt:lpstr>
      <vt:lpstr>Wingdings 2</vt:lpstr>
      <vt:lpstr>DCA powerpoint master.rev.8-14</vt:lpstr>
      <vt:lpstr>1_DCA powerpoint master.rev.8-14</vt:lpstr>
      <vt:lpstr>2_DCA powerpoint master.rev.8-14</vt:lpstr>
      <vt:lpstr>Gaining a Competitive Advantage CDBG</vt:lpstr>
      <vt:lpstr>Leverage</vt:lpstr>
      <vt:lpstr>Leverage (cont.)</vt:lpstr>
      <vt:lpstr>  Leverage (continued) </vt:lpstr>
      <vt:lpstr>Common Leverage Partners</vt:lpstr>
      <vt:lpstr>  Leverage (continued) </vt:lpstr>
      <vt:lpstr>  Leverage (continued) </vt:lpstr>
      <vt:lpstr>  Leverage (continued) </vt:lpstr>
      <vt:lpstr>  Bonus Points for Readiness to Proceed  </vt:lpstr>
      <vt:lpstr>  Bonus Points – New Values  </vt:lpstr>
      <vt:lpstr>  Bonus Points (continued) </vt:lpstr>
      <vt:lpstr>  Bonus Points (continued) </vt:lpstr>
      <vt:lpstr>  Bonus Points (continued) </vt:lpstr>
      <vt:lpstr>  Bonus Points (continued) </vt:lpstr>
      <vt:lpstr>  Bonus Points (continued) </vt:lpstr>
      <vt:lpstr>  Bonus Points (continued) </vt:lpstr>
      <vt:lpstr>CDBG Revitalization Strategies - RAS Program Scoring</vt:lpstr>
      <vt:lpstr>RLF Bonus Points</vt:lpstr>
      <vt:lpstr>Documentation:  “Trust, and Verify”</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Gaining a Competitive Advantage CDBG</dc:title>
  <dc:creator/>
  <cp:lastModifiedBy/>
  <cp:revision>3</cp:revision>
  <dcterms:created xsi:type="dcterms:W3CDTF">2013-10-02T09:06:46Z</dcterms:created>
  <dcterms:modified xsi:type="dcterms:W3CDTF">2017-12-04T20:51:56Z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TC028952639991</vt:lpwstr>
  </property>
  <property fmtid="{D5CDD505-2E9C-101B-9397-08002B2CF9AE}" pid="3" name="ContentTypeId">
    <vt:lpwstr>0x010100FD43093B2C3A844DB619A17F83DED762</vt:lpwstr>
  </property>
</Properties>
</file>