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4"/>
    <p:sldMasterId id="2147483783" r:id="rId5"/>
  </p:sldMasterIdLst>
  <p:notesMasterIdLst>
    <p:notesMasterId r:id="rId24"/>
  </p:notesMasterIdLst>
  <p:handoutMasterIdLst>
    <p:handoutMasterId r:id="rId25"/>
  </p:handoutMasterIdLst>
  <p:sldIdLst>
    <p:sldId id="301" r:id="rId6"/>
    <p:sldId id="317" r:id="rId7"/>
    <p:sldId id="326" r:id="rId8"/>
    <p:sldId id="305" r:id="rId9"/>
    <p:sldId id="319" r:id="rId10"/>
    <p:sldId id="320" r:id="rId11"/>
    <p:sldId id="321" r:id="rId12"/>
    <p:sldId id="322" r:id="rId13"/>
    <p:sldId id="323" r:id="rId14"/>
    <p:sldId id="324" r:id="rId15"/>
    <p:sldId id="318" r:id="rId16"/>
    <p:sldId id="328" r:id="rId17"/>
    <p:sldId id="329" r:id="rId18"/>
    <p:sldId id="330" r:id="rId19"/>
    <p:sldId id="331" r:id="rId20"/>
    <p:sldId id="325" r:id="rId21"/>
    <p:sldId id="332" r:id="rId22"/>
    <p:sldId id="29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E1F1F3"/>
    <a:srgbClr val="C9E5E9"/>
    <a:srgbClr val="898989"/>
    <a:srgbClr val="D9D9D9"/>
    <a:srgbClr val="E9E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88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20A72C-A6FD-4D5C-8779-146ECA3C9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4761E-235B-4C35-890E-97E5BC8FA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D019-22A7-4CD9-9F16-B79DF770B52A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10DD-88CB-4A88-9D49-A65F342E3A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0F60E-ABFA-4BCB-92F6-5BBAE4FB7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319B5-334E-4DB1-846A-8B50BFA0A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8E6D-A473-488D-BE98-75A98ABF804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14BEE-2EAE-43AE-94B9-CA84926C4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1828800" y="2725735"/>
            <a:ext cx="54864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4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5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28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77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45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77743" y="3152775"/>
            <a:ext cx="389762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8" y="3163250"/>
            <a:ext cx="3895344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565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7560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2207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4" y="3191827"/>
            <a:ext cx="246888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81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0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0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77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49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" y="1600201"/>
            <a:ext cx="370332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5625" y="1600206"/>
            <a:ext cx="370332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817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06103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1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" y="1600201"/>
            <a:ext cx="370332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5625" y="1600206"/>
            <a:ext cx="370332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817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06103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1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6" y="548644"/>
            <a:ext cx="6677404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7" y="3771897"/>
            <a:ext cx="6673973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14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4" y="548644"/>
            <a:ext cx="667740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4099" y="3941834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64099" y="5232562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1707" y="3944572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1707" y="5235301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795" y="3869176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795" y="5158535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5403" y="3869176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5403" y="5158535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256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" y="-1451"/>
            <a:ext cx="9141714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438643"/>
            <a:ext cx="50292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692" y="3356202"/>
            <a:ext cx="397278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0617" y="3356202"/>
            <a:ext cx="397278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2792" y="3675336"/>
            <a:ext cx="315468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4572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4660" y="4959427"/>
            <a:ext cx="31546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252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2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96" y="548644"/>
            <a:ext cx="6668007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7" y="3771897"/>
            <a:ext cx="666458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3761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3" y="1825625"/>
            <a:ext cx="373760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526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084840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5509" y="3218847"/>
            <a:ext cx="3789332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9641" y="3218847"/>
            <a:ext cx="378885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</a:t>
            </a:r>
          </a:p>
          <a:p>
            <a:pPr lvl="0"/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5509" y="1818072"/>
            <a:ext cx="3789332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9162" y="1818072"/>
            <a:ext cx="378933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658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3218848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40561" y="3218847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38755" y="3218847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366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8755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0561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018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313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89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6129" y="914405"/>
            <a:ext cx="2523744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89892" y="914405"/>
            <a:ext cx="2523744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853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399"/>
            <a:ext cx="5198364" cy="5029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6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600200"/>
            <a:ext cx="6858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167640" y="2"/>
            <a:ext cx="168021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53757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012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8474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8474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90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642366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4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012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84748" y="914404"/>
            <a:ext cx="2523744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84748" y="3514731"/>
            <a:ext cx="2523744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21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6844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91322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6843" y="3514731"/>
            <a:ext cx="519822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3514729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48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6844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1322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3514729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508" y="908210"/>
            <a:ext cx="7872984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9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809" y="2764677"/>
            <a:ext cx="905256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75319" y="2763293"/>
            <a:ext cx="905256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9372" y="2810583"/>
            <a:ext cx="905256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6430" y="2763293"/>
            <a:ext cx="905256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75779" y="2744997"/>
            <a:ext cx="905256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663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5730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4016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14016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53078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53078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64708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64708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17486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7486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780957" y="2393357"/>
            <a:ext cx="534430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315387" y="2393352"/>
            <a:ext cx="162783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2943227" y="2391883"/>
            <a:ext cx="162877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4572001" y="2391883"/>
            <a:ext cx="1621136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6193137" y="2402544"/>
            <a:ext cx="164189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7835034" y="2398796"/>
            <a:ext cx="50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2913" y="2287828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3872" y="2292868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88011" y="2288841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767" y="2297879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56511" y="2290384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063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317" y="2664025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3650" y="2664025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3763" y="2624857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6367" y="2624857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801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8601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8023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00627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01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88601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8023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00627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09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600200"/>
            <a:ext cx="6858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167640" y="2"/>
            <a:ext cx="168021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683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" y="0"/>
            <a:ext cx="9143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2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20" y="0"/>
            <a:ext cx="45262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62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3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20" y="-1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7720" y="3502152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4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77743" y="3152775"/>
            <a:ext cx="389762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8" y="3163250"/>
            <a:ext cx="3895344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38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7560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2207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4" y="3191827"/>
            <a:ext cx="246888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90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783" y="6107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Georgia Department of Community </a:t>
            </a:r>
            <a:r>
              <a:rPr lang="en-US" dirty="0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6750" y="5949796"/>
            <a:ext cx="457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1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98" r:id="rId2"/>
    <p:sldLayoutId id="2147483660" r:id="rId3"/>
    <p:sldLayoutId id="2147483779" r:id="rId4"/>
    <p:sldLayoutId id="2147483768" r:id="rId5"/>
    <p:sldLayoutId id="2147483770" r:id="rId6"/>
    <p:sldLayoutId id="2147483769" r:id="rId7"/>
    <p:sldLayoutId id="2147483747" r:id="rId8"/>
    <p:sldLayoutId id="2147483751" r:id="rId9"/>
    <p:sldLayoutId id="2147483670" r:id="rId10"/>
    <p:sldLayoutId id="2147483762" r:id="rId11"/>
    <p:sldLayoutId id="2147483745" r:id="rId12"/>
    <p:sldLayoutId id="2147483746" r:id="rId13"/>
    <p:sldLayoutId id="2147483708" r:id="rId14"/>
    <p:sldLayoutId id="2147483761" r:id="rId15"/>
    <p:sldLayoutId id="2147483774" r:id="rId16"/>
    <p:sldLayoutId id="2147483732" r:id="rId1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79F788-FB1F-41CF-958A-2BBD4A690D6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50190"/>
            <a:ext cx="78867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467533" y="6107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8286750" y="5949796"/>
            <a:ext cx="457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0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5" r:id="rId2"/>
    <p:sldLayoutId id="2147483696" r:id="rId3"/>
    <p:sldLayoutId id="2147483697" r:id="rId4"/>
    <p:sldLayoutId id="2147483698" r:id="rId5"/>
    <p:sldLayoutId id="2147483788" r:id="rId6"/>
    <p:sldLayoutId id="2147483711" r:id="rId7"/>
    <p:sldLayoutId id="2147483753" r:id="rId8"/>
    <p:sldLayoutId id="2147483700" r:id="rId9"/>
    <p:sldLayoutId id="2147483790" r:id="rId10"/>
    <p:sldLayoutId id="2147483759" r:id="rId11"/>
    <p:sldLayoutId id="2147483758" r:id="rId12"/>
    <p:sldLayoutId id="2147483757" r:id="rId13"/>
    <p:sldLayoutId id="2147483754" r:id="rId14"/>
    <p:sldLayoutId id="2147483756" r:id="rId15"/>
    <p:sldLayoutId id="2147483755" r:id="rId16"/>
    <p:sldLayoutId id="2147483733" r:id="rId17"/>
    <p:sldLayoutId id="2147483734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hyperlink" Target="https://ghfacp.emphasys-hft.com/login.aspx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ca.ga.gov/safe-affordable-housing/rental-housing-development/compliance-monitoring/rent-limits" TargetMode="Externa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hyperlink" Target="https://www.huduser.gov/portal/datasets/home-datasets/files/HOME_IncomeLmts_State_GA_2023.pdf" TargetMode="External"/><Relationship Id="rId12" Type="http://schemas.openxmlformats.org/officeDocument/2006/relationships/hyperlink" Target="mailto:Compliance@dca.ga.gov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hudexchange.info/programs/home/home-rent-limits/?filter_Year=2022&amp;filter_Scope=State&amp;filter_State=GA&amp;program=HOME&amp;group=RentLimits" TargetMode="External"/><Relationship Id="rId11" Type="http://schemas.openxmlformats.org/officeDocument/2006/relationships/hyperlink" Target="https://www.novoco.com/" TargetMode="External"/><Relationship Id="rId5" Type="http://schemas.openxmlformats.org/officeDocument/2006/relationships/hyperlink" Target="https://www.dca.ga.gov/sites/default/files/hrr_form_for_2023_0.pdf" TargetMode="External"/><Relationship Id="rId10" Type="http://schemas.openxmlformats.org/officeDocument/2006/relationships/hyperlink" Target="https://ghfacp.emphasys-hft.com/login.aspx" TargetMode="External"/><Relationship Id="rId4" Type="http://schemas.openxmlformats.org/officeDocument/2006/relationships/hyperlink" Target="http://www.dca.ga.gov/" TargetMode="External"/><Relationship Id="rId9" Type="http://schemas.openxmlformats.org/officeDocument/2006/relationships/hyperlink" Target="https://www.rd.usda.gov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hyperlink" Target="https://www.dca.ga.gov/sites/default/files/hrr_form_for_2023_0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7A5C34-7755-4492-B5F3-3AF39D789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6"/>
    </mc:Choice>
    <mc:Fallback xmlns="">
      <p:transition spd="slow" advTm="2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7AEF5-5D9A-4CC3-AE47-1E3F54588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437" y="186071"/>
            <a:ext cx="4954425" cy="6476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428A6-E9A2-44F3-A3A7-2FD448E45614}"/>
              </a:ext>
            </a:extLst>
          </p:cNvPr>
          <p:cNvSpPr txBox="1"/>
          <p:nvPr/>
        </p:nvSpPr>
        <p:spPr>
          <a:xfrm>
            <a:off x="106327" y="552892"/>
            <a:ext cx="25730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The HRR Approval Form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Each year a new form is released by DCA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HOME limits are released July 15</a:t>
            </a:r>
            <a:r>
              <a:rPr lang="en-US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HOME Rent Approval Period runs July 15th of the current year to July 14th of the next year</a:t>
            </a:r>
            <a:r>
              <a:rPr lang="en-US" dirty="0"/>
              <a:t> 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C734A-FD6C-45DF-8BED-8DFD583149CE}"/>
              </a:ext>
            </a:extLst>
          </p:cNvPr>
          <p:cNvSpPr txBox="1"/>
          <p:nvPr/>
        </p:nvSpPr>
        <p:spPr>
          <a:xfrm>
            <a:off x="3732028" y="340242"/>
            <a:ext cx="1531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Sample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DCAC21-6D98-41DF-81CA-C94084107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5"/>
    </mc:Choice>
    <mc:Fallback xmlns="">
      <p:transition spd="slow" advTm="2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000367-4634-414E-A8AC-0D331BDF6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968" y="1847990"/>
            <a:ext cx="5852667" cy="4456562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741B3355-9247-47DA-B48E-F07A63D1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5" y="959606"/>
            <a:ext cx="7871270" cy="1142048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C) </a:t>
            </a:r>
            <a:r>
              <a:rPr lang="en-US" sz="3300" dirty="0">
                <a:solidFill>
                  <a:schemeClr val="tx1"/>
                </a:solidFill>
                <a:ea typeface="Nunito" charset="0"/>
                <a:cs typeface="Nunito" charset="0"/>
              </a:rPr>
              <a:t>How to complete the </a:t>
            </a:r>
            <a:r>
              <a:rPr lang="en-US" sz="3300" dirty="0">
                <a:ea typeface="Nunito" charset="0"/>
                <a:cs typeface="Nunito" charset="0"/>
              </a:rPr>
              <a:t>2023 Home Rent Review Form</a:t>
            </a:r>
            <a:br>
              <a:rPr lang="en-US" dirty="0">
                <a:ea typeface="Nunito" charset="0"/>
                <a:cs typeface="Nunito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BE907-73FD-4938-94BE-DA705D03A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65" y="2101654"/>
            <a:ext cx="6151389" cy="3544584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2BA164-7917-447A-9C82-A1CCD4906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5"/>
    </mc:Choice>
    <mc:Fallback xmlns="">
      <p:transition spd="slow" advTm="3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3AA2BF-C3F7-4610-89E5-BD77168F0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3" r="1" b="4294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138C15-2597-4EA2-A162-B97EA1B20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1"/>
    </mc:Choice>
    <mc:Fallback xmlns="">
      <p:transition spd="slow" advTm="3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49EB004-748E-4C2F-9A28-4F5E2451D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886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65EDA6-AED3-47CE-A207-BC556A1C0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4"/>
    </mc:Choice>
    <mc:Fallback xmlns="">
      <p:transition spd="slow" advTm="3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E2EED-2187-4469-8FD1-D2E83A13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13" y="1284315"/>
            <a:ext cx="6794251" cy="4931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7CED4-1BD1-42FA-9724-E02823C80242}"/>
              </a:ext>
            </a:extLst>
          </p:cNvPr>
          <p:cNvSpPr txBox="1"/>
          <p:nvPr/>
        </p:nvSpPr>
        <p:spPr>
          <a:xfrm>
            <a:off x="807937" y="730317"/>
            <a:ext cx="580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D) Review the Instructions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83B4E0A-3996-4A3A-9499-8ED83BCD3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76"/>
    </mc:Choice>
    <mc:Fallback xmlns="">
      <p:transition spd="slow" advTm="19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45AB6-2493-4F5E-B8D9-5C9DCDDB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" y="1238249"/>
            <a:ext cx="8200090" cy="474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377639-0C9F-430E-8C75-1EB1EE9A32DB}"/>
              </a:ext>
            </a:extLst>
          </p:cNvPr>
          <p:cNvSpPr txBox="1"/>
          <p:nvPr/>
        </p:nvSpPr>
        <p:spPr>
          <a:xfrm>
            <a:off x="750013" y="699640"/>
            <a:ext cx="6976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E) Review the Submission </a:t>
            </a:r>
          </a:p>
          <a:p>
            <a:endParaRPr lang="en-US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BA3E87-B46F-4391-8FA4-3E85223B3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09"/>
    </mc:Choice>
    <mc:Fallback xmlns="">
      <p:transition spd="slow" advTm="15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ED89FC-5867-4B65-9023-B8EA86BF8770}"/>
              </a:ext>
            </a:extLst>
          </p:cNvPr>
          <p:cNvSpPr txBox="1"/>
          <p:nvPr/>
        </p:nvSpPr>
        <p:spPr>
          <a:xfrm>
            <a:off x="1190846" y="2594344"/>
            <a:ext cx="676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62626"/>
                </a:solidFill>
                <a:latin typeface="Garamond" panose="02020404030301010803" pitchFamily="18" charset="0"/>
              </a:rPr>
              <a:t>Up</a:t>
            </a:r>
            <a:r>
              <a:rPr lang="en-US" sz="3600" b="0" i="0" dirty="0">
                <a:solidFill>
                  <a:srgbClr val="262626"/>
                </a:solidFill>
                <a:effectLst/>
                <a:latin typeface="Garamond" panose="02020404030301010803" pitchFamily="18" charset="0"/>
              </a:rPr>
              <a:t>load and Save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D77AF-7DD8-4859-9996-ADBFC0F2D382}"/>
              </a:ext>
            </a:extLst>
          </p:cNvPr>
          <p:cNvSpPr txBox="1"/>
          <p:nvPr/>
        </p:nvSpPr>
        <p:spPr>
          <a:xfrm>
            <a:off x="1908765" y="3617326"/>
            <a:ext cx="751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Using the </a:t>
            </a:r>
            <a:r>
              <a:rPr lang="en-US" sz="2400" b="0" i="0" u="sng" strike="noStrike" dirty="0">
                <a:solidFill>
                  <a:srgbClr val="86724D"/>
                </a:solidFill>
                <a:effectLst/>
                <a:latin typeface="Garamond" panose="02020404030301010803" pitchFamily="18" charset="0"/>
                <a:hlinkClick r:id="rId4"/>
              </a:rPr>
              <a:t>Emphasys Certification portal 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F8F111-3435-4912-8D79-DB3909BC3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1"/>
    </mc:Choice>
    <mc:Fallback xmlns="">
      <p:transition spd="slow" advTm="10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6CE9F2-32FB-43C3-A4FF-84D15824F405}"/>
              </a:ext>
            </a:extLst>
          </p:cNvPr>
          <p:cNvSpPr txBox="1"/>
          <p:nvPr/>
        </p:nvSpPr>
        <p:spPr>
          <a:xfrm>
            <a:off x="647272" y="616449"/>
            <a:ext cx="7726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F) List of links to resources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02455-E825-42AC-BD2F-93D9D5437CA1}"/>
              </a:ext>
            </a:extLst>
          </p:cNvPr>
          <p:cNvSpPr txBox="1"/>
          <p:nvPr/>
        </p:nvSpPr>
        <p:spPr>
          <a:xfrm>
            <a:off x="647272" y="1251664"/>
            <a:ext cx="808576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DCA website:  </a:t>
            </a:r>
            <a:r>
              <a:rPr lang="en-US" sz="1600" dirty="0">
                <a:hlinkClick r:id="rId4"/>
              </a:rPr>
              <a:t>www.dca.ga.gov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HOME Rent Review Approval Form:  </a:t>
            </a:r>
            <a:r>
              <a:rPr lang="en-US" sz="1600" dirty="0">
                <a:hlinkClick r:id="rId5"/>
              </a:rPr>
              <a:t>hrr_form_for_2023_0.pdf (ga.gov)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HOME Rent Limits:  </a:t>
            </a:r>
            <a:r>
              <a:rPr lang="en-US" sz="160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Rent Limits - HUD Exchange</a:t>
            </a:r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HOME Income Limits:  </a:t>
            </a:r>
            <a:r>
              <a:rPr lang="en-US" sz="1600" dirty="0">
                <a:hlinkClick r:id="rId7"/>
              </a:rPr>
              <a:t>Version 9.4 SAS System Output (huduser.gov)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DCA Rent Increase Policy:  </a:t>
            </a:r>
            <a:r>
              <a:rPr lang="en-US" sz="1600" dirty="0">
                <a:hlinkClick r:id="rId8"/>
              </a:rPr>
              <a:t>Rent Limits | Georgia Department of Community Affairs (ga.gov)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Department of Agriculture:  </a:t>
            </a:r>
            <a:r>
              <a:rPr lang="en-US" sz="1600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Rural Development (usda.gov)</a:t>
            </a:r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Emphasys Certification Portal: </a:t>
            </a:r>
            <a:r>
              <a:rPr lang="en-US" sz="1600" dirty="0">
                <a:hlinkClick r:id="rId10"/>
              </a:rPr>
              <a:t>Emphasys Certification Portal - System Login (emphasys-hft.com)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Additonal</a:t>
            </a:r>
            <a:r>
              <a:rPr lang="en-US" sz="1600" dirty="0"/>
              <a:t> Resource: </a:t>
            </a:r>
            <a:r>
              <a:rPr lang="en-US" sz="1600" dirty="0">
                <a:hlinkClick r:id="rId11"/>
              </a:rPr>
              <a:t>Novogradac | (novoco.com)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For additional support:  </a:t>
            </a:r>
            <a:r>
              <a:rPr lang="en-US" sz="1600" dirty="0">
                <a:hlinkClick r:id="rId12"/>
              </a:rPr>
              <a:t>Compliance@dca.ga.gov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ED9896-A41E-469A-8A60-6C9A0879D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7"/>
    </mc:Choice>
    <mc:Fallback xmlns="">
      <p:transition spd="slow" advTm="4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28B9F-C1B8-44E3-B756-D6E07169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215FE5-E763-4A71-9053-4CDE143E4E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Tarika Dorner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EF456-5156-4D0C-BB0F-2A26AE2B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Tarika.Dorner@dca.ga.gov</a:t>
            </a:r>
          </a:p>
          <a:p>
            <a:r>
              <a:rPr lang="en-US" dirty="0"/>
              <a:t>Cell: 470.521.7301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3996F-F795-4F15-A2D0-DEF31D4D1B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Trainer</a:t>
            </a:r>
            <a:endParaRPr lang="en-US" i="1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96B9D3-34A1-4B35-8B50-415B9D4B97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dca.ga.gov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C6CB7F-E2A7-416E-96C6-D6BC60998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1"/>
    </mc:Choice>
    <mc:Fallback xmlns="">
      <p:transition spd="slow" advTm="1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EE7974-82D7-43D1-8265-560CF53A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08" y="1221190"/>
            <a:ext cx="7886700" cy="444344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en-US" dirty="0">
                <a:solidFill>
                  <a:schemeClr val="tx1"/>
                </a:solidFill>
                <a:ea typeface="Nunito" charset="0"/>
                <a:cs typeface="Nunito" charset="0"/>
              </a:rPr>
              <a:t>A)  Who needs to fill out the HOME Rent Review Form and why?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dirty="0">
                <a:solidFill>
                  <a:schemeClr val="tx1"/>
                </a:solidFill>
                <a:ea typeface="Nunito" charset="0"/>
                <a:cs typeface="Nunito" charset="0"/>
              </a:rPr>
              <a:t>B)  How to locat</a:t>
            </a:r>
            <a:r>
              <a:rPr lang="en-US" dirty="0">
                <a:ea typeface="Nunito" charset="0"/>
                <a:cs typeface="Nunito" charset="0"/>
              </a:rPr>
              <a:t>e the 2023 HOME Rent Review Form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dirty="0">
                <a:ea typeface="Nunito" charset="0"/>
                <a:cs typeface="Nunito" charset="0"/>
              </a:rPr>
              <a:t>C</a:t>
            </a:r>
            <a:r>
              <a:rPr lang="en-US" dirty="0">
                <a:solidFill>
                  <a:schemeClr val="tx1"/>
                </a:solidFill>
                <a:ea typeface="Nunito" charset="0"/>
                <a:cs typeface="Nunito" charset="0"/>
              </a:rPr>
              <a:t>)  How to complete the </a:t>
            </a:r>
            <a:r>
              <a:rPr lang="en-US" dirty="0">
                <a:ea typeface="Nunito" charset="0"/>
                <a:cs typeface="Nunito" charset="0"/>
              </a:rPr>
              <a:t>2023 HOME Rent Review Form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dirty="0">
                <a:solidFill>
                  <a:schemeClr val="tx1"/>
                </a:solidFill>
                <a:ea typeface="Nunito" charset="0"/>
                <a:cs typeface="Nunito" charset="0"/>
              </a:rPr>
              <a:t>D)  Review of the Instructions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dirty="0">
                <a:ea typeface="Nunito" charset="0"/>
                <a:cs typeface="Nunito" charset="0"/>
              </a:rPr>
              <a:t>E)  Review of the submission 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dirty="0">
                <a:ea typeface="Nunito" charset="0"/>
                <a:cs typeface="Nunito" charset="0"/>
              </a:rPr>
              <a:t>F</a:t>
            </a:r>
            <a:r>
              <a:rPr lang="en-US" dirty="0">
                <a:solidFill>
                  <a:schemeClr val="tx1"/>
                </a:solidFill>
                <a:ea typeface="Nunito" charset="0"/>
                <a:cs typeface="Nunito" charset="0"/>
              </a:rPr>
              <a:t>)  List of links to resources</a:t>
            </a:r>
          </a:p>
          <a:p>
            <a:pPr marL="0" indent="0" algn="ctr">
              <a:buNone/>
            </a:pPr>
            <a:endParaRPr lang="en-US" sz="2000" b="1" u="sng" dirty="0">
              <a:solidFill>
                <a:schemeClr val="tx1"/>
              </a:solidFill>
              <a:ea typeface="Nunito" charset="0"/>
              <a:cs typeface="Nunito" charset="0"/>
            </a:endParaRPr>
          </a:p>
          <a:p>
            <a:pPr marL="0" indent="0" algn="ctr">
              <a:buNone/>
            </a:pPr>
            <a:endParaRPr lang="en-US" sz="2000" b="1" u="sng" dirty="0">
              <a:solidFill>
                <a:schemeClr val="tx1"/>
              </a:solidFill>
              <a:ea typeface="Nunito" charset="0"/>
              <a:cs typeface="Nunito" charset="0"/>
            </a:endParaRP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FE19312-9EF7-487A-B48D-3F3A19E2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98643"/>
            <a:ext cx="7872984" cy="87330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Arial Black" panose="020B0A04020102020204" pitchFamily="34" charset="0"/>
                <a:ea typeface="Nunito" charset="0"/>
                <a:cs typeface="Nunito" charset="0"/>
              </a:rPr>
              <a:t>Topics covered</a:t>
            </a:r>
            <a:br>
              <a:rPr lang="en-US" sz="3600" dirty="0">
                <a:solidFill>
                  <a:schemeClr val="accent4"/>
                </a:solidFill>
                <a:latin typeface="Arial Black" panose="020B0A04020102020204" pitchFamily="34" charset="0"/>
                <a:ea typeface="Nunito" charset="0"/>
                <a:cs typeface="Nunito" charset="0"/>
              </a:rPr>
            </a:b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00DE7D-9296-4D3F-9723-20531DC64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1"/>
    </mc:Choice>
    <mc:Fallback xmlns="">
      <p:transition spd="slow" advTm="3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2D0CDB-D24C-40B5-8792-ED4E3D3BD094}"/>
              </a:ext>
            </a:extLst>
          </p:cNvPr>
          <p:cNvSpPr txBox="1"/>
          <p:nvPr/>
        </p:nvSpPr>
        <p:spPr>
          <a:xfrm>
            <a:off x="685800" y="648586"/>
            <a:ext cx="777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j-lt"/>
              </a:rPr>
              <a:t>A) Who needs to fill out the HRR form?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91B95-7C2B-4A91-ABE4-BB1FD260D3CC}"/>
              </a:ext>
            </a:extLst>
          </p:cNvPr>
          <p:cNvSpPr txBox="1"/>
          <p:nvPr/>
        </p:nvSpPr>
        <p:spPr>
          <a:xfrm>
            <a:off x="866553" y="1652987"/>
            <a:ext cx="74108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Owners and/or Property Managers of HOME-assisted properties regardless of who carries out the property management function, type of ownership, property size, or location.  Please submit all documents for the HOME Rent Review no later than </a:t>
            </a:r>
            <a:r>
              <a:rPr lang="en-US" dirty="0">
                <a:highlight>
                  <a:srgbClr val="FFFF00"/>
                </a:highlight>
              </a:rPr>
              <a:t>September 30, 2023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EE270-4B7D-4FDB-BF4F-E6A904BAE0F3}"/>
              </a:ext>
            </a:extLst>
          </p:cNvPr>
          <p:cNvSpPr txBox="1"/>
          <p:nvPr/>
        </p:nvSpPr>
        <p:spPr>
          <a:xfrm>
            <a:off x="1041990" y="3580717"/>
            <a:ext cx="7060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Why?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EC5EF-658F-45D1-9B9C-4000D60B5401}"/>
              </a:ext>
            </a:extLst>
          </p:cNvPr>
          <p:cNvSpPr txBox="1"/>
          <p:nvPr/>
        </p:nvSpPr>
        <p:spPr>
          <a:xfrm>
            <a:off x="914400" y="4285759"/>
            <a:ext cx="73152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HOME Participating Jurisdiction (PJ)/ DCA/GHFA is accountable to HUD for the compliance and performance of the properties and activities it finances with HOME funds during the HOME affordability period.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DFA573-9FB2-45AC-90AC-4A83057C8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8"/>
    </mc:Choice>
    <mc:Fallback xmlns="">
      <p:transition spd="slow" advTm="9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741B3355-9247-47DA-B48E-F07A63D1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B) How to locate the HRR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185FF2-41B4-464E-9585-0DCF961384F4}"/>
              </a:ext>
            </a:extLst>
          </p:cNvPr>
          <p:cNvSpPr txBox="1"/>
          <p:nvPr/>
        </p:nvSpPr>
        <p:spPr>
          <a:xfrm>
            <a:off x="636367" y="1962829"/>
            <a:ext cx="7871270" cy="367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i="1" dirty="0"/>
              <a:t>DCA.GOV </a:t>
            </a:r>
            <a:r>
              <a:rPr lang="en-US" sz="2400" b="1" dirty="0">
                <a:solidFill>
                  <a:srgbClr val="FF0000"/>
                </a:solidFill>
              </a:rPr>
              <a:t>&gt;</a:t>
            </a:r>
            <a:r>
              <a:rPr lang="en-US" sz="2400" dirty="0"/>
              <a:t> </a:t>
            </a:r>
            <a:r>
              <a:rPr lang="en-US" sz="2400" i="1" dirty="0"/>
              <a:t>PROGRAMS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&gt;</a:t>
            </a:r>
            <a:r>
              <a:rPr lang="en-US" sz="2400" dirty="0"/>
              <a:t> </a:t>
            </a:r>
            <a:r>
              <a:rPr lang="en-US" sz="2400" i="1" dirty="0"/>
              <a:t>SAFE AND AFFORDABLE HOUSING </a:t>
            </a:r>
            <a:r>
              <a:rPr lang="en-US" sz="2400" b="1" dirty="0">
                <a:solidFill>
                  <a:srgbClr val="FF0000"/>
                </a:solidFill>
              </a:rPr>
              <a:t>&gt;</a:t>
            </a:r>
            <a:r>
              <a:rPr lang="en-US" sz="2400" dirty="0"/>
              <a:t> </a:t>
            </a:r>
            <a:r>
              <a:rPr lang="en-US" sz="2400" i="1" dirty="0"/>
              <a:t>RENTAL HOUSING DEVELOPMENT </a:t>
            </a:r>
            <a:r>
              <a:rPr lang="en-US" sz="2400" b="1" dirty="0">
                <a:solidFill>
                  <a:srgbClr val="FF0000"/>
                </a:solidFill>
              </a:rPr>
              <a:t>&gt;</a:t>
            </a:r>
            <a:r>
              <a:rPr lang="en-US" sz="2400" dirty="0"/>
              <a:t> </a:t>
            </a:r>
            <a:r>
              <a:rPr lang="en-US" sz="2400" i="1" dirty="0"/>
              <a:t>COMPLIANCE MONITORING </a:t>
            </a:r>
            <a:r>
              <a:rPr lang="en-US" sz="2400" b="1" dirty="0">
                <a:solidFill>
                  <a:srgbClr val="FF0000"/>
                </a:solidFill>
              </a:rPr>
              <a:t>&gt;</a:t>
            </a:r>
            <a:r>
              <a:rPr lang="en-US" sz="2400" dirty="0"/>
              <a:t> </a:t>
            </a:r>
            <a:r>
              <a:rPr lang="en-US" sz="2400" i="1" dirty="0"/>
              <a:t>FORMS (UNDER DOCUMENTS) </a:t>
            </a:r>
            <a:r>
              <a:rPr lang="en-US" sz="2400" b="1" dirty="0">
                <a:solidFill>
                  <a:srgbClr val="FF0000"/>
                </a:solidFill>
              </a:rPr>
              <a:t>&gt; </a:t>
            </a:r>
            <a:r>
              <a:rPr lang="en-US" sz="2400" i="1" dirty="0"/>
              <a:t>2023 HOME RENT REVIEW FORM </a:t>
            </a:r>
            <a:r>
              <a:rPr lang="en-US" sz="2400" dirty="0">
                <a:hlinkClick r:id="rId4"/>
              </a:rPr>
              <a:t>hrr_form_for_2023_0.pdf (ga.gov)</a:t>
            </a:r>
            <a:endParaRPr lang="en-US" sz="2400" i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CA21BB-8BDF-4EB0-8F5B-C8855CD50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7"/>
    </mc:Choice>
    <mc:Fallback xmlns="">
      <p:transition spd="slow" advTm="1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FF43371-A2DA-4D76-83DF-8ADA32CDA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75" y="788320"/>
            <a:ext cx="8079682" cy="50532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45A77F-FE5E-4574-B90A-DFD4C966941D}"/>
              </a:ext>
            </a:extLst>
          </p:cNvPr>
          <p:cNvSpPr txBox="1"/>
          <p:nvPr/>
        </p:nvSpPr>
        <p:spPr>
          <a:xfrm>
            <a:off x="606175" y="454411"/>
            <a:ext cx="8005666" cy="83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63F78-1E77-40FC-955C-513B9CC421BB}"/>
              </a:ext>
            </a:extLst>
          </p:cNvPr>
          <p:cNvSpPr txBox="1"/>
          <p:nvPr/>
        </p:nvSpPr>
        <p:spPr>
          <a:xfrm>
            <a:off x="3544584" y="847176"/>
            <a:ext cx="205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www.dca.ga.gov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653E6C-B1AB-4147-A00D-A80A5754E5C1}"/>
              </a:ext>
            </a:extLst>
          </p:cNvPr>
          <p:cNvCxnSpPr/>
          <p:nvPr/>
        </p:nvCxnSpPr>
        <p:spPr>
          <a:xfrm>
            <a:off x="1448656" y="1031842"/>
            <a:ext cx="1931542" cy="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8631DB-E66D-4EFA-9515-730DCDCBE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7"/>
    </mc:Choice>
    <mc:Fallback xmlns="">
      <p:transition spd="slow" advTm="1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23DE8-9070-4322-9650-29E7A77D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4" y="1485337"/>
            <a:ext cx="7962472" cy="451640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1A9DB7-DA08-4440-80EC-35E378141FA1}"/>
              </a:ext>
            </a:extLst>
          </p:cNvPr>
          <p:cNvCxnSpPr>
            <a:cxnSpLocks/>
          </p:cNvCxnSpPr>
          <p:nvPr/>
        </p:nvCxnSpPr>
        <p:spPr>
          <a:xfrm flipH="1">
            <a:off x="6852863" y="1261514"/>
            <a:ext cx="930170" cy="3115277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1F6C10-5C21-43D7-9E48-8DE5EC94D772}"/>
              </a:ext>
            </a:extLst>
          </p:cNvPr>
          <p:cNvSpPr txBox="1"/>
          <p:nvPr/>
        </p:nvSpPr>
        <p:spPr>
          <a:xfrm>
            <a:off x="590764" y="707516"/>
            <a:ext cx="7854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Click on SAFE &amp; AFFORDABLE HOUSING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2EAFAD-AC7E-468C-AE55-C5EAAAC5F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"/>
    </mc:Choice>
    <mc:Fallback xmlns="">
      <p:transition spd="slow" advTm="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DDEC8-50E4-4242-91DB-F18589933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07" y="1980409"/>
            <a:ext cx="6892880" cy="410256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6842E0-3289-46D8-92D4-9F51F69FE4D2}"/>
              </a:ext>
            </a:extLst>
          </p:cNvPr>
          <p:cNvCxnSpPr>
            <a:cxnSpLocks/>
          </p:cNvCxnSpPr>
          <p:nvPr/>
        </p:nvCxnSpPr>
        <p:spPr>
          <a:xfrm flipH="1">
            <a:off x="5626935" y="2879810"/>
            <a:ext cx="826935" cy="2719346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0F6471-7A6D-4ECA-A277-A58A5B783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630" y="1798442"/>
            <a:ext cx="3441844" cy="8311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672D39-9ACB-4EC8-AF73-9E2EEDF1C570}"/>
              </a:ext>
            </a:extLst>
          </p:cNvPr>
          <p:cNvSpPr txBox="1"/>
          <p:nvPr/>
        </p:nvSpPr>
        <p:spPr>
          <a:xfrm>
            <a:off x="800360" y="753351"/>
            <a:ext cx="7543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Scroll down to Rental Housing Development – Compliance Monitoring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98647D-F005-4197-A2FD-0CFDD5C1B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8"/>
    </mc:Choice>
    <mc:Fallback xmlns="">
      <p:transition spd="slow" advTm="1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8EA4A-8B00-4675-B203-FC1B4EF71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27" y="1838629"/>
            <a:ext cx="7585544" cy="4323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E75894-6EDD-48FA-B773-C14A727EB573}"/>
              </a:ext>
            </a:extLst>
          </p:cNvPr>
          <p:cNvSpPr txBox="1"/>
          <p:nvPr/>
        </p:nvSpPr>
        <p:spPr>
          <a:xfrm>
            <a:off x="906449" y="691763"/>
            <a:ext cx="7347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Garamond" panose="02020404030301010803" pitchFamily="18" charset="0"/>
              </a:rPr>
              <a:t>Click on the HOME Program tile.</a:t>
            </a:r>
          </a:p>
          <a:p>
            <a:pPr algn="ctr"/>
            <a:r>
              <a:rPr lang="en-US" sz="3000" dirty="0">
                <a:latin typeface="Garamond" panose="02020404030301010803" pitchFamily="18" charset="0"/>
              </a:rPr>
              <a:t>You’re Almost There!!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B95C9D-19C6-4005-97CD-2CFF7FFBC4FF}"/>
              </a:ext>
            </a:extLst>
          </p:cNvPr>
          <p:cNvCxnSpPr>
            <a:cxnSpLocks/>
          </p:cNvCxnSpPr>
          <p:nvPr/>
        </p:nvCxnSpPr>
        <p:spPr>
          <a:xfrm flipH="1">
            <a:off x="7435947" y="1499191"/>
            <a:ext cx="928824" cy="331534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FE4C204-1D86-44DA-9345-BB5BA7DC42A9}"/>
              </a:ext>
            </a:extLst>
          </p:cNvPr>
          <p:cNvSpPr/>
          <p:nvPr/>
        </p:nvSpPr>
        <p:spPr>
          <a:xfrm>
            <a:off x="6418274" y="4645783"/>
            <a:ext cx="2321689" cy="1709040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7629F7-5526-4572-98C9-D611D6DB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3"/>
    </mc:Choice>
    <mc:Fallback xmlns="">
      <p:transition spd="slow" advTm="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54B5C-BDB3-44DE-8221-15383C3A8E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2566738" y="1574774"/>
            <a:ext cx="5850631" cy="4455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316E7-4BAC-413B-8F4C-4373A5A9C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38" y="2373329"/>
            <a:ext cx="6424189" cy="33232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E4821-475A-43E1-84D3-724083A66FA6}"/>
              </a:ext>
            </a:extLst>
          </p:cNvPr>
          <p:cNvSpPr txBox="1"/>
          <p:nvPr/>
        </p:nvSpPr>
        <p:spPr>
          <a:xfrm>
            <a:off x="604802" y="827352"/>
            <a:ext cx="7934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Click on the 2023 HOME RENT REVIEW FORM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ACD0D9-7DC5-4F01-BD58-218B559ABA43}"/>
              </a:ext>
            </a:extLst>
          </p:cNvPr>
          <p:cNvCxnSpPr>
            <a:cxnSpLocks/>
          </p:cNvCxnSpPr>
          <p:nvPr/>
        </p:nvCxnSpPr>
        <p:spPr>
          <a:xfrm>
            <a:off x="2206573" y="1882999"/>
            <a:ext cx="874644" cy="3323229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7201E4-CB1A-406B-BDBF-DE5454C1E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5"/>
    </mc:Choice>
    <mc:Fallback xmlns="">
      <p:transition spd="slow" advTm="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72FE0E8154A41BBE7DDA723966D31" ma:contentTypeVersion="13" ma:contentTypeDescription="Create a new document." ma:contentTypeScope="" ma:versionID="15157335920613cec8b22dc4b9252f6d">
  <xsd:schema xmlns:xsd="http://www.w3.org/2001/XMLSchema" xmlns:xs="http://www.w3.org/2001/XMLSchema" xmlns:p="http://schemas.microsoft.com/office/2006/metadata/properties" xmlns:ns2="431100d4-4470-42c1-96bc-46686c1829ae" xmlns:ns3="2caeac48-cba0-4630-8516-530feeea33b3" targetNamespace="http://schemas.microsoft.com/office/2006/metadata/properties" ma:root="true" ma:fieldsID="12c7339e3c90cd580e1f337eb9b4a1f0" ns2:_="" ns3:_="">
    <xsd:import namespace="431100d4-4470-42c1-96bc-46686c1829ae"/>
    <xsd:import namespace="2caeac48-cba0-4630-8516-530feeea33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eac48-cba0-4630-8516-530feeea3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36C49D-C16F-4532-B295-B09D505FA1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47F362-AB41-4ABF-83EE-218717EAE2D2}">
  <ds:schemaRefs>
    <ds:schemaRef ds:uri="http://schemas.microsoft.com/office/2006/documentManagement/types"/>
    <ds:schemaRef ds:uri="http://purl.org/dc/dcmitype/"/>
    <ds:schemaRef ds:uri="431100d4-4470-42c1-96bc-46686c1829ae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caeac48-cba0-4630-8516-530feeea33b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CBC8F51-2B79-4898-918C-3B7ADFA2B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1100d4-4470-42c1-96bc-46686c1829ae"/>
    <ds:schemaRef ds:uri="2caeac48-cba0-4630-8516-530feeea33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19905</TotalTime>
  <Words>463</Words>
  <Application>Microsoft Office PowerPoint</Application>
  <PresentationFormat>On-screen Show (4:3)</PresentationFormat>
  <Paragraphs>58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Garamond</vt:lpstr>
      <vt:lpstr>Source Sans Pro</vt:lpstr>
      <vt:lpstr>Custom Design</vt:lpstr>
      <vt:lpstr>Office Theme</vt:lpstr>
      <vt:lpstr>PowerPoint Presentation</vt:lpstr>
      <vt:lpstr>Topics covered </vt:lpstr>
      <vt:lpstr>PowerPoint Presentation</vt:lpstr>
      <vt:lpstr>B) How to locate the HRR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C) How to complete the 2023 Home Rent Review Form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Shayla Moultrie</dc:creator>
  <cp:lastModifiedBy>app</cp:lastModifiedBy>
  <cp:revision>213</cp:revision>
  <dcterms:created xsi:type="dcterms:W3CDTF">2023-04-03T19:03:47Z</dcterms:created>
  <dcterms:modified xsi:type="dcterms:W3CDTF">2023-09-01T05:23:22Z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0x01010040072FE0E8154A41BBE7DDA723966D31</vt:lpwstr>
  </property>
</Properties>
</file>