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27"/>
  </p:notesMasterIdLst>
  <p:handoutMasterIdLst>
    <p:handoutMasterId r:id="rId28"/>
  </p:handoutMasterIdLst>
  <p:sldIdLst>
    <p:sldId id="256" r:id="rId5"/>
    <p:sldId id="258" r:id="rId6"/>
    <p:sldId id="278" r:id="rId7"/>
    <p:sldId id="272" r:id="rId8"/>
    <p:sldId id="259" r:id="rId9"/>
    <p:sldId id="287" r:id="rId10"/>
    <p:sldId id="267" r:id="rId11"/>
    <p:sldId id="262" r:id="rId12"/>
    <p:sldId id="273" r:id="rId13"/>
    <p:sldId id="290" r:id="rId14"/>
    <p:sldId id="274" r:id="rId15"/>
    <p:sldId id="275" r:id="rId16"/>
    <p:sldId id="276" r:id="rId17"/>
    <p:sldId id="277" r:id="rId18"/>
    <p:sldId id="283" r:id="rId19"/>
    <p:sldId id="266" r:id="rId20"/>
    <p:sldId id="280" r:id="rId21"/>
    <p:sldId id="261" r:id="rId22"/>
    <p:sldId id="279" r:id="rId23"/>
    <p:sldId id="291" r:id="rId24"/>
    <p:sldId id="285" r:id="rId25"/>
    <p:sldId id="263" r:id="rId26"/>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mmerbell, Jim"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F5E6AD"/>
    <a:srgbClr val="D26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2D4BB-B3C1-4399-87A1-A34AFDE6E7D4}" v="1" dt="2024-03-04T22:14:16.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7" autoAdjust="0"/>
    <p:restoredTop sz="64090" autoAdjust="0"/>
  </p:normalViewPr>
  <p:slideViewPr>
    <p:cSldViewPr>
      <p:cViewPr varScale="1">
        <p:scale>
          <a:sx n="43" d="100"/>
          <a:sy n="43" d="100"/>
        </p:scale>
        <p:origin x="1680" y="3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Slocum" userId="56c0e985-9ade-4bfe-9370-db3900012fc8" providerId="ADAL" clId="{F1482107-AFFA-4362-82BE-55928F61504F}"/>
    <pc:docChg chg="modSld">
      <pc:chgData name="Allison Slocum" userId="56c0e985-9ade-4bfe-9370-db3900012fc8" providerId="ADAL" clId="{F1482107-AFFA-4362-82BE-55928F61504F}" dt="2023-07-17T18:17:35.724" v="267" actId="20577"/>
      <pc:docMkLst>
        <pc:docMk/>
      </pc:docMkLst>
      <pc:sldChg chg="modNotesTx">
        <pc:chgData name="Allison Slocum" userId="56c0e985-9ade-4bfe-9370-db3900012fc8" providerId="ADAL" clId="{F1482107-AFFA-4362-82BE-55928F61504F}" dt="2023-07-17T18:06:49.038" v="78" actId="20577"/>
        <pc:sldMkLst>
          <pc:docMk/>
          <pc:sldMk cId="4069944898" sldId="262"/>
        </pc:sldMkLst>
      </pc:sldChg>
      <pc:sldChg chg="modNotesTx">
        <pc:chgData name="Allison Slocum" userId="56c0e985-9ade-4bfe-9370-db3900012fc8" providerId="ADAL" clId="{F1482107-AFFA-4362-82BE-55928F61504F}" dt="2023-07-17T18:08:16.134" v="85" actId="20577"/>
        <pc:sldMkLst>
          <pc:docMk/>
          <pc:sldMk cId="970037349" sldId="274"/>
        </pc:sldMkLst>
      </pc:sldChg>
      <pc:sldChg chg="modNotesTx">
        <pc:chgData name="Allison Slocum" userId="56c0e985-9ade-4bfe-9370-db3900012fc8" providerId="ADAL" clId="{F1482107-AFFA-4362-82BE-55928F61504F}" dt="2023-07-17T18:10:45.634" v="87" actId="6549"/>
        <pc:sldMkLst>
          <pc:docMk/>
          <pc:sldMk cId="907916577" sldId="276"/>
        </pc:sldMkLst>
      </pc:sldChg>
      <pc:sldChg chg="modNotesTx">
        <pc:chgData name="Allison Slocum" userId="56c0e985-9ade-4bfe-9370-db3900012fc8" providerId="ADAL" clId="{F1482107-AFFA-4362-82BE-55928F61504F}" dt="2023-07-17T18:04:29.167" v="2" actId="6549"/>
        <pc:sldMkLst>
          <pc:docMk/>
          <pc:sldMk cId="650341660" sldId="278"/>
        </pc:sldMkLst>
      </pc:sldChg>
      <pc:sldChg chg="modNotesTx">
        <pc:chgData name="Allison Slocum" userId="56c0e985-9ade-4bfe-9370-db3900012fc8" providerId="ADAL" clId="{F1482107-AFFA-4362-82BE-55928F61504F}" dt="2023-07-17T18:17:35.724" v="267" actId="20577"/>
        <pc:sldMkLst>
          <pc:docMk/>
          <pc:sldMk cId="3715446380" sldId="279"/>
        </pc:sldMkLst>
      </pc:sldChg>
      <pc:sldChg chg="modNotesTx">
        <pc:chgData name="Allison Slocum" userId="56c0e985-9ade-4bfe-9370-db3900012fc8" providerId="ADAL" clId="{F1482107-AFFA-4362-82BE-55928F61504F}" dt="2023-07-17T18:16:01.292" v="247" actId="20577"/>
        <pc:sldMkLst>
          <pc:docMk/>
          <pc:sldMk cId="2339332464" sldId="280"/>
        </pc:sldMkLst>
      </pc:sldChg>
      <pc:sldChg chg="modNotesTx">
        <pc:chgData name="Allison Slocum" userId="56c0e985-9ade-4bfe-9370-db3900012fc8" providerId="ADAL" clId="{F1482107-AFFA-4362-82BE-55928F61504F}" dt="2023-07-17T18:14:34.113" v="144" actId="20577"/>
        <pc:sldMkLst>
          <pc:docMk/>
          <pc:sldMk cId="3021157457" sldId="283"/>
        </pc:sldMkLst>
      </pc:sldChg>
      <pc:sldChg chg="modNotesTx">
        <pc:chgData name="Allison Slocum" userId="56c0e985-9ade-4bfe-9370-db3900012fc8" providerId="ADAL" clId="{F1482107-AFFA-4362-82BE-55928F61504F}" dt="2023-07-17T18:05:34.527" v="22" actId="6549"/>
        <pc:sldMkLst>
          <pc:docMk/>
          <pc:sldMk cId="225314036" sldId="287"/>
        </pc:sldMkLst>
      </pc:sldChg>
    </pc:docChg>
  </pc:docChgLst>
  <pc:docChgLst>
    <pc:chgData name="Allison Slocum" userId="56c0e985-9ade-4bfe-9370-db3900012fc8" providerId="ADAL" clId="{7F42D4BB-B3C1-4399-87A1-A34AFDE6E7D4}"/>
    <pc:docChg chg="undo custSel modSld">
      <pc:chgData name="Allison Slocum" userId="56c0e985-9ade-4bfe-9370-db3900012fc8" providerId="ADAL" clId="{7F42D4BB-B3C1-4399-87A1-A34AFDE6E7D4}" dt="2024-03-04T22:21:23.675" v="116" actId="6549"/>
      <pc:docMkLst>
        <pc:docMk/>
      </pc:docMkLst>
      <pc:sldChg chg="modNotesTx">
        <pc:chgData name="Allison Slocum" userId="56c0e985-9ade-4bfe-9370-db3900012fc8" providerId="ADAL" clId="{7F42D4BB-B3C1-4399-87A1-A34AFDE6E7D4}" dt="2024-03-04T22:17:41.035" v="102" actId="6549"/>
        <pc:sldMkLst>
          <pc:docMk/>
          <pc:sldMk cId="4235666044" sldId="261"/>
        </pc:sldMkLst>
      </pc:sldChg>
      <pc:sldChg chg="modSp mod">
        <pc:chgData name="Allison Slocum" userId="56c0e985-9ade-4bfe-9370-db3900012fc8" providerId="ADAL" clId="{7F42D4BB-B3C1-4399-87A1-A34AFDE6E7D4}" dt="2024-03-04T17:56:34.421" v="30" actId="113"/>
        <pc:sldMkLst>
          <pc:docMk/>
          <pc:sldMk cId="3893965001" sldId="267"/>
        </pc:sldMkLst>
        <pc:spChg chg="mod">
          <ac:chgData name="Allison Slocum" userId="56c0e985-9ade-4bfe-9370-db3900012fc8" providerId="ADAL" clId="{7F42D4BB-B3C1-4399-87A1-A34AFDE6E7D4}" dt="2024-03-04T17:56:23.969" v="28" actId="113"/>
          <ac:spMkLst>
            <pc:docMk/>
            <pc:sldMk cId="3893965001" sldId="267"/>
            <ac:spMk id="8" creationId="{00000000-0000-0000-0000-000000000000}"/>
          </ac:spMkLst>
        </pc:spChg>
        <pc:spChg chg="mod">
          <ac:chgData name="Allison Slocum" userId="56c0e985-9ade-4bfe-9370-db3900012fc8" providerId="ADAL" clId="{7F42D4BB-B3C1-4399-87A1-A34AFDE6E7D4}" dt="2024-03-04T17:56:29.815" v="29" actId="113"/>
          <ac:spMkLst>
            <pc:docMk/>
            <pc:sldMk cId="3893965001" sldId="267"/>
            <ac:spMk id="9" creationId="{00000000-0000-0000-0000-000000000000}"/>
          </ac:spMkLst>
        </pc:spChg>
        <pc:spChg chg="mod">
          <ac:chgData name="Allison Slocum" userId="56c0e985-9ade-4bfe-9370-db3900012fc8" providerId="ADAL" clId="{7F42D4BB-B3C1-4399-87A1-A34AFDE6E7D4}" dt="2024-03-04T17:56:34.421" v="30" actId="113"/>
          <ac:spMkLst>
            <pc:docMk/>
            <pc:sldMk cId="3893965001" sldId="267"/>
            <ac:spMk id="10" creationId="{00000000-0000-0000-0000-000000000000}"/>
          </ac:spMkLst>
        </pc:spChg>
      </pc:sldChg>
      <pc:sldChg chg="modSp mod">
        <pc:chgData name="Allison Slocum" userId="56c0e985-9ade-4bfe-9370-db3900012fc8" providerId="ADAL" clId="{7F42D4BB-B3C1-4399-87A1-A34AFDE6E7D4}" dt="2024-03-04T17:56:48.734" v="31" actId="113"/>
        <pc:sldMkLst>
          <pc:docMk/>
          <pc:sldMk cId="1734783072" sldId="272"/>
        </pc:sldMkLst>
        <pc:spChg chg="mod">
          <ac:chgData name="Allison Slocum" userId="56c0e985-9ade-4bfe-9370-db3900012fc8" providerId="ADAL" clId="{7F42D4BB-B3C1-4399-87A1-A34AFDE6E7D4}" dt="2024-03-04T17:56:48.734" v="31" actId="113"/>
          <ac:spMkLst>
            <pc:docMk/>
            <pc:sldMk cId="1734783072" sldId="272"/>
            <ac:spMk id="5" creationId="{F2C3BFCE-6779-405F-90A9-83D319A0EE23}"/>
          </ac:spMkLst>
        </pc:spChg>
      </pc:sldChg>
      <pc:sldChg chg="modNotesTx">
        <pc:chgData name="Allison Slocum" userId="56c0e985-9ade-4bfe-9370-db3900012fc8" providerId="ADAL" clId="{7F42D4BB-B3C1-4399-87A1-A34AFDE6E7D4}" dt="2024-03-04T21:45:16.189" v="41" actId="20577"/>
        <pc:sldMkLst>
          <pc:docMk/>
          <pc:sldMk cId="970037349" sldId="274"/>
        </pc:sldMkLst>
      </pc:sldChg>
      <pc:sldChg chg="modNotesTx">
        <pc:chgData name="Allison Slocum" userId="56c0e985-9ade-4bfe-9370-db3900012fc8" providerId="ADAL" clId="{7F42D4BB-B3C1-4399-87A1-A34AFDE6E7D4}" dt="2024-03-04T21:45:46.627" v="52" actId="6549"/>
        <pc:sldMkLst>
          <pc:docMk/>
          <pc:sldMk cId="1787664393" sldId="275"/>
        </pc:sldMkLst>
      </pc:sldChg>
      <pc:sldChg chg="modNotesTx">
        <pc:chgData name="Allison Slocum" userId="56c0e985-9ade-4bfe-9370-db3900012fc8" providerId="ADAL" clId="{7F42D4BB-B3C1-4399-87A1-A34AFDE6E7D4}" dt="2024-03-04T17:51:33.716" v="19" actId="20577"/>
        <pc:sldMkLst>
          <pc:docMk/>
          <pc:sldMk cId="650341660" sldId="278"/>
        </pc:sldMkLst>
      </pc:sldChg>
      <pc:sldChg chg="delSp modSp mod modNotesTx">
        <pc:chgData name="Allison Slocum" userId="56c0e985-9ade-4bfe-9370-db3900012fc8" providerId="ADAL" clId="{7F42D4BB-B3C1-4399-87A1-A34AFDE6E7D4}" dt="2024-03-04T22:21:23.675" v="116" actId="6549"/>
        <pc:sldMkLst>
          <pc:docMk/>
          <pc:sldMk cId="3021157457" sldId="283"/>
        </pc:sldMkLst>
        <pc:spChg chg="mod">
          <ac:chgData name="Allison Slocum" userId="56c0e985-9ade-4bfe-9370-db3900012fc8" providerId="ADAL" clId="{7F42D4BB-B3C1-4399-87A1-A34AFDE6E7D4}" dt="2024-03-04T22:14:08.487" v="82" actId="20577"/>
          <ac:spMkLst>
            <pc:docMk/>
            <pc:sldMk cId="3021157457" sldId="283"/>
            <ac:spMk id="2" creationId="{00000000-0000-0000-0000-000000000000}"/>
          </ac:spMkLst>
        </pc:spChg>
        <pc:spChg chg="mod">
          <ac:chgData name="Allison Slocum" userId="56c0e985-9ade-4bfe-9370-db3900012fc8" providerId="ADAL" clId="{7F42D4BB-B3C1-4399-87A1-A34AFDE6E7D4}" dt="2024-03-04T22:13:25.994" v="68" actId="20577"/>
          <ac:spMkLst>
            <pc:docMk/>
            <pc:sldMk cId="3021157457" sldId="283"/>
            <ac:spMk id="4" creationId="{00000000-0000-0000-0000-000000000000}"/>
          </ac:spMkLst>
        </pc:spChg>
        <pc:picChg chg="del">
          <ac:chgData name="Allison Slocum" userId="56c0e985-9ade-4bfe-9370-db3900012fc8" providerId="ADAL" clId="{7F42D4BB-B3C1-4399-87A1-A34AFDE6E7D4}" dt="2024-03-04T22:14:16.181" v="83" actId="478"/>
          <ac:picMkLst>
            <pc:docMk/>
            <pc:sldMk cId="3021157457" sldId="283"/>
            <ac:picMk id="3" creationId="{1DE4865B-CC69-4AA1-A8BC-80B29EA836BA}"/>
          </ac:picMkLst>
        </pc:picChg>
      </pc:sldChg>
    </pc:docChg>
  </pc:docChgLst>
  <pc:docChgLst>
    <pc:chgData name="Daniel Gaddis" userId="7593721f-bf94-4474-b330-28dca8dc2d68" providerId="ADAL" clId="{61789983-0F5B-4044-A897-D4F3B2C49D5A}"/>
    <pc:docChg chg="modSld">
      <pc:chgData name="Daniel Gaddis" userId="7593721f-bf94-4474-b330-28dca8dc2d68" providerId="ADAL" clId="{61789983-0F5B-4044-A897-D4F3B2C49D5A}" dt="2024-03-05T21:04:44.582" v="30" actId="20577"/>
      <pc:docMkLst>
        <pc:docMk/>
      </pc:docMkLst>
      <pc:sldChg chg="modSp mod">
        <pc:chgData name="Daniel Gaddis" userId="7593721f-bf94-4474-b330-28dca8dc2d68" providerId="ADAL" clId="{61789983-0F5B-4044-A897-D4F3B2C49D5A}" dt="2024-03-05T21:04:44.582" v="30" actId="20577"/>
        <pc:sldMkLst>
          <pc:docMk/>
          <pc:sldMk cId="4084779447" sldId="256"/>
        </pc:sldMkLst>
        <pc:spChg chg="mod">
          <ac:chgData name="Daniel Gaddis" userId="7593721f-bf94-4474-b330-28dca8dc2d68" providerId="ADAL" clId="{61789983-0F5B-4044-A897-D4F3B2C49D5A}" dt="2024-03-05T21:04:44.582" v="30" actId="20577"/>
          <ac:spMkLst>
            <pc:docMk/>
            <pc:sldMk cId="4084779447" sldId="256"/>
            <ac:spMk id="7" creationId="{E7544CF3-57DA-4E7B-9582-D719C75CB7E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397C4C94-DCA1-4C74-A14F-2576242F6742}" type="datetimeFigureOut">
              <a:rPr lang="en-US" smtClean="0"/>
              <a:t>3/5/2024</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74A7EE2D-4FC8-4327-829A-4CD7F2FD9B1D}" type="slidenum">
              <a:rPr lang="en-US" smtClean="0"/>
              <a:t>‹#›</a:t>
            </a:fld>
            <a:endParaRPr lang="en-US"/>
          </a:p>
        </p:txBody>
      </p:sp>
    </p:spTree>
    <p:extLst>
      <p:ext uri="{BB962C8B-B14F-4D97-AF65-F5344CB8AC3E}">
        <p14:creationId xmlns:p14="http://schemas.microsoft.com/office/powerpoint/2010/main" val="3564259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5730BA05-6881-4BDB-A0FE-32561C814BF9}" type="datetimeFigureOut">
              <a:rPr lang="en-US" smtClean="0"/>
              <a:t>3/5/2024</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330DED6B-4EDD-4504-AAAD-CCA9B96F4225}" type="slidenum">
              <a:rPr lang="en-US" smtClean="0"/>
              <a:t>‹#›</a:t>
            </a:fld>
            <a:endParaRPr lang="en-US"/>
          </a:p>
        </p:txBody>
      </p:sp>
    </p:spTree>
    <p:extLst>
      <p:ext uri="{BB962C8B-B14F-4D97-AF65-F5344CB8AC3E}">
        <p14:creationId xmlns:p14="http://schemas.microsoft.com/office/powerpoint/2010/main" val="304241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0DED6B-4EDD-4504-AAAD-CCA9B96F4225}" type="slidenum">
              <a:rPr lang="en-US" smtClean="0"/>
              <a:t>1</a:t>
            </a:fld>
            <a:endParaRPr lang="en-US"/>
          </a:p>
        </p:txBody>
      </p:sp>
    </p:spTree>
    <p:extLst>
      <p:ext uri="{BB962C8B-B14F-4D97-AF65-F5344CB8AC3E}">
        <p14:creationId xmlns:p14="http://schemas.microsoft.com/office/powerpoint/2010/main" val="1869420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Informative = what you tell others</a:t>
            </a:r>
          </a:p>
          <a:p>
            <a:endParaRPr lang="en-US" dirty="0"/>
          </a:p>
          <a:p>
            <a:r>
              <a:rPr lang="en-US" dirty="0"/>
              <a:t>Public = what others tell you</a:t>
            </a:r>
          </a:p>
          <a:p>
            <a:endParaRPr lang="en-US" dirty="0"/>
          </a:p>
          <a:p>
            <a:r>
              <a:rPr lang="en-US" dirty="0"/>
              <a:t>Interactive = what information you generate together</a:t>
            </a:r>
          </a:p>
          <a:p>
            <a:endParaRPr lang="en-US" dirty="0"/>
          </a:p>
          <a:p>
            <a:r>
              <a:rPr lang="en-US" dirty="0"/>
              <a:t>Partnership = similar to interactive, but information is targeted to specific issues</a:t>
            </a:r>
          </a:p>
          <a:p>
            <a:endParaRPr lang="en-US" dirty="0"/>
          </a:p>
          <a:p>
            <a:r>
              <a:rPr lang="en-US" dirty="0"/>
              <a:t>Civic/Fraternal Orgs have their own missions/causes</a:t>
            </a:r>
          </a:p>
          <a:p>
            <a:endParaRPr lang="en-US" dirty="0"/>
          </a:p>
          <a:p>
            <a:r>
              <a:rPr lang="en-US" dirty="0"/>
              <a:t>Family Connections = strengthening families</a:t>
            </a:r>
          </a:p>
          <a:p>
            <a:endParaRPr lang="en-US" dirty="0"/>
          </a:p>
          <a:p>
            <a:r>
              <a:rPr lang="en-US" dirty="0"/>
              <a:t>Lions</a:t>
            </a:r>
            <a:r>
              <a:rPr lang="en-US" baseline="0" dirty="0"/>
              <a:t> Club = blindness/hearing loss</a:t>
            </a:r>
          </a:p>
          <a:p>
            <a:endParaRPr lang="en-US" baseline="0" dirty="0"/>
          </a:p>
          <a:p>
            <a:r>
              <a:rPr lang="en-US" baseline="0" dirty="0"/>
              <a:t>AKA Sorority = women’s health and wellness</a:t>
            </a:r>
          </a:p>
          <a:p>
            <a:endParaRPr lang="en-US" baseline="0" dirty="0"/>
          </a:p>
          <a:p>
            <a:r>
              <a:rPr lang="en-US" baseline="0" dirty="0"/>
              <a:t>Rotary Club = fighting diseases like polio</a:t>
            </a:r>
            <a:endParaRPr lang="en-US" dirty="0"/>
          </a:p>
        </p:txBody>
      </p:sp>
      <p:sp>
        <p:nvSpPr>
          <p:cNvPr id="4" name="Slide Number Placeholder 3"/>
          <p:cNvSpPr>
            <a:spLocks noGrp="1"/>
          </p:cNvSpPr>
          <p:nvPr>
            <p:ph type="sldNum" sz="quarter" idx="10"/>
          </p:nvPr>
        </p:nvSpPr>
        <p:spPr/>
        <p:txBody>
          <a:bodyPr/>
          <a:lstStyle/>
          <a:p>
            <a:fld id="{330DED6B-4EDD-4504-AAAD-CCA9B96F4225}" type="slidenum">
              <a:rPr lang="en-US" smtClean="0"/>
              <a:t>10</a:t>
            </a:fld>
            <a:endParaRPr lang="en-US"/>
          </a:p>
        </p:txBody>
      </p:sp>
    </p:spTree>
    <p:extLst>
      <p:ext uri="{BB962C8B-B14F-4D97-AF65-F5344CB8AC3E}">
        <p14:creationId xmlns:p14="http://schemas.microsoft.com/office/powerpoint/2010/main" val="940753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How do</a:t>
            </a:r>
            <a:r>
              <a:rPr lang="en-US" sz="1600" baseline="0" dirty="0"/>
              <a:t> people find out what’s going on everyday?</a:t>
            </a:r>
            <a:endParaRPr lang="en-US" sz="1600" dirty="0"/>
          </a:p>
          <a:p>
            <a:endParaRPr lang="en-US" sz="1600" dirty="0"/>
          </a:p>
          <a:p>
            <a:r>
              <a:rPr lang="en-US" sz="1600" dirty="0"/>
              <a:t>Bluffton – </a:t>
            </a:r>
            <a:r>
              <a:rPr lang="en-US" sz="1600" dirty="0" err="1"/>
              <a:t>FaceBook</a:t>
            </a:r>
            <a:endParaRPr lang="en-US" sz="1600" dirty="0"/>
          </a:p>
          <a:p>
            <a:endParaRPr lang="en-US" sz="1600" dirty="0"/>
          </a:p>
          <a:p>
            <a:r>
              <a:rPr lang="en-US" sz="1600" dirty="0"/>
              <a:t>Talbot &amp; Webster—Reverse</a:t>
            </a:r>
            <a:r>
              <a:rPr lang="en-US" sz="1600" baseline="0" dirty="0"/>
              <a:t> E-911</a:t>
            </a:r>
          </a:p>
          <a:p>
            <a:endParaRPr lang="en-US" sz="1600" baseline="0" dirty="0"/>
          </a:p>
          <a:p>
            <a:r>
              <a:rPr lang="en-US" sz="1600" baseline="0" dirty="0"/>
              <a:t>Muscogee – Civic app</a:t>
            </a:r>
          </a:p>
          <a:p>
            <a:endParaRPr lang="en-US" sz="1600" baseline="0" dirty="0"/>
          </a:p>
          <a:p>
            <a:r>
              <a:rPr lang="en-US" sz="1600" baseline="0" dirty="0"/>
              <a:t>Webster EMA – Facebook</a:t>
            </a:r>
          </a:p>
          <a:p>
            <a:endParaRPr lang="en-US" sz="1600" baseline="0" dirty="0"/>
          </a:p>
          <a:p>
            <a:r>
              <a:rPr lang="en-US" sz="1600" baseline="0" dirty="0"/>
              <a:t>Family Connections – Email blasts</a:t>
            </a:r>
          </a:p>
          <a:p>
            <a:endParaRPr lang="en-US" sz="1600" baseline="0" dirty="0"/>
          </a:p>
          <a:p>
            <a:r>
              <a:rPr lang="en-US" sz="1600" baseline="0" dirty="0"/>
              <a:t>Harris County Citizens Group - YouTube</a:t>
            </a:r>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11</a:t>
            </a:fld>
            <a:endParaRPr lang="en-US"/>
          </a:p>
        </p:txBody>
      </p:sp>
    </p:spTree>
    <p:extLst>
      <p:ext uri="{BB962C8B-B14F-4D97-AF65-F5344CB8AC3E}">
        <p14:creationId xmlns:p14="http://schemas.microsoft.com/office/powerpoint/2010/main" val="131151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These activities</a:t>
            </a:r>
            <a:r>
              <a:rPr lang="en-US" sz="1600" baseline="0" dirty="0"/>
              <a:t> take some planning and money and depend on your audience.</a:t>
            </a:r>
          </a:p>
          <a:p>
            <a:endParaRPr lang="en-US" sz="1600" baseline="0" dirty="0"/>
          </a:p>
          <a:p>
            <a:r>
              <a:rPr lang="en-US" sz="1600" baseline="0" dirty="0"/>
              <a:t>Who is more likely to complete a survey?</a:t>
            </a:r>
          </a:p>
          <a:p>
            <a:endParaRPr lang="en-US" sz="1600" baseline="0" dirty="0"/>
          </a:p>
          <a:p>
            <a:r>
              <a:rPr lang="en-US" sz="1600" baseline="0" dirty="0"/>
              <a:t>Who will come to an open house?</a:t>
            </a:r>
          </a:p>
          <a:p>
            <a:endParaRPr lang="en-US" sz="1600" baseline="0" dirty="0"/>
          </a:p>
          <a:p>
            <a:r>
              <a:rPr lang="en-US" sz="1600" baseline="0" dirty="0"/>
              <a:t>Website vs. Social Media?  Do BOTH!</a:t>
            </a:r>
          </a:p>
          <a:p>
            <a:endParaRPr lang="en-US" sz="1600" baseline="0" dirty="0"/>
          </a:p>
          <a:p>
            <a:r>
              <a:rPr lang="en-US" sz="1600" baseline="0" dirty="0"/>
              <a:t>Where do people get their local information?</a:t>
            </a:r>
          </a:p>
          <a:p>
            <a:endParaRPr lang="en-US" sz="1600" baseline="0" dirty="0"/>
          </a:p>
          <a:p>
            <a:r>
              <a:rPr lang="en-US" sz="1600" baseline="0" dirty="0"/>
              <a:t>Pop Up Engagement / Tactical Urbanism = Method of using short-term, low-cost, scalable interventions to catalyze long-term change. (DT Americus = parking change)</a:t>
            </a:r>
          </a:p>
          <a:p>
            <a:r>
              <a:rPr lang="en-US" sz="1600" baseline="0" dirty="0"/>
              <a:t>	-Inspire action</a:t>
            </a:r>
          </a:p>
          <a:p>
            <a:r>
              <a:rPr lang="en-US" sz="1600" baseline="0" dirty="0"/>
              <a:t>	-Draw attention to perceived shortcomings</a:t>
            </a:r>
          </a:p>
          <a:p>
            <a:r>
              <a:rPr lang="en-US" sz="1600" baseline="0" dirty="0"/>
              <a:t>	-Widen public engagement</a:t>
            </a:r>
          </a:p>
          <a:p>
            <a:r>
              <a:rPr lang="en-US" sz="1600" baseline="0" dirty="0"/>
              <a:t>	-Deepen understanding of a problem</a:t>
            </a:r>
          </a:p>
          <a:p>
            <a:r>
              <a:rPr lang="en-US" sz="1600" baseline="0" dirty="0"/>
              <a:t>	-Gather data</a:t>
            </a:r>
          </a:p>
          <a:p>
            <a:r>
              <a:rPr lang="en-US" sz="1600" baseline="0" dirty="0"/>
              <a:t>	-Encourage people to work together</a:t>
            </a:r>
          </a:p>
          <a:p>
            <a:r>
              <a:rPr lang="en-US" sz="1600" baseline="0" dirty="0"/>
              <a:t>	-Test a potential solution</a:t>
            </a:r>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12</a:t>
            </a:fld>
            <a:endParaRPr lang="en-US"/>
          </a:p>
        </p:txBody>
      </p:sp>
    </p:spTree>
    <p:extLst>
      <p:ext uri="{BB962C8B-B14F-4D97-AF65-F5344CB8AC3E}">
        <p14:creationId xmlns:p14="http://schemas.microsoft.com/office/powerpoint/2010/main" val="1066910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Requires Planning.  What are upcoming community events?  Fall</a:t>
            </a:r>
            <a:r>
              <a:rPr lang="en-US" sz="1600" baseline="0" dirty="0"/>
              <a:t> Festival?  Spring Fling?  Youth Sports? </a:t>
            </a:r>
            <a:endParaRPr lang="en-US" sz="1600" dirty="0"/>
          </a:p>
          <a:p>
            <a:endParaRPr lang="en-US" sz="1600" dirty="0"/>
          </a:p>
          <a:p>
            <a:r>
              <a:rPr lang="en-US" sz="1600" dirty="0"/>
              <a:t>Go to</a:t>
            </a:r>
            <a:r>
              <a:rPr lang="en-US" sz="1600" baseline="0" dirty="0"/>
              <a:t> the people!</a:t>
            </a:r>
            <a:endParaRPr lang="en-US" sz="1600" dirty="0"/>
          </a:p>
          <a:p>
            <a:endParaRPr lang="en-US" sz="1600" dirty="0"/>
          </a:p>
          <a:p>
            <a:r>
              <a:rPr lang="en-US" sz="1600" dirty="0"/>
              <a:t>On-the-Spot</a:t>
            </a:r>
            <a:r>
              <a:rPr lang="en-US" sz="1600" baseline="0" dirty="0"/>
              <a:t> Engagement:</a:t>
            </a:r>
          </a:p>
          <a:p>
            <a:r>
              <a:rPr lang="en-US" sz="1600" baseline="0" dirty="0"/>
              <a:t>-Local public events</a:t>
            </a:r>
          </a:p>
          <a:p>
            <a:r>
              <a:rPr lang="en-US" sz="1600" baseline="0" dirty="0"/>
              <a:t>-Farmers market</a:t>
            </a:r>
          </a:p>
          <a:p>
            <a:r>
              <a:rPr lang="en-US" sz="1600" baseline="0" dirty="0"/>
              <a:t>-Festivals</a:t>
            </a:r>
          </a:p>
          <a:p>
            <a:r>
              <a:rPr lang="en-US" sz="1600" baseline="0" dirty="0"/>
              <a:t>-School Events</a:t>
            </a:r>
          </a:p>
          <a:p>
            <a:endParaRPr lang="en-US" sz="1600" baseline="0" dirty="0"/>
          </a:p>
          <a:p>
            <a:r>
              <a:rPr lang="en-US" sz="1600" baseline="0" dirty="0"/>
              <a:t>Be prepared to deal with the weather</a:t>
            </a:r>
          </a:p>
          <a:p>
            <a:endParaRPr lang="en-US" sz="1600" baseline="0" dirty="0"/>
          </a:p>
          <a:p>
            <a:r>
              <a:rPr lang="en-US" sz="1600" baseline="0" dirty="0"/>
              <a:t>Have giveaways, snacks, and water</a:t>
            </a:r>
          </a:p>
          <a:p>
            <a:endParaRPr lang="en-US" sz="1600" baseline="0" dirty="0"/>
          </a:p>
          <a:p>
            <a:r>
              <a:rPr lang="en-US" sz="1600" dirty="0"/>
              <a:t>Online Engagement: (can be hijacked)</a:t>
            </a:r>
          </a:p>
          <a:p>
            <a:r>
              <a:rPr lang="en-US" sz="1600" dirty="0"/>
              <a:t>-Beneficial for those who would not typically have the time, means, or inclination to attend a meeting</a:t>
            </a:r>
          </a:p>
          <a:p>
            <a:r>
              <a:rPr lang="en-US" sz="1600" dirty="0"/>
              <a:t>-Provides an opportunity to submit comments anonymously</a:t>
            </a:r>
          </a:p>
          <a:p>
            <a:r>
              <a:rPr lang="en-US" sz="1600" dirty="0"/>
              <a:t>-Postings</a:t>
            </a:r>
            <a:r>
              <a:rPr lang="en-US" sz="1600" baseline="0" dirty="0"/>
              <a:t> of real time or recorded information</a:t>
            </a:r>
          </a:p>
          <a:p>
            <a:r>
              <a:rPr lang="en-US" sz="1600" baseline="0" dirty="0"/>
              <a:t>-Allows for as much or as little participation as a person may desire</a:t>
            </a:r>
          </a:p>
          <a:p>
            <a:r>
              <a:rPr lang="en-US" sz="1600" baseline="0" dirty="0"/>
              <a:t>-Must be closely monitored</a:t>
            </a:r>
          </a:p>
          <a:p>
            <a:endParaRPr lang="en-US" sz="1600" baseline="0" dirty="0"/>
          </a:p>
          <a:p>
            <a:r>
              <a:rPr lang="en-US" sz="1600" dirty="0"/>
              <a:t>Workshops/</a:t>
            </a:r>
            <a:r>
              <a:rPr lang="en-US" sz="1600" dirty="0" err="1"/>
              <a:t>Charettes</a:t>
            </a:r>
            <a:r>
              <a:rPr lang="en-US" sz="1600" dirty="0"/>
              <a:t>:</a:t>
            </a:r>
          </a:p>
          <a:p>
            <a:r>
              <a:rPr lang="en-US" sz="1600" dirty="0"/>
              <a:t>-an in-depth look at one issue</a:t>
            </a:r>
            <a:r>
              <a:rPr lang="en-US" sz="1600" baseline="0" dirty="0"/>
              <a:t> over several days</a:t>
            </a:r>
          </a:p>
          <a:p>
            <a:r>
              <a:rPr lang="en-US" sz="1600" baseline="0" dirty="0"/>
              <a:t>-Techniques can be done in a simpler way in a shorter amount of time</a:t>
            </a:r>
          </a:p>
          <a:p>
            <a:endParaRPr lang="en-US" sz="1600" baseline="0" dirty="0"/>
          </a:p>
          <a:p>
            <a:r>
              <a:rPr lang="en-US" sz="1600" baseline="0" dirty="0"/>
              <a:t>Student/Youth Programs</a:t>
            </a:r>
          </a:p>
          <a:p>
            <a:r>
              <a:rPr lang="en-US" sz="1600" baseline="0" dirty="0"/>
              <a:t>-Get permission from governing board (BOE)</a:t>
            </a:r>
          </a:p>
          <a:p>
            <a:r>
              <a:rPr lang="en-US" sz="1600" baseline="0" dirty="0"/>
              <a:t>-Organize to fit into their curriculum</a:t>
            </a:r>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13</a:t>
            </a:fld>
            <a:endParaRPr lang="en-US"/>
          </a:p>
        </p:txBody>
      </p:sp>
    </p:spTree>
    <p:extLst>
      <p:ext uri="{BB962C8B-B14F-4D97-AF65-F5344CB8AC3E}">
        <p14:creationId xmlns:p14="http://schemas.microsoft.com/office/powerpoint/2010/main" val="779113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Remember your purpose</a:t>
            </a:r>
          </a:p>
          <a:p>
            <a:endParaRPr lang="en-US" sz="1600" baseline="0" dirty="0"/>
          </a:p>
          <a:p>
            <a:r>
              <a:rPr lang="en-US" sz="1600" baseline="0" dirty="0"/>
              <a:t>Read the audience</a:t>
            </a:r>
          </a:p>
          <a:p>
            <a:endParaRPr lang="en-US" sz="1600" baseline="0" dirty="0"/>
          </a:p>
          <a:p>
            <a:r>
              <a:rPr lang="en-US" sz="1600" baseline="0" dirty="0"/>
              <a:t>Design your talk around the time of day (first thing in the morning? Before lunch?)</a:t>
            </a:r>
          </a:p>
          <a:p>
            <a:endParaRPr lang="en-US" sz="1600" baseline="0" dirty="0"/>
          </a:p>
          <a:p>
            <a:endParaRPr lang="en-US" sz="1600" baseline="0" dirty="0"/>
          </a:p>
          <a:p>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14</a:t>
            </a:fld>
            <a:endParaRPr lang="en-US"/>
          </a:p>
        </p:txBody>
      </p:sp>
    </p:spTree>
    <p:extLst>
      <p:ext uri="{BB962C8B-B14F-4D97-AF65-F5344CB8AC3E}">
        <p14:creationId xmlns:p14="http://schemas.microsoft.com/office/powerpoint/2010/main" val="3083774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Gives real time information</a:t>
            </a:r>
          </a:p>
          <a:p>
            <a:endParaRPr lang="en-US" sz="1600" dirty="0"/>
          </a:p>
          <a:p>
            <a:r>
              <a:rPr lang="en-US" sz="1600" dirty="0"/>
              <a:t>Becoming more reasonably priced.</a:t>
            </a:r>
          </a:p>
          <a:p>
            <a:endParaRPr lang="en-US" sz="1600" dirty="0"/>
          </a:p>
          <a:p>
            <a:r>
              <a:rPr lang="en-US" sz="1600" dirty="0"/>
              <a:t>If</a:t>
            </a:r>
            <a:r>
              <a:rPr lang="en-US" sz="1600" baseline="0" dirty="0"/>
              <a:t> you can’t afford, borrow.</a:t>
            </a:r>
          </a:p>
          <a:p>
            <a:endParaRPr lang="en-US" sz="1600" baseline="0" dirty="0"/>
          </a:p>
          <a:p>
            <a:r>
              <a:rPr lang="en-US" sz="1600" strike="sngStrike" baseline="0" dirty="0"/>
              <a:t>Purchase of hardware or software (can go out of date)</a:t>
            </a:r>
          </a:p>
          <a:p>
            <a:endParaRPr lang="en-US" sz="1600" baseline="0" dirty="0"/>
          </a:p>
          <a:p>
            <a:r>
              <a:rPr lang="en-US" sz="1600" baseline="0" dirty="0"/>
              <a:t>Subscription services (always up to date)</a:t>
            </a:r>
          </a:p>
          <a:p>
            <a:endParaRPr lang="en-US" sz="1600" baseline="0" dirty="0"/>
          </a:p>
          <a:p>
            <a:r>
              <a:rPr lang="en-US" sz="1600" baseline="0" dirty="0"/>
              <a:t>MENTIMETER.com or SLIDO.com = common polling tool (uses individual mobile devices)</a:t>
            </a:r>
          </a:p>
          <a:p>
            <a:endParaRPr lang="en-US" sz="1600" baseline="0" dirty="0"/>
          </a:p>
          <a:p>
            <a:r>
              <a:rPr lang="en-US" sz="1600" baseline="0" dirty="0"/>
              <a:t>Use of mobile devices – depends on </a:t>
            </a:r>
            <a:r>
              <a:rPr lang="en-US" sz="1600" baseline="0" dirty="0" err="1"/>
              <a:t>wifi</a:t>
            </a:r>
            <a:r>
              <a:rPr lang="en-US" sz="1600" baseline="0" dirty="0"/>
              <a:t> access/bandwidth</a:t>
            </a:r>
          </a:p>
          <a:p>
            <a:endParaRPr lang="en-US" sz="1600" baseline="0" dirty="0"/>
          </a:p>
          <a:p>
            <a:r>
              <a:rPr lang="en-US" sz="1600" baseline="0" dirty="0"/>
              <a:t>Zoom/GoToMeeting/Teams = built in polling ability </a:t>
            </a:r>
          </a:p>
          <a:p>
            <a:endParaRPr lang="en-US" sz="1600" baseline="0" dirty="0"/>
          </a:p>
          <a:p>
            <a:r>
              <a:rPr lang="en-US" sz="1600" baseline="0" dirty="0"/>
              <a:t>-can also record/</a:t>
            </a:r>
            <a:r>
              <a:rPr lang="en-US" sz="1600" baseline="0"/>
              <a:t>transcribe meeting (READ.AI</a:t>
            </a:r>
            <a:r>
              <a:rPr lang="en-US" sz="1600" baseline="0" dirty="0"/>
              <a:t>)</a:t>
            </a:r>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15</a:t>
            </a:fld>
            <a:endParaRPr lang="en-US"/>
          </a:p>
        </p:txBody>
      </p:sp>
    </p:spTree>
    <p:extLst>
      <p:ext uri="{BB962C8B-B14F-4D97-AF65-F5344CB8AC3E}">
        <p14:creationId xmlns:p14="http://schemas.microsoft.com/office/powerpoint/2010/main" val="847344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Public meeting is the democratic process at its most basic.</a:t>
            </a:r>
          </a:p>
          <a:p>
            <a:endParaRPr lang="en-US" sz="1600" dirty="0"/>
          </a:p>
          <a:p>
            <a:r>
              <a:rPr lang="en-US" sz="1600" dirty="0"/>
              <a:t>That doesn’t mean its easy.</a:t>
            </a:r>
          </a:p>
          <a:p>
            <a:endParaRPr lang="en-US" sz="1600" dirty="0"/>
          </a:p>
          <a:p>
            <a:r>
              <a:rPr lang="en-US" sz="1600" dirty="0"/>
              <a:t>Make a check list.</a:t>
            </a:r>
          </a:p>
          <a:p>
            <a:endParaRPr lang="en-US" sz="1600" dirty="0"/>
          </a:p>
          <a:p>
            <a:r>
              <a:rPr lang="en-US" sz="1600" dirty="0"/>
              <a:t>Have all</a:t>
            </a:r>
            <a:r>
              <a:rPr lang="en-US" sz="1600" baseline="0" dirty="0"/>
              <a:t> your supplies lined up.</a:t>
            </a:r>
          </a:p>
          <a:p>
            <a:endParaRPr lang="en-US" sz="1600" baseline="0" dirty="0"/>
          </a:p>
          <a:p>
            <a:r>
              <a:rPr lang="en-US" sz="1600" baseline="0" dirty="0"/>
              <a:t>Test your equipment prior (a couple of days).</a:t>
            </a:r>
          </a:p>
          <a:p>
            <a:endParaRPr lang="en-US" sz="1600" baseline="0" dirty="0"/>
          </a:p>
          <a:p>
            <a:r>
              <a:rPr lang="en-US" sz="1600" baseline="0" dirty="0"/>
              <a:t>Remember, community engagement is organic.</a:t>
            </a:r>
          </a:p>
          <a:p>
            <a:endParaRPr lang="en-US" sz="1600" baseline="0" dirty="0"/>
          </a:p>
          <a:p>
            <a:r>
              <a:rPr lang="en-US" sz="1600" baseline="0" dirty="0"/>
              <a:t>You cannot control, but you can be prepared and attempt to guide.</a:t>
            </a:r>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16</a:t>
            </a:fld>
            <a:endParaRPr lang="en-US"/>
          </a:p>
        </p:txBody>
      </p:sp>
    </p:spTree>
    <p:extLst>
      <p:ext uri="{BB962C8B-B14F-4D97-AF65-F5344CB8AC3E}">
        <p14:creationId xmlns:p14="http://schemas.microsoft.com/office/powerpoint/2010/main" val="4160459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Concentrate on the needs of the audience</a:t>
            </a:r>
          </a:p>
          <a:p>
            <a:endParaRPr lang="en-US" sz="1600" baseline="0" dirty="0"/>
          </a:p>
          <a:p>
            <a:r>
              <a:rPr lang="en-US" sz="1600" baseline="0" dirty="0"/>
              <a:t>You are not here to prove you are right and other people are wrong</a:t>
            </a:r>
          </a:p>
          <a:p>
            <a:endParaRPr lang="en-US" sz="1600" baseline="0" dirty="0"/>
          </a:p>
          <a:p>
            <a:r>
              <a:rPr lang="en-US" sz="1600" baseline="0" dirty="0"/>
              <a:t>Put yourself aside for the length of the meeting</a:t>
            </a:r>
          </a:p>
          <a:p>
            <a:endParaRPr lang="en-US" sz="1600" baseline="0" dirty="0"/>
          </a:p>
          <a:p>
            <a:r>
              <a:rPr lang="en-US" sz="1600" baseline="0" dirty="0"/>
              <a:t>If you know you have a temper, designate a wingman to watch you and pull you back if you get heated</a:t>
            </a:r>
          </a:p>
          <a:p>
            <a:endParaRPr lang="en-US" sz="1600" dirty="0"/>
          </a:p>
          <a:p>
            <a:r>
              <a:rPr lang="en-US" sz="1600" dirty="0"/>
              <a:t>Lumpkin</a:t>
            </a:r>
            <a:r>
              <a:rPr lang="en-US" sz="1600" baseline="0" dirty="0"/>
              <a:t> HP</a:t>
            </a:r>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17</a:t>
            </a:fld>
            <a:endParaRPr lang="en-US"/>
          </a:p>
        </p:txBody>
      </p:sp>
    </p:spTree>
    <p:extLst>
      <p:ext uri="{BB962C8B-B14F-4D97-AF65-F5344CB8AC3E}">
        <p14:creationId xmlns:p14="http://schemas.microsoft.com/office/powerpoint/2010/main" val="406811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Lots</a:t>
            </a:r>
            <a:r>
              <a:rPr lang="en-US" sz="1600" baseline="0" dirty="0"/>
              <a:t> of things can go wrong.</a:t>
            </a:r>
          </a:p>
          <a:p>
            <a:endParaRPr lang="en-US" sz="1600" baseline="0" dirty="0"/>
          </a:p>
          <a:p>
            <a:r>
              <a:rPr lang="en-US" sz="1600" baseline="0" dirty="0"/>
              <a:t>Preparation can overcome many of these.</a:t>
            </a:r>
          </a:p>
          <a:p>
            <a:endParaRPr lang="en-US" sz="1600" baseline="0" dirty="0"/>
          </a:p>
          <a:p>
            <a:r>
              <a:rPr lang="en-US" sz="1600" baseline="0" dirty="0"/>
              <a:t>Make a list and check it twice.</a:t>
            </a:r>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18</a:t>
            </a:fld>
            <a:endParaRPr lang="en-US"/>
          </a:p>
        </p:txBody>
      </p:sp>
    </p:spTree>
    <p:extLst>
      <p:ext uri="{BB962C8B-B14F-4D97-AF65-F5344CB8AC3E}">
        <p14:creationId xmlns:p14="http://schemas.microsoft.com/office/powerpoint/2010/main" val="3557066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is NO</a:t>
            </a:r>
            <a:r>
              <a:rPr lang="en-US" sz="1600" baseline="0" dirty="0"/>
              <a:t> silver bullet for dealing with a hostile audience.</a:t>
            </a:r>
          </a:p>
          <a:p>
            <a:endParaRPr lang="en-US" sz="1600" baseline="0" dirty="0"/>
          </a:p>
          <a:p>
            <a:r>
              <a:rPr lang="en-US" sz="1600" baseline="0" dirty="0"/>
              <a:t>Lay out the rules of conduct/meeting parameters at the beginning of the meeting.  Get everyone to agree to them.  </a:t>
            </a:r>
          </a:p>
          <a:p>
            <a:endParaRPr lang="en-US" sz="1600" baseline="0" dirty="0"/>
          </a:p>
          <a:p>
            <a:r>
              <a:rPr lang="en-US" sz="1600" baseline="0" dirty="0"/>
              <a:t>Remind people that you know they are busy and you value their time.</a:t>
            </a:r>
          </a:p>
          <a:p>
            <a:endParaRPr lang="en-US" sz="1600" baseline="0" dirty="0"/>
          </a:p>
          <a:p>
            <a:r>
              <a:rPr lang="en-US" sz="1600" baseline="0" dirty="0"/>
              <a:t>Have an idea of the “touchy” subjects and prepare for them. (Talbot County)</a:t>
            </a:r>
          </a:p>
          <a:p>
            <a:endParaRPr lang="en-US" sz="1600" baseline="0" dirty="0"/>
          </a:p>
          <a:p>
            <a:r>
              <a:rPr lang="en-US" sz="1600" baseline="0" dirty="0"/>
              <a:t>Some people will try to bait you.  Don’t fall for it.  </a:t>
            </a:r>
          </a:p>
          <a:p>
            <a:r>
              <a:rPr lang="en-US" sz="1600" baseline="0" dirty="0"/>
              <a:t>-Have a wingman</a:t>
            </a:r>
          </a:p>
          <a:p>
            <a:endParaRPr lang="en-US" sz="1600" baseline="0" dirty="0"/>
          </a:p>
          <a:p>
            <a:r>
              <a:rPr lang="en-US" sz="1600" baseline="0" dirty="0"/>
              <a:t>Remain calm.  Acknowledge the person; ignoring them will just make it worse.</a:t>
            </a:r>
          </a:p>
          <a:p>
            <a:endParaRPr lang="en-US" sz="1600" baseline="0" dirty="0"/>
          </a:p>
          <a:p>
            <a:r>
              <a:rPr lang="en-US" sz="1600" baseline="0" dirty="0"/>
              <a:t>Speaking with confidence and sincerity acknowledges your authority over the message.</a:t>
            </a:r>
          </a:p>
          <a:p>
            <a:endParaRPr lang="en-US" sz="1600" baseline="0" dirty="0"/>
          </a:p>
          <a:p>
            <a:r>
              <a:rPr lang="en-US" sz="1600" baseline="0" dirty="0"/>
              <a:t>Maintain eye contact.</a:t>
            </a:r>
          </a:p>
          <a:p>
            <a:endParaRPr lang="en-US" sz="1600" baseline="0" dirty="0"/>
          </a:p>
          <a:p>
            <a:r>
              <a:rPr lang="en-US" sz="1600" baseline="0" dirty="0"/>
              <a:t>Try to steer the conversation</a:t>
            </a:r>
          </a:p>
          <a:p>
            <a:pPr lvl="1">
              <a:buFont typeface="Wingdings" panose="05000000000000000000" pitchFamily="2" charset="2"/>
              <a:buChar char="§"/>
            </a:pPr>
            <a:r>
              <a:rPr lang="en-US" sz="1600" dirty="0"/>
              <a:t>Let me put that in context ...</a:t>
            </a:r>
          </a:p>
          <a:p>
            <a:pPr lvl="1">
              <a:buFont typeface="Wingdings" panose="05000000000000000000" pitchFamily="2" charset="2"/>
              <a:buChar char="§"/>
            </a:pPr>
            <a:r>
              <a:rPr lang="en-US" sz="1600" dirty="0"/>
              <a:t>You make a good point, however ...</a:t>
            </a:r>
          </a:p>
          <a:p>
            <a:pPr lvl="1">
              <a:buFont typeface="Wingdings" panose="05000000000000000000" pitchFamily="2" charset="2"/>
              <a:buChar char="§"/>
            </a:pPr>
            <a:r>
              <a:rPr lang="en-US" sz="1600" dirty="0"/>
              <a:t>Let me get back to you in ...</a:t>
            </a:r>
          </a:p>
          <a:p>
            <a:pPr lvl="1">
              <a:buFont typeface="Wingdings" panose="05000000000000000000" pitchFamily="2" charset="2"/>
              <a:buChar char="§"/>
            </a:pPr>
            <a:r>
              <a:rPr lang="en-US" sz="1600" dirty="0"/>
              <a:t>In fact ...</a:t>
            </a:r>
          </a:p>
          <a:p>
            <a:pPr lvl="1">
              <a:buFont typeface="Wingdings" panose="05000000000000000000" pitchFamily="2" charset="2"/>
              <a:buChar char="§"/>
            </a:pPr>
            <a:r>
              <a:rPr lang="en-US" sz="1600" dirty="0"/>
              <a:t>What is important to understand is ...</a:t>
            </a:r>
          </a:p>
          <a:p>
            <a:pPr lvl="1">
              <a:buFont typeface="Wingdings" panose="05000000000000000000" pitchFamily="2" charset="2"/>
              <a:buChar char="§"/>
            </a:pPr>
            <a:r>
              <a:rPr lang="en-US" sz="1600" dirty="0"/>
              <a:t>I appreciate that perspective, but my experience has been ...</a:t>
            </a:r>
          </a:p>
          <a:p>
            <a:endParaRPr lang="en-US" sz="1600" baseline="0" dirty="0"/>
          </a:p>
          <a:p>
            <a:r>
              <a:rPr lang="en-US" sz="1600" baseline="0" dirty="0"/>
              <a:t>DO NOT embarrass people.  It only makes everyone uncomfortable</a:t>
            </a:r>
          </a:p>
          <a:p>
            <a:endParaRPr lang="en-US" sz="1600" baseline="0" dirty="0"/>
          </a:p>
          <a:p>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19</a:t>
            </a:fld>
            <a:endParaRPr lang="en-US"/>
          </a:p>
        </p:txBody>
      </p:sp>
    </p:spTree>
    <p:extLst>
      <p:ext uri="{BB962C8B-B14F-4D97-AF65-F5344CB8AC3E}">
        <p14:creationId xmlns:p14="http://schemas.microsoft.com/office/powerpoint/2010/main" val="358652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Why talk to my community?  That’s hard!</a:t>
            </a:r>
          </a:p>
          <a:p>
            <a:endParaRPr lang="en-US" sz="1800" dirty="0"/>
          </a:p>
          <a:p>
            <a:r>
              <a:rPr lang="en-US" sz="1800" dirty="0"/>
              <a:t>How many of you have…</a:t>
            </a:r>
          </a:p>
          <a:p>
            <a:endParaRPr lang="en-US" sz="1800" dirty="0"/>
          </a:p>
          <a:p>
            <a:r>
              <a:rPr lang="en-US" sz="1800" dirty="0"/>
              <a:t>Resident complaints</a:t>
            </a:r>
          </a:p>
          <a:p>
            <a:endParaRPr lang="en-US" sz="1800" dirty="0"/>
          </a:p>
          <a:p>
            <a:r>
              <a:rPr lang="en-US" sz="1800" dirty="0"/>
              <a:t>Right hand doesn’t know what the left hand is</a:t>
            </a:r>
            <a:r>
              <a:rPr lang="en-US" sz="1800" baseline="0" dirty="0"/>
              <a:t> doing</a:t>
            </a:r>
          </a:p>
          <a:p>
            <a:endParaRPr lang="en-US" sz="1800" baseline="0" dirty="0"/>
          </a:p>
          <a:p>
            <a:r>
              <a:rPr lang="en-US" sz="1800" baseline="0" dirty="0"/>
              <a:t>A good engagement process can …  overcome these obstacles before they start</a:t>
            </a:r>
          </a:p>
          <a:p>
            <a:endParaRPr lang="en-US" sz="1800" baseline="0" dirty="0"/>
          </a:p>
          <a:p>
            <a:r>
              <a:rPr lang="en-US" sz="1800" baseline="0" dirty="0"/>
              <a:t>Can be taken a step further to develop volunteer groups to assist with implementing your plan (Stewart County)</a:t>
            </a:r>
            <a:endParaRPr lang="en-US" sz="1800" dirty="0"/>
          </a:p>
        </p:txBody>
      </p:sp>
      <p:sp>
        <p:nvSpPr>
          <p:cNvPr id="4" name="Slide Number Placeholder 3"/>
          <p:cNvSpPr>
            <a:spLocks noGrp="1"/>
          </p:cNvSpPr>
          <p:nvPr>
            <p:ph type="sldNum" sz="quarter" idx="10"/>
          </p:nvPr>
        </p:nvSpPr>
        <p:spPr/>
        <p:txBody>
          <a:bodyPr/>
          <a:lstStyle/>
          <a:p>
            <a:fld id="{330DED6B-4EDD-4504-AAAD-CCA9B96F4225}" type="slidenum">
              <a:rPr lang="en-US" smtClean="0"/>
              <a:t>2</a:t>
            </a:fld>
            <a:endParaRPr lang="en-US"/>
          </a:p>
        </p:txBody>
      </p:sp>
    </p:spTree>
    <p:extLst>
      <p:ext uri="{BB962C8B-B14F-4D97-AF65-F5344CB8AC3E}">
        <p14:creationId xmlns:p14="http://schemas.microsoft.com/office/powerpoint/2010/main" val="2710567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Follow the</a:t>
            </a:r>
            <a:r>
              <a:rPr lang="en-US" sz="1600" baseline="0" dirty="0"/>
              <a:t> community attorney’s advice.</a:t>
            </a:r>
            <a:endParaRPr lang="en-US" sz="1600" dirty="0"/>
          </a:p>
          <a:p>
            <a:endParaRPr lang="en-US" sz="1600" dirty="0"/>
          </a:p>
          <a:p>
            <a:r>
              <a:rPr lang="en-US" sz="1600" dirty="0"/>
              <a:t>Should allow</a:t>
            </a:r>
            <a:r>
              <a:rPr lang="en-US" sz="1600" baseline="0" dirty="0"/>
              <a:t> access by both computer/phone</a:t>
            </a:r>
          </a:p>
          <a:p>
            <a:r>
              <a:rPr lang="en-US" sz="1600" baseline="0" dirty="0"/>
              <a:t>-public should be able to access the meeting for free not via subscription (GoToMeeting vs. MS Teams)</a:t>
            </a:r>
          </a:p>
          <a:p>
            <a:r>
              <a:rPr lang="en-US" sz="1600" baseline="0" dirty="0"/>
              <a:t>-have the capacity to handle many participants</a:t>
            </a:r>
          </a:p>
          <a:p>
            <a:r>
              <a:rPr lang="en-US" sz="1600" baseline="0" dirty="0"/>
              <a:t>-can record the meetings and any comments in the “chat” feature (set aside a designated time to read these comments out-loud to the people present)</a:t>
            </a:r>
          </a:p>
          <a:p>
            <a:r>
              <a:rPr lang="en-US" sz="1600" baseline="0" dirty="0"/>
              <a:t>-can accommodate closed captioning or other disability needs</a:t>
            </a:r>
          </a:p>
          <a:p>
            <a:endParaRPr lang="en-US" sz="1600" baseline="0" dirty="0"/>
          </a:p>
          <a:p>
            <a:r>
              <a:rPr lang="en-US" sz="1600" baseline="0" dirty="0"/>
              <a:t>If internet access/</a:t>
            </a:r>
            <a:r>
              <a:rPr lang="en-US" sz="1600" baseline="0" dirty="0" err="1"/>
              <a:t>bandwith</a:t>
            </a:r>
            <a:r>
              <a:rPr lang="en-US" sz="1600" baseline="0" dirty="0"/>
              <a:t> is a problem at meeting location, consider having some presentations pre-recorded </a:t>
            </a:r>
          </a:p>
          <a:p>
            <a:r>
              <a:rPr lang="en-US" sz="1600" baseline="0" dirty="0"/>
              <a:t>-RVRC Council </a:t>
            </a:r>
            <a:r>
              <a:rPr lang="en-US" sz="1600" baseline="0" dirty="0" err="1"/>
              <a:t>Mtg</a:t>
            </a:r>
            <a:r>
              <a:rPr lang="en-US" sz="1600" baseline="0" dirty="0"/>
              <a:t>-host meeting where internet access is secure. Actual in-person location is only a participant</a:t>
            </a:r>
          </a:p>
          <a:p>
            <a:endParaRPr lang="en-US" sz="1600" baseline="0" dirty="0"/>
          </a:p>
          <a:p>
            <a:r>
              <a:rPr lang="en-US" sz="1600" baseline="0" dirty="0"/>
              <a:t>Public Notice (put it in more places than just where it is required)</a:t>
            </a:r>
          </a:p>
          <a:p>
            <a:r>
              <a:rPr lang="en-US" sz="1600" baseline="0" dirty="0"/>
              <a:t>-tell people how they can participate (totally virtual vs. hybrid)</a:t>
            </a:r>
          </a:p>
          <a:p>
            <a:r>
              <a:rPr lang="en-US" sz="1600" baseline="0" dirty="0"/>
              <a:t>-provide links/passcodes and phone number for audio only (include information on tutorials)</a:t>
            </a:r>
          </a:p>
          <a:p>
            <a:r>
              <a:rPr lang="en-US" sz="1600" baseline="0" dirty="0"/>
              <a:t>-if you are going to allow comments prior to the meeting give email address and voice mail #</a:t>
            </a:r>
          </a:p>
          <a:p>
            <a:r>
              <a:rPr lang="en-US" sz="1600" baseline="0" dirty="0"/>
              <a:t>-make a note whether people need to sign up in advance to provide comments </a:t>
            </a:r>
          </a:p>
          <a:p>
            <a:endParaRPr lang="en-US" sz="1600" baseline="0" dirty="0"/>
          </a:p>
          <a:p>
            <a:r>
              <a:rPr lang="en-US" sz="1600" baseline="0" dirty="0"/>
              <a:t>Run a test prior to the meeting (especially for Elected Officials, Steering Committee Members, and Panelists)</a:t>
            </a:r>
          </a:p>
          <a:p>
            <a:r>
              <a:rPr lang="en-US" sz="1600" baseline="0" dirty="0"/>
              <a:t>-Create a Run-of-Show checklist for the staff</a:t>
            </a:r>
          </a:p>
          <a:p>
            <a:r>
              <a:rPr lang="en-US" sz="1600" baseline="0" dirty="0"/>
              <a:t>-ID staff roles (running the in-person meeting, running the meeting tech, monitoring/responding to the chat or dedicated phone line)</a:t>
            </a:r>
          </a:p>
          <a:p>
            <a:r>
              <a:rPr lang="en-US" sz="1600" baseline="0" dirty="0"/>
              <a:t>-Know how to MUTE and UNMUTE</a:t>
            </a:r>
          </a:p>
          <a:p>
            <a:endParaRPr lang="en-US" sz="1600" baseline="0" dirty="0"/>
          </a:p>
          <a:p>
            <a:r>
              <a:rPr lang="en-US" sz="1600" baseline="0" dirty="0"/>
              <a:t>Have the in-person moderator state aloud how the meeting will run.  </a:t>
            </a:r>
          </a:p>
          <a:p>
            <a:r>
              <a:rPr lang="en-US" sz="1600" baseline="0" dirty="0"/>
              <a:t>-Address both meeting procedures and technical issues (how to MUTE/UNMUTE)</a:t>
            </a:r>
          </a:p>
          <a:p>
            <a:r>
              <a:rPr lang="en-US" sz="1600" baseline="0" dirty="0"/>
              <a:t>-Tell participants they are being recorded</a:t>
            </a:r>
          </a:p>
          <a:p>
            <a:r>
              <a:rPr lang="en-US" sz="1600" baseline="0" dirty="0"/>
              <a:t>-Require all speakers to state their name and/or address before speaking (in-person/voicemail/phone call vs. chatroom/email)</a:t>
            </a:r>
          </a:p>
          <a:p>
            <a:endParaRPr lang="en-US" sz="1600" baseline="0" dirty="0"/>
          </a:p>
          <a:p>
            <a:endParaRPr lang="en-US" sz="1600" baseline="0" dirty="0"/>
          </a:p>
          <a:p>
            <a:endParaRPr lang="en-US" sz="1600" baseline="0" dirty="0"/>
          </a:p>
          <a:p>
            <a:endParaRPr lang="en-US" sz="1600" baseline="0" dirty="0"/>
          </a:p>
        </p:txBody>
      </p:sp>
      <p:sp>
        <p:nvSpPr>
          <p:cNvPr id="4" name="Slide Number Placeholder 3"/>
          <p:cNvSpPr>
            <a:spLocks noGrp="1"/>
          </p:cNvSpPr>
          <p:nvPr>
            <p:ph type="sldNum" sz="quarter" idx="10"/>
          </p:nvPr>
        </p:nvSpPr>
        <p:spPr/>
        <p:txBody>
          <a:bodyPr/>
          <a:lstStyle/>
          <a:p>
            <a:fld id="{330DED6B-4EDD-4504-AAAD-CCA9B96F4225}" type="slidenum">
              <a:rPr lang="en-US" smtClean="0"/>
              <a:t>20</a:t>
            </a:fld>
            <a:endParaRPr lang="en-US"/>
          </a:p>
        </p:txBody>
      </p:sp>
    </p:spTree>
    <p:extLst>
      <p:ext uri="{BB962C8B-B14F-4D97-AF65-F5344CB8AC3E}">
        <p14:creationId xmlns:p14="http://schemas.microsoft.com/office/powerpoint/2010/main" val="500656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0DED6B-4EDD-4504-AAAD-CCA9B96F4225}" type="slidenum">
              <a:rPr lang="en-US" smtClean="0"/>
              <a:t>21</a:t>
            </a:fld>
            <a:endParaRPr lang="en-US"/>
          </a:p>
        </p:txBody>
      </p:sp>
    </p:spTree>
    <p:extLst>
      <p:ext uri="{BB962C8B-B14F-4D97-AF65-F5344CB8AC3E}">
        <p14:creationId xmlns:p14="http://schemas.microsoft.com/office/powerpoint/2010/main" val="1814159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DED6B-4EDD-4504-AAAD-CCA9B96F4225}" type="slidenum">
              <a:rPr lang="en-US" smtClean="0"/>
              <a:t>22</a:t>
            </a:fld>
            <a:endParaRPr lang="en-US"/>
          </a:p>
        </p:txBody>
      </p:sp>
    </p:spTree>
    <p:extLst>
      <p:ext uri="{BB962C8B-B14F-4D97-AF65-F5344CB8AC3E}">
        <p14:creationId xmlns:p14="http://schemas.microsoft.com/office/powerpoint/2010/main" val="31496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Public engagement will </a:t>
            </a:r>
            <a:r>
              <a:rPr lang="en-US" sz="1600" b="1" dirty="0"/>
              <a:t>help you figure out</a:t>
            </a:r>
            <a:r>
              <a:rPr lang="en-US" sz="1600" dirty="0"/>
              <a:t> how long the comp plan process will take and how much it will cost</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What</a:t>
            </a:r>
            <a:r>
              <a:rPr lang="en-US" sz="1600" baseline="0" dirty="0"/>
              <a:t> is the best way to get information to your community and receive input back?</a:t>
            </a:r>
          </a:p>
          <a:p>
            <a:endParaRPr lang="en-US" sz="1600" dirty="0"/>
          </a:p>
          <a:p>
            <a:r>
              <a:rPr lang="en-US" sz="1600" dirty="0"/>
              <a:t>Has what you’ve done in the past worked well?</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Do you need to try something different/new?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-pop up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-google</a:t>
            </a:r>
            <a:endParaRPr lang="en-US" sz="1600" dirty="0"/>
          </a:p>
          <a:p>
            <a:endParaRPr lang="en-US" sz="1600" dirty="0"/>
          </a:p>
          <a:p>
            <a:r>
              <a:rPr lang="en-US" sz="1600" dirty="0"/>
              <a:t>Can you do this yourself?</a:t>
            </a:r>
          </a:p>
          <a:p>
            <a:endParaRPr lang="en-US" sz="1600" dirty="0"/>
          </a:p>
          <a:p>
            <a:r>
              <a:rPr lang="en-US" sz="1600" dirty="0"/>
              <a:t>Do you need to hire someone?</a:t>
            </a:r>
          </a:p>
          <a:p>
            <a:endParaRPr lang="en-US" sz="1600" baseline="0" dirty="0"/>
          </a:p>
        </p:txBody>
      </p:sp>
      <p:sp>
        <p:nvSpPr>
          <p:cNvPr id="4" name="Slide Number Placeholder 3"/>
          <p:cNvSpPr>
            <a:spLocks noGrp="1"/>
          </p:cNvSpPr>
          <p:nvPr>
            <p:ph type="sldNum" sz="quarter" idx="10"/>
          </p:nvPr>
        </p:nvSpPr>
        <p:spPr/>
        <p:txBody>
          <a:bodyPr/>
          <a:lstStyle/>
          <a:p>
            <a:fld id="{330DED6B-4EDD-4504-AAAD-CCA9B96F4225}" type="slidenum">
              <a:rPr lang="en-US" smtClean="0"/>
              <a:t>3</a:t>
            </a:fld>
            <a:endParaRPr lang="en-US"/>
          </a:p>
        </p:txBody>
      </p:sp>
    </p:spTree>
    <p:extLst>
      <p:ext uri="{BB962C8B-B14F-4D97-AF65-F5344CB8AC3E}">
        <p14:creationId xmlns:p14="http://schemas.microsoft.com/office/powerpoint/2010/main" val="148207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According to state law, you MUST do these things.</a:t>
            </a:r>
          </a:p>
          <a:p>
            <a:endParaRPr lang="en-US" sz="1600" dirty="0"/>
          </a:p>
          <a:p>
            <a:r>
              <a:rPr lang="en-US" sz="1600" dirty="0"/>
              <a:t>ID stakeholders</a:t>
            </a:r>
          </a:p>
          <a:p>
            <a:endParaRPr lang="en-US" sz="1600" dirty="0"/>
          </a:p>
          <a:p>
            <a:r>
              <a:rPr lang="en-US" sz="1600" dirty="0"/>
              <a:t>Decide how to reach out to</a:t>
            </a:r>
            <a:r>
              <a:rPr lang="en-US" sz="1600" baseline="0" dirty="0"/>
              <a:t> people for ideas and information</a:t>
            </a:r>
          </a:p>
          <a:p>
            <a:endParaRPr lang="en-US" sz="1600" baseline="0" dirty="0"/>
          </a:p>
          <a:p>
            <a:r>
              <a:rPr lang="en-US" sz="1600" baseline="0" dirty="0"/>
              <a:t>Do what you say you’re going to do</a:t>
            </a:r>
          </a:p>
          <a:p>
            <a:endParaRPr lang="en-US" sz="1600" baseline="0" dirty="0"/>
          </a:p>
          <a:p>
            <a:r>
              <a:rPr lang="en-US" sz="1600" baseline="0" dirty="0"/>
              <a:t>Prove it!</a:t>
            </a:r>
          </a:p>
          <a:p>
            <a:r>
              <a:rPr lang="en-US" sz="1600" baseline="0" dirty="0"/>
              <a:t>-sign-in sheets, photos, newspaper articles, social media posts, videos</a:t>
            </a:r>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4</a:t>
            </a:fld>
            <a:endParaRPr lang="en-US"/>
          </a:p>
        </p:txBody>
      </p:sp>
    </p:spTree>
    <p:extLst>
      <p:ext uri="{BB962C8B-B14F-4D97-AF65-F5344CB8AC3E}">
        <p14:creationId xmlns:p14="http://schemas.microsoft.com/office/powerpoint/2010/main" val="77895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These</a:t>
            </a:r>
            <a:r>
              <a:rPr lang="en-US" sz="1600" baseline="0" dirty="0"/>
              <a:t> are the MINIMUM to be done during this process.</a:t>
            </a:r>
          </a:p>
          <a:p>
            <a:endParaRPr lang="en-US" sz="1600" baseline="0" dirty="0"/>
          </a:p>
          <a:p>
            <a:r>
              <a:rPr lang="en-US" sz="1600" baseline="0" dirty="0"/>
              <a:t>You can always do more.</a:t>
            </a:r>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5</a:t>
            </a:fld>
            <a:endParaRPr lang="en-US"/>
          </a:p>
        </p:txBody>
      </p:sp>
    </p:spTree>
    <p:extLst>
      <p:ext uri="{BB962C8B-B14F-4D97-AF65-F5344CB8AC3E}">
        <p14:creationId xmlns:p14="http://schemas.microsoft.com/office/powerpoint/2010/main" val="505337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a TYPICAL</a:t>
            </a:r>
            <a:r>
              <a:rPr lang="en-US" sz="1600" baseline="0" dirty="0"/>
              <a:t> timeline.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Meetings can be in front of the council/commission or be separate.</a:t>
            </a:r>
            <a:endParaRPr lang="en-US" sz="1600" dirty="0"/>
          </a:p>
          <a:p>
            <a:endParaRPr lang="en-US" sz="1600" baseline="0" dirty="0"/>
          </a:p>
          <a:p>
            <a:r>
              <a:rPr lang="en-US" sz="1600" baseline="0" dirty="0"/>
              <a:t>I usually have a kickoff meeting first.</a:t>
            </a:r>
          </a:p>
          <a:p>
            <a:r>
              <a:rPr lang="en-US" sz="1600" baseline="0" dirty="0"/>
              <a:t>-ask for volunteers for steering committee/stakeholders</a:t>
            </a:r>
          </a:p>
          <a:p>
            <a:endParaRPr lang="en-US" sz="1600" baseline="0" dirty="0"/>
          </a:p>
        </p:txBody>
      </p:sp>
      <p:sp>
        <p:nvSpPr>
          <p:cNvPr id="4" name="Slide Number Placeholder 3"/>
          <p:cNvSpPr>
            <a:spLocks noGrp="1"/>
          </p:cNvSpPr>
          <p:nvPr>
            <p:ph type="sldNum" sz="quarter" idx="10"/>
          </p:nvPr>
        </p:nvSpPr>
        <p:spPr/>
        <p:txBody>
          <a:bodyPr/>
          <a:lstStyle/>
          <a:p>
            <a:fld id="{330DED6B-4EDD-4504-AAAD-CCA9B96F4225}" type="slidenum">
              <a:rPr lang="en-US" smtClean="0"/>
              <a:t>6</a:t>
            </a:fld>
            <a:endParaRPr lang="en-US"/>
          </a:p>
        </p:txBody>
      </p:sp>
    </p:spTree>
    <p:extLst>
      <p:ext uri="{BB962C8B-B14F-4D97-AF65-F5344CB8AC3E}">
        <p14:creationId xmlns:p14="http://schemas.microsoft.com/office/powerpoint/2010/main" val="117223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You should identify a steering committee and stakeholders.</a:t>
            </a:r>
          </a:p>
          <a:p>
            <a:endParaRPr lang="en-US" sz="1600" dirty="0"/>
          </a:p>
          <a:p>
            <a:r>
              <a:rPr lang="en-US" sz="1600" dirty="0"/>
              <a:t>These are two DIFFERENT groups.</a:t>
            </a:r>
          </a:p>
          <a:p>
            <a:endParaRPr lang="en-US" sz="1600" dirty="0"/>
          </a:p>
          <a:p>
            <a:r>
              <a:rPr lang="en-US" sz="1600" dirty="0"/>
              <a:t>Who should</a:t>
            </a:r>
            <a:r>
              <a:rPr lang="en-US" sz="1600" baseline="0" dirty="0"/>
              <a:t> be members?</a:t>
            </a:r>
          </a:p>
          <a:p>
            <a:endParaRPr lang="en-US" sz="1600" baseline="0" dirty="0"/>
          </a:p>
          <a:p>
            <a:r>
              <a:rPr lang="en-US" sz="1600" baseline="0" dirty="0"/>
              <a:t>REQUIRED members…</a:t>
            </a:r>
          </a:p>
          <a:p>
            <a:endParaRPr lang="en-US" sz="1600" baseline="0" dirty="0"/>
          </a:p>
          <a:p>
            <a:r>
              <a:rPr lang="en-US" sz="1600" baseline="0" dirty="0"/>
              <a:t>Local elected officials = beware quorum rules</a:t>
            </a:r>
          </a:p>
          <a:p>
            <a:endParaRPr lang="en-US" sz="1600" baseline="0" dirty="0"/>
          </a:p>
          <a:p>
            <a:r>
              <a:rPr lang="en-US" sz="1600" baseline="0" dirty="0"/>
              <a:t>Local econ dev = realtors, econ dev committee, dev authorities, etc.</a:t>
            </a:r>
          </a:p>
          <a:p>
            <a:endParaRPr lang="en-US" sz="1600" baseline="0" dirty="0"/>
          </a:p>
          <a:p>
            <a:r>
              <a:rPr lang="en-US" sz="1600" baseline="0" dirty="0"/>
              <a:t>Don’t forget public work staff</a:t>
            </a:r>
          </a:p>
          <a:p>
            <a:endParaRPr lang="en-US" sz="1600" baseline="0" dirty="0"/>
          </a:p>
          <a:p>
            <a:r>
              <a:rPr lang="en-US" sz="1600" baseline="0" dirty="0"/>
              <a:t>Others:</a:t>
            </a:r>
          </a:p>
          <a:p>
            <a:endParaRPr lang="en-US" sz="1600" baseline="0" dirty="0"/>
          </a:p>
          <a:p>
            <a:r>
              <a:rPr lang="en-US" sz="1600" baseline="0" dirty="0"/>
              <a:t>Family Connections, Civic Groups, School Board, DFCS, DPH, EMA (Fire </a:t>
            </a:r>
            <a:r>
              <a:rPr lang="en-US" sz="1600" baseline="0" dirty="0" err="1"/>
              <a:t>Dept</a:t>
            </a:r>
            <a:r>
              <a:rPr lang="en-US" sz="1600" baseline="0" dirty="0"/>
              <a:t> and Law Enforcement), Churches, Cooperative Extension Agent, Employers, Hospital, etc.</a:t>
            </a:r>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7</a:t>
            </a:fld>
            <a:endParaRPr lang="en-US"/>
          </a:p>
        </p:txBody>
      </p:sp>
    </p:spTree>
    <p:extLst>
      <p:ext uri="{BB962C8B-B14F-4D97-AF65-F5344CB8AC3E}">
        <p14:creationId xmlns:p14="http://schemas.microsoft.com/office/powerpoint/2010/main" val="2969658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Make a record IMMEDIATELY.  You will forget.</a:t>
            </a:r>
          </a:p>
          <a:p>
            <a:endParaRPr lang="en-US" sz="1600" dirty="0"/>
          </a:p>
          <a:p>
            <a:r>
              <a:rPr lang="en-US" sz="1600" dirty="0"/>
              <a:t>You can NEVER let TOO many people know!</a:t>
            </a:r>
          </a:p>
          <a:p>
            <a:endParaRPr lang="en-US" sz="1600" dirty="0"/>
          </a:p>
          <a:p>
            <a:r>
              <a:rPr lang="en-US" sz="1600" dirty="0"/>
              <a:t>Social Media Posts = (Concerned Citizen Groups) YouTube</a:t>
            </a:r>
            <a:r>
              <a:rPr lang="en-US" sz="1600" baseline="0" dirty="0"/>
              <a:t> Videos</a:t>
            </a:r>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8</a:t>
            </a:fld>
            <a:endParaRPr lang="en-US"/>
          </a:p>
        </p:txBody>
      </p:sp>
    </p:spTree>
    <p:extLst>
      <p:ext uri="{BB962C8B-B14F-4D97-AF65-F5344CB8AC3E}">
        <p14:creationId xmlns:p14="http://schemas.microsoft.com/office/powerpoint/2010/main" val="1346787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Community Engagement is an organic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What are your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What do you hope to achieve?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Who do you want answers from?</a:t>
            </a:r>
          </a:p>
          <a:p>
            <a:endParaRPr lang="en-US" sz="1600" dirty="0"/>
          </a:p>
          <a:p>
            <a:r>
              <a:rPr lang="en-US" sz="1600" dirty="0"/>
              <a:t>You</a:t>
            </a:r>
            <a:r>
              <a:rPr lang="en-US" sz="1600" baseline="0" dirty="0"/>
              <a:t> CANNOT control people.  </a:t>
            </a:r>
          </a:p>
          <a:p>
            <a:endParaRPr lang="en-US" sz="1600" baseline="0" dirty="0"/>
          </a:p>
          <a:p>
            <a:r>
              <a:rPr lang="en-US" sz="1600" baseline="0" dirty="0"/>
              <a:t>You CAN be prepared.  </a:t>
            </a:r>
          </a:p>
          <a:p>
            <a:endParaRPr lang="en-US" sz="1600" baseline="0" dirty="0"/>
          </a:p>
          <a:p>
            <a:endParaRPr lang="en-US" sz="1600" baseline="0" dirty="0"/>
          </a:p>
          <a:p>
            <a:endParaRPr lang="en-US" sz="1600" dirty="0"/>
          </a:p>
        </p:txBody>
      </p:sp>
      <p:sp>
        <p:nvSpPr>
          <p:cNvPr id="4" name="Slide Number Placeholder 3"/>
          <p:cNvSpPr>
            <a:spLocks noGrp="1"/>
          </p:cNvSpPr>
          <p:nvPr>
            <p:ph type="sldNum" sz="quarter" idx="10"/>
          </p:nvPr>
        </p:nvSpPr>
        <p:spPr/>
        <p:txBody>
          <a:bodyPr/>
          <a:lstStyle/>
          <a:p>
            <a:fld id="{330DED6B-4EDD-4504-AAAD-CCA9B96F4225}" type="slidenum">
              <a:rPr lang="en-US" smtClean="0"/>
              <a:t>9</a:t>
            </a:fld>
            <a:endParaRPr lang="en-US"/>
          </a:p>
        </p:txBody>
      </p:sp>
    </p:spTree>
    <p:extLst>
      <p:ext uri="{BB962C8B-B14F-4D97-AF65-F5344CB8AC3E}">
        <p14:creationId xmlns:p14="http://schemas.microsoft.com/office/powerpoint/2010/main" val="237502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8DD09-60F6-493F-BAB6-37D41966EF3F}"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00092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8DD09-60F6-493F-BAB6-37D41966EF3F}"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334394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6534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4487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188352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D8DD09-60F6-493F-BAB6-37D41966EF3F}" type="datetimeFigureOut">
              <a:rPr lang="en-US" smtClean="0"/>
              <a:t>3/5/2024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38405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D8DD09-60F6-493F-BAB6-37D41966EF3F}" type="datetimeFigureOut">
              <a:rPr lang="en-US" smtClean="0"/>
              <a:t>3/5/2024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430123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8DD09-60F6-493F-BAB6-37D41966EF3F}"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3880777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8DD09-60F6-493F-BAB6-37D41966EF3F}"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93957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8DD09-60F6-493F-BAB6-37D41966EF3F}"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61278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8DD09-60F6-493F-BAB6-37D41966EF3F}"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7720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8DD09-60F6-493F-BAB6-37D41966EF3F}"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47536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8DD09-60F6-493F-BAB6-37D41966EF3F}" type="datetimeFigureOut">
              <a:rPr lang="en-US" smtClean="0"/>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306386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FD8DD09-60F6-493F-BAB6-37D41966EF3F}" type="datetimeFigureOut">
              <a:rPr lang="en-US" smtClean="0"/>
              <a:t>3/5/2024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188158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FD8DD09-60F6-493F-BAB6-37D41966EF3F}" type="datetimeFigureOut">
              <a:rPr lang="en-US" smtClean="0"/>
              <a:t>3/5/2024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60895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FD8DD09-60F6-493F-BAB6-37D41966EF3F}" type="datetimeFigureOut">
              <a:rPr lang="en-US" smtClean="0"/>
              <a:t>3/5/2024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96527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8DD09-60F6-493F-BAB6-37D41966EF3F}"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A70E-A256-45F1-8022-E19037EE1373}" type="slidenum">
              <a:rPr lang="en-US" smtClean="0"/>
              <a:t>‹#›</a:t>
            </a:fld>
            <a:endParaRPr lang="en-US"/>
          </a:p>
        </p:txBody>
      </p:sp>
    </p:spTree>
    <p:extLst>
      <p:ext uri="{BB962C8B-B14F-4D97-AF65-F5344CB8AC3E}">
        <p14:creationId xmlns:p14="http://schemas.microsoft.com/office/powerpoint/2010/main" val="25318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FD8DD09-60F6-493F-BAB6-37D41966EF3F}" type="datetimeFigureOut">
              <a:rPr lang="en-US" smtClean="0"/>
              <a:t>3/5/2024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71BA70E-A256-45F1-8022-E19037EE1373}" type="slidenum">
              <a:rPr lang="en-US" smtClean="0"/>
              <a:t>‹#›</a:t>
            </a:fld>
            <a:endParaRPr lang="en-US"/>
          </a:p>
        </p:txBody>
      </p:sp>
    </p:spTree>
    <p:extLst>
      <p:ext uri="{BB962C8B-B14F-4D97-AF65-F5344CB8AC3E}">
        <p14:creationId xmlns:p14="http://schemas.microsoft.com/office/powerpoint/2010/main" val="2338405553"/>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44000" cy="2743199"/>
          </a:xfrm>
        </p:spPr>
        <p:txBody>
          <a:bodyPr>
            <a:noAutofit/>
          </a:bodyPr>
          <a:lstStyle/>
          <a:p>
            <a:pPr algn="ctr"/>
            <a:r>
              <a:rPr lang="en-US" sz="4400" b="1" dirty="0">
                <a:ln w="3175">
                  <a:solidFill>
                    <a:srgbClr val="90C226"/>
                  </a:solidFill>
                  <a:prstDash val="solid"/>
                </a:ln>
                <a:solidFill>
                  <a:schemeClr val="accent2">
                    <a:lumMod val="40000"/>
                    <a:lumOff val="60000"/>
                  </a:schemeClr>
                </a:solidFill>
              </a:rPr>
              <a:t>Community Engagement </a:t>
            </a:r>
            <a:br>
              <a:rPr lang="en-US" sz="4400" b="1" dirty="0">
                <a:ln w="3175">
                  <a:solidFill>
                    <a:srgbClr val="90C226"/>
                  </a:solidFill>
                  <a:prstDash val="solid"/>
                </a:ln>
                <a:solidFill>
                  <a:schemeClr val="accent2">
                    <a:lumMod val="40000"/>
                    <a:lumOff val="60000"/>
                  </a:schemeClr>
                </a:solidFill>
              </a:rPr>
            </a:br>
            <a:r>
              <a:rPr lang="en-US" sz="4400" b="1" dirty="0">
                <a:ln w="3175">
                  <a:solidFill>
                    <a:srgbClr val="90C226"/>
                  </a:solidFill>
                  <a:prstDash val="solid"/>
                </a:ln>
                <a:solidFill>
                  <a:schemeClr val="accent2">
                    <a:lumMod val="40000"/>
                    <a:lumOff val="60000"/>
                  </a:schemeClr>
                </a:solidFill>
              </a:rPr>
              <a:t>in</a:t>
            </a:r>
            <a:br>
              <a:rPr lang="en-US" sz="4400" b="1" dirty="0">
                <a:ln w="3175">
                  <a:solidFill>
                    <a:srgbClr val="90C226"/>
                  </a:solidFill>
                  <a:prstDash val="solid"/>
                </a:ln>
                <a:solidFill>
                  <a:schemeClr val="accent2">
                    <a:lumMod val="40000"/>
                    <a:lumOff val="60000"/>
                  </a:schemeClr>
                </a:solidFill>
              </a:rPr>
            </a:br>
            <a:r>
              <a:rPr lang="en-US" sz="4400" b="1" dirty="0">
                <a:ln w="3175">
                  <a:solidFill>
                    <a:srgbClr val="90C226"/>
                  </a:solidFill>
                  <a:prstDash val="solid"/>
                </a:ln>
                <a:solidFill>
                  <a:schemeClr val="accent2">
                    <a:lumMod val="40000"/>
                    <a:lumOff val="60000"/>
                  </a:schemeClr>
                </a:solidFill>
              </a:rPr>
              <a:t>Comprehensive Planning</a:t>
            </a:r>
          </a:p>
        </p:txBody>
      </p:sp>
      <p:sp>
        <p:nvSpPr>
          <p:cNvPr id="5" name="Subtitle 4"/>
          <p:cNvSpPr>
            <a:spLocks noGrp="1"/>
          </p:cNvSpPr>
          <p:nvPr>
            <p:ph type="subTitle" idx="1"/>
          </p:nvPr>
        </p:nvSpPr>
        <p:spPr>
          <a:xfrm>
            <a:off x="304800" y="3856424"/>
            <a:ext cx="3200400" cy="1178873"/>
          </a:xfrm>
        </p:spPr>
        <p:txBody>
          <a:bodyPr>
            <a:normAutofit fontScale="62500" lnSpcReduction="20000"/>
          </a:bodyPr>
          <a:lstStyle/>
          <a:p>
            <a:r>
              <a:rPr lang="en-US" sz="2000" dirty="0">
                <a:solidFill>
                  <a:schemeClr val="tx1"/>
                </a:solidFill>
              </a:rPr>
              <a:t>Allison Slocum, AICP</a:t>
            </a:r>
            <a:br>
              <a:rPr lang="en-US" sz="2000" dirty="0">
                <a:solidFill>
                  <a:schemeClr val="tx1"/>
                </a:solidFill>
              </a:rPr>
            </a:br>
            <a:r>
              <a:rPr lang="en-US" sz="2000" dirty="0">
                <a:solidFill>
                  <a:schemeClr val="tx1"/>
                </a:solidFill>
              </a:rPr>
              <a:t>Historic Preservation Planner</a:t>
            </a:r>
          </a:p>
          <a:p>
            <a:pPr>
              <a:spcBef>
                <a:spcPts val="0"/>
              </a:spcBef>
            </a:pPr>
            <a:r>
              <a:rPr lang="en-US" sz="2000" dirty="0">
                <a:solidFill>
                  <a:schemeClr val="tx1"/>
                </a:solidFill>
              </a:rPr>
              <a:t>River Valley Regional Commission</a:t>
            </a:r>
          </a:p>
          <a:p>
            <a:r>
              <a:rPr lang="en-US" sz="2000" dirty="0">
                <a:solidFill>
                  <a:schemeClr val="tx1"/>
                </a:solidFill>
              </a:rPr>
              <a:t>District 7 Representative</a:t>
            </a:r>
          </a:p>
          <a:p>
            <a:pPr>
              <a:spcBef>
                <a:spcPts val="0"/>
              </a:spcBef>
            </a:pPr>
            <a:r>
              <a:rPr lang="en-US" sz="2000" dirty="0">
                <a:solidFill>
                  <a:schemeClr val="tx1"/>
                </a:solidFill>
              </a:rPr>
              <a:t>Georgia Planning Association</a:t>
            </a:r>
          </a:p>
        </p:txBody>
      </p:sp>
      <p:pic>
        <p:nvPicPr>
          <p:cNvPr id="6" name="Picture 5">
            <a:extLst>
              <a:ext uri="{FF2B5EF4-FFF2-40B4-BE49-F238E27FC236}">
                <a16:creationId xmlns:a16="http://schemas.microsoft.com/office/drawing/2014/main" id="{C3977FB2-1605-485E-8E6E-968E6A6132B3}"/>
              </a:ext>
            </a:extLst>
          </p:cNvPr>
          <p:cNvPicPr>
            <a:picLocks noChangeAspect="1"/>
          </p:cNvPicPr>
          <p:nvPr/>
        </p:nvPicPr>
        <p:blipFill rotWithShape="1">
          <a:blip r:embed="rId3">
            <a:extLst>
              <a:ext uri="{28A0092B-C50C-407E-A947-70E740481C1C}">
                <a14:useLocalDpi xmlns:a14="http://schemas.microsoft.com/office/drawing/2010/main" val="0"/>
              </a:ext>
            </a:extLst>
          </a:blip>
          <a:srcRect r="71994"/>
          <a:stretch/>
        </p:blipFill>
        <p:spPr>
          <a:xfrm>
            <a:off x="466126" y="5401118"/>
            <a:ext cx="981674" cy="1001486"/>
          </a:xfrm>
          <a:prstGeom prst="rect">
            <a:avLst/>
          </a:prstGeom>
        </p:spPr>
      </p:pic>
      <p:sp>
        <p:nvSpPr>
          <p:cNvPr id="7" name="TextBox 6">
            <a:extLst>
              <a:ext uri="{FF2B5EF4-FFF2-40B4-BE49-F238E27FC236}">
                <a16:creationId xmlns:a16="http://schemas.microsoft.com/office/drawing/2014/main" id="{E7544CF3-57DA-4E7B-9582-D719C75CB7EA}"/>
              </a:ext>
            </a:extLst>
          </p:cNvPr>
          <p:cNvSpPr txBox="1"/>
          <p:nvPr/>
        </p:nvSpPr>
        <p:spPr>
          <a:xfrm>
            <a:off x="3962400" y="3650302"/>
            <a:ext cx="4918300" cy="1077218"/>
          </a:xfrm>
          <a:prstGeom prst="rect">
            <a:avLst/>
          </a:prstGeom>
          <a:noFill/>
        </p:spPr>
        <p:txBody>
          <a:bodyPr wrap="square" rtlCol="0">
            <a:spAutoFit/>
          </a:bodyPr>
          <a:lstStyle/>
          <a:p>
            <a:r>
              <a:rPr lang="en-US" sz="2400" b="1" dirty="0">
                <a:solidFill>
                  <a:srgbClr val="F5E6AD"/>
                </a:solidFill>
              </a:rPr>
              <a:t>Community Planning Institute</a:t>
            </a:r>
          </a:p>
          <a:p>
            <a:endParaRPr lang="en-US" sz="2000" dirty="0">
              <a:solidFill>
                <a:schemeClr val="tx2"/>
              </a:solidFill>
            </a:endParaRPr>
          </a:p>
          <a:p>
            <a:r>
              <a:rPr lang="en-US" sz="2000" dirty="0">
                <a:solidFill>
                  <a:schemeClr val="tx2"/>
                </a:solidFill>
              </a:rPr>
              <a:t>March 7, 2024</a:t>
            </a:r>
          </a:p>
        </p:txBody>
      </p:sp>
    </p:spTree>
    <p:extLst>
      <p:ext uri="{BB962C8B-B14F-4D97-AF65-F5344CB8AC3E}">
        <p14:creationId xmlns:p14="http://schemas.microsoft.com/office/powerpoint/2010/main" val="408477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D903-1055-436C-8767-AF55B6B72D6B}"/>
              </a:ext>
            </a:extLst>
          </p:cNvPr>
          <p:cNvSpPr>
            <a:spLocks noGrp="1"/>
          </p:cNvSpPr>
          <p:nvPr>
            <p:ph type="title"/>
          </p:nvPr>
        </p:nvSpPr>
        <p:spPr>
          <a:xfrm>
            <a:off x="457200" y="762000"/>
            <a:ext cx="8229600" cy="1066800"/>
          </a:xfrm>
        </p:spPr>
        <p:txBody>
          <a:bodyPr>
            <a:normAutofit/>
          </a:bodyPr>
          <a:lstStyle/>
          <a:p>
            <a:r>
              <a:rPr lang="en-US" sz="4000" b="1" dirty="0">
                <a:ln w="6350">
                  <a:solidFill>
                    <a:srgbClr val="90C226"/>
                  </a:solidFill>
                  <a:prstDash val="solid"/>
                </a:ln>
                <a:solidFill>
                  <a:schemeClr val="accent2">
                    <a:lumMod val="40000"/>
                    <a:lumOff val="60000"/>
                  </a:schemeClr>
                </a:solidFill>
              </a:rPr>
              <a:t>Participation Techniques</a:t>
            </a:r>
          </a:p>
        </p:txBody>
      </p:sp>
      <p:sp>
        <p:nvSpPr>
          <p:cNvPr id="3" name="Content Placeholder 2">
            <a:extLst>
              <a:ext uri="{FF2B5EF4-FFF2-40B4-BE49-F238E27FC236}">
                <a16:creationId xmlns:a16="http://schemas.microsoft.com/office/drawing/2014/main" id="{C214DC3B-862C-42EE-93F2-BC97F533CC7A}"/>
              </a:ext>
            </a:extLst>
          </p:cNvPr>
          <p:cNvSpPr>
            <a:spLocks noGrp="1"/>
          </p:cNvSpPr>
          <p:nvPr>
            <p:ph idx="1"/>
          </p:nvPr>
        </p:nvSpPr>
        <p:spPr>
          <a:xfrm>
            <a:off x="457200" y="1524000"/>
            <a:ext cx="8458200" cy="4325112"/>
          </a:xfrm>
        </p:spPr>
        <p:txBody>
          <a:bodyPr>
            <a:normAutofit/>
          </a:bodyPr>
          <a:lstStyle/>
          <a:p>
            <a:pPr>
              <a:lnSpc>
                <a:spcPct val="120000"/>
              </a:lnSpc>
              <a:spcBef>
                <a:spcPts val="0"/>
              </a:spcBef>
            </a:pPr>
            <a:r>
              <a:rPr lang="en-US" dirty="0"/>
              <a:t>Four types of techniques:</a:t>
            </a:r>
          </a:p>
          <a:p>
            <a:pPr lvl="1"/>
            <a:r>
              <a:rPr lang="en-US" dirty="0"/>
              <a:t>Informative  - outgoing information</a:t>
            </a:r>
          </a:p>
          <a:p>
            <a:pPr lvl="1"/>
            <a:r>
              <a:rPr lang="en-US" dirty="0"/>
              <a:t>Public input  - incoming information</a:t>
            </a:r>
          </a:p>
          <a:p>
            <a:pPr lvl="1"/>
            <a:r>
              <a:rPr lang="en-US" dirty="0"/>
              <a:t>Interactive  - collaborative with individuals</a:t>
            </a:r>
          </a:p>
          <a:p>
            <a:pPr lvl="1"/>
            <a:r>
              <a:rPr lang="en-US" dirty="0"/>
              <a:t>Partnership – collaborative with groups</a:t>
            </a:r>
          </a:p>
          <a:p>
            <a:pPr lvl="1"/>
            <a:endParaRPr lang="en-US" dirty="0"/>
          </a:p>
        </p:txBody>
      </p:sp>
      <p:pic>
        <p:nvPicPr>
          <p:cNvPr id="4" name="Picture 3">
            <a:extLst>
              <a:ext uri="{FF2B5EF4-FFF2-40B4-BE49-F238E27FC236}">
                <a16:creationId xmlns:a16="http://schemas.microsoft.com/office/drawing/2014/main" id="{53AAA57E-0BB7-4DA6-98F7-89B878E2433A}"/>
              </a:ext>
            </a:extLst>
          </p:cNvPr>
          <p:cNvPicPr>
            <a:picLocks noChangeAspect="1"/>
          </p:cNvPicPr>
          <p:nvPr/>
        </p:nvPicPr>
        <p:blipFill rotWithShape="1">
          <a:blip r:embed="rId3">
            <a:extLst>
              <a:ext uri="{28A0092B-C50C-407E-A947-70E740481C1C}">
                <a14:useLocalDpi xmlns:a14="http://schemas.microsoft.com/office/drawing/2010/main" val="0"/>
              </a:ext>
            </a:extLst>
          </a:blip>
          <a:srcRect t="4453" b="14497"/>
          <a:stretch/>
        </p:blipFill>
        <p:spPr>
          <a:xfrm>
            <a:off x="5223713" y="3655025"/>
            <a:ext cx="3920287" cy="2773680"/>
          </a:xfrm>
          <a:prstGeom prst="rect">
            <a:avLst/>
          </a:prstGeom>
          <a:effectLst/>
        </p:spPr>
      </p:pic>
    </p:spTree>
    <p:extLst>
      <p:ext uri="{BB962C8B-B14F-4D97-AF65-F5344CB8AC3E}">
        <p14:creationId xmlns:p14="http://schemas.microsoft.com/office/powerpoint/2010/main" val="199698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E683-3032-463E-B4D6-FCA135721C75}"/>
              </a:ext>
            </a:extLst>
          </p:cNvPr>
          <p:cNvSpPr>
            <a:spLocks noGrp="1"/>
          </p:cNvSpPr>
          <p:nvPr>
            <p:ph type="title"/>
          </p:nvPr>
        </p:nvSpPr>
        <p:spPr/>
        <p:txBody>
          <a:bodyPr>
            <a:normAutofit/>
          </a:bodyPr>
          <a:lstStyle/>
          <a:p>
            <a:r>
              <a:rPr lang="en-US" sz="4000" b="1" dirty="0">
                <a:ln w="6350">
                  <a:solidFill>
                    <a:srgbClr val="90C226"/>
                  </a:solidFill>
                  <a:prstDash val="solid"/>
                </a:ln>
                <a:solidFill>
                  <a:schemeClr val="accent2">
                    <a:lumMod val="40000"/>
                    <a:lumOff val="60000"/>
                  </a:schemeClr>
                </a:solidFill>
              </a:rPr>
              <a:t>Informative Techniques</a:t>
            </a:r>
          </a:p>
        </p:txBody>
      </p:sp>
      <p:sp>
        <p:nvSpPr>
          <p:cNvPr id="3" name="Content Placeholder 2">
            <a:extLst>
              <a:ext uri="{FF2B5EF4-FFF2-40B4-BE49-F238E27FC236}">
                <a16:creationId xmlns:a16="http://schemas.microsoft.com/office/drawing/2014/main" id="{1304115F-EAFE-4757-90AB-B1FFCEF47472}"/>
              </a:ext>
            </a:extLst>
          </p:cNvPr>
          <p:cNvSpPr>
            <a:spLocks noGrp="1"/>
          </p:cNvSpPr>
          <p:nvPr>
            <p:ph idx="1"/>
          </p:nvPr>
        </p:nvSpPr>
        <p:spPr>
          <a:xfrm>
            <a:off x="970240" y="1371600"/>
            <a:ext cx="6347714" cy="3880773"/>
          </a:xfrm>
        </p:spPr>
        <p:txBody>
          <a:bodyPr/>
          <a:lstStyle/>
          <a:p>
            <a:r>
              <a:rPr lang="en-US" dirty="0"/>
              <a:t>Kiosk/Lobby displays</a:t>
            </a:r>
          </a:p>
          <a:p>
            <a:r>
              <a:rPr lang="en-US" dirty="0"/>
              <a:t>Public information meetings</a:t>
            </a:r>
          </a:p>
          <a:p>
            <a:r>
              <a:rPr lang="en-US" dirty="0"/>
              <a:t>Printed materials</a:t>
            </a:r>
          </a:p>
          <a:p>
            <a:r>
              <a:rPr lang="en-US" dirty="0"/>
              <a:t>Website – information only</a:t>
            </a:r>
          </a:p>
          <a:p>
            <a:r>
              <a:rPr lang="en-US" dirty="0"/>
              <a:t>Cable TV</a:t>
            </a:r>
          </a:p>
          <a:p>
            <a:r>
              <a:rPr lang="en-US" dirty="0"/>
              <a:t>Direct mail, including utility bills</a:t>
            </a:r>
          </a:p>
          <a:p>
            <a:r>
              <a:rPr lang="en-US" dirty="0"/>
              <a:t>Email blasts</a:t>
            </a:r>
          </a:p>
          <a:p>
            <a:r>
              <a:rPr lang="en-US" dirty="0"/>
              <a:t>Social Media Posts</a:t>
            </a:r>
          </a:p>
          <a:p>
            <a:endParaRPr lang="en-US" dirty="0"/>
          </a:p>
          <a:p>
            <a:endParaRPr lang="en-US" dirty="0"/>
          </a:p>
        </p:txBody>
      </p:sp>
      <p:pic>
        <p:nvPicPr>
          <p:cNvPr id="4" name="Picture 3">
            <a:extLst>
              <a:ext uri="{FF2B5EF4-FFF2-40B4-BE49-F238E27FC236}">
                <a16:creationId xmlns:a16="http://schemas.microsoft.com/office/drawing/2014/main" id="{C7D6758D-995F-4FD3-9F6B-DE8B42627190}"/>
              </a:ext>
            </a:extLst>
          </p:cNvPr>
          <p:cNvPicPr>
            <a:picLocks noChangeAspect="1"/>
          </p:cNvPicPr>
          <p:nvPr/>
        </p:nvPicPr>
        <p:blipFill rotWithShape="1">
          <a:blip r:embed="rId3">
            <a:extLst>
              <a:ext uri="{28A0092B-C50C-407E-A947-70E740481C1C}">
                <a14:useLocalDpi xmlns:a14="http://schemas.microsoft.com/office/drawing/2010/main" val="0"/>
              </a:ext>
            </a:extLst>
          </a:blip>
          <a:srcRect b="18922"/>
          <a:stretch/>
        </p:blipFill>
        <p:spPr>
          <a:xfrm>
            <a:off x="4937760" y="4108900"/>
            <a:ext cx="4206240" cy="2286945"/>
          </a:xfrm>
          <a:prstGeom prst="rect">
            <a:avLst/>
          </a:prstGeom>
          <a:ln>
            <a:noFill/>
          </a:ln>
          <a:effectLst/>
        </p:spPr>
      </p:pic>
    </p:spTree>
    <p:extLst>
      <p:ext uri="{BB962C8B-B14F-4D97-AF65-F5344CB8AC3E}">
        <p14:creationId xmlns:p14="http://schemas.microsoft.com/office/powerpoint/2010/main" val="97003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6C98F-ACF0-4D0D-BCF0-EA7E1D031B84}"/>
              </a:ext>
            </a:extLst>
          </p:cNvPr>
          <p:cNvSpPr>
            <a:spLocks noGrp="1"/>
          </p:cNvSpPr>
          <p:nvPr>
            <p:ph type="title"/>
          </p:nvPr>
        </p:nvSpPr>
        <p:spPr/>
        <p:txBody>
          <a:bodyPr>
            <a:normAutofit/>
          </a:bodyPr>
          <a:lstStyle/>
          <a:p>
            <a:r>
              <a:rPr lang="en-US" sz="4000" b="1" dirty="0">
                <a:ln w="6350">
                  <a:solidFill>
                    <a:srgbClr val="90C226"/>
                  </a:solidFill>
                  <a:prstDash val="solid"/>
                </a:ln>
                <a:solidFill>
                  <a:schemeClr val="accent2">
                    <a:lumMod val="40000"/>
                    <a:lumOff val="60000"/>
                  </a:schemeClr>
                </a:solidFill>
              </a:rPr>
              <a:t>Public Input Techniques</a:t>
            </a:r>
          </a:p>
        </p:txBody>
      </p:sp>
      <p:sp>
        <p:nvSpPr>
          <p:cNvPr id="3" name="Content Placeholder 2">
            <a:extLst>
              <a:ext uri="{FF2B5EF4-FFF2-40B4-BE49-F238E27FC236}">
                <a16:creationId xmlns:a16="http://schemas.microsoft.com/office/drawing/2014/main" id="{769ED1DE-82DF-4377-A1A7-36377FAA0986}"/>
              </a:ext>
            </a:extLst>
          </p:cNvPr>
          <p:cNvSpPr>
            <a:spLocks noGrp="1"/>
          </p:cNvSpPr>
          <p:nvPr>
            <p:ph idx="1"/>
          </p:nvPr>
        </p:nvSpPr>
        <p:spPr>
          <a:xfrm>
            <a:off x="990600" y="1405269"/>
            <a:ext cx="6347714" cy="3880773"/>
          </a:xfrm>
        </p:spPr>
        <p:txBody>
          <a:bodyPr/>
          <a:lstStyle/>
          <a:p>
            <a:r>
              <a:rPr lang="en-US" dirty="0"/>
              <a:t>Surveys</a:t>
            </a:r>
          </a:p>
          <a:p>
            <a:r>
              <a:rPr lang="en-US" dirty="0"/>
              <a:t>Input wall</a:t>
            </a:r>
          </a:p>
          <a:p>
            <a:r>
              <a:rPr lang="en-US" dirty="0"/>
              <a:t>Open houses</a:t>
            </a:r>
          </a:p>
          <a:p>
            <a:r>
              <a:rPr lang="en-US" dirty="0"/>
              <a:t>Dynamic website</a:t>
            </a:r>
          </a:p>
          <a:p>
            <a:r>
              <a:rPr lang="en-US" dirty="0"/>
              <a:t>Social media</a:t>
            </a:r>
          </a:p>
          <a:p>
            <a:r>
              <a:rPr lang="en-US" dirty="0"/>
              <a:t>Pop Up Engagement</a:t>
            </a:r>
          </a:p>
          <a:p>
            <a:pPr lvl="1"/>
            <a:r>
              <a:rPr lang="en-US" dirty="0"/>
              <a:t>Tactical urbanism</a:t>
            </a:r>
          </a:p>
          <a:p>
            <a:pPr marL="109728" indent="0">
              <a:buNone/>
            </a:pPr>
            <a:endParaRPr lang="en-US" dirty="0"/>
          </a:p>
          <a:p>
            <a:endParaRPr lang="en-US" dirty="0"/>
          </a:p>
          <a:p>
            <a:endParaRPr lang="en-US" dirty="0"/>
          </a:p>
        </p:txBody>
      </p:sp>
      <p:pic>
        <p:nvPicPr>
          <p:cNvPr id="4098" name="Picture 2" descr="https://i.pinimg.com/originals/c2/bf/7a/c2bf7a9ff4cf764bb58edea60f82dcda.jpg">
            <a:extLst>
              <a:ext uri="{FF2B5EF4-FFF2-40B4-BE49-F238E27FC236}">
                <a16:creationId xmlns:a16="http://schemas.microsoft.com/office/drawing/2014/main" id="{18AB6509-40A8-40E8-B7D1-034D7F6952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35"/>
          <a:stretch/>
        </p:blipFill>
        <p:spPr bwMode="auto">
          <a:xfrm>
            <a:off x="4937760" y="3886200"/>
            <a:ext cx="4206240" cy="24461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66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B10E-C840-473F-A4DF-EF68738126AB}"/>
              </a:ext>
            </a:extLst>
          </p:cNvPr>
          <p:cNvSpPr>
            <a:spLocks noGrp="1"/>
          </p:cNvSpPr>
          <p:nvPr>
            <p:ph type="title"/>
          </p:nvPr>
        </p:nvSpPr>
        <p:spPr>
          <a:xfrm>
            <a:off x="533400" y="533400"/>
            <a:ext cx="8229600" cy="1066800"/>
          </a:xfrm>
        </p:spPr>
        <p:txBody>
          <a:bodyPr>
            <a:normAutofit/>
          </a:bodyPr>
          <a:lstStyle/>
          <a:p>
            <a:r>
              <a:rPr lang="en-US" sz="4000" b="1" dirty="0">
                <a:ln w="6350">
                  <a:solidFill>
                    <a:srgbClr val="90C226"/>
                  </a:solidFill>
                  <a:prstDash val="solid"/>
                </a:ln>
                <a:solidFill>
                  <a:schemeClr val="accent2">
                    <a:lumMod val="40000"/>
                    <a:lumOff val="60000"/>
                  </a:schemeClr>
                </a:solidFill>
              </a:rPr>
              <a:t>Interactive Techniques</a:t>
            </a:r>
          </a:p>
        </p:txBody>
      </p:sp>
      <p:sp>
        <p:nvSpPr>
          <p:cNvPr id="3" name="Content Placeholder 2">
            <a:extLst>
              <a:ext uri="{FF2B5EF4-FFF2-40B4-BE49-F238E27FC236}">
                <a16:creationId xmlns:a16="http://schemas.microsoft.com/office/drawing/2014/main" id="{47449EDE-F33C-4C05-A42E-28EE5C8FABB5}"/>
              </a:ext>
            </a:extLst>
          </p:cNvPr>
          <p:cNvSpPr>
            <a:spLocks noGrp="1"/>
          </p:cNvSpPr>
          <p:nvPr>
            <p:ph idx="1"/>
          </p:nvPr>
        </p:nvSpPr>
        <p:spPr>
          <a:xfrm>
            <a:off x="539262" y="1510870"/>
            <a:ext cx="8229600" cy="2527730"/>
          </a:xfrm>
        </p:spPr>
        <p:txBody>
          <a:bodyPr/>
          <a:lstStyle/>
          <a:p>
            <a:r>
              <a:rPr lang="en-US" dirty="0"/>
              <a:t>On-the-spot engagement</a:t>
            </a:r>
          </a:p>
          <a:p>
            <a:r>
              <a:rPr lang="en-US" dirty="0"/>
              <a:t>Online (virtual) engagement</a:t>
            </a:r>
          </a:p>
          <a:p>
            <a:r>
              <a:rPr lang="en-US" dirty="0"/>
              <a:t>Workshops/Charrettes</a:t>
            </a:r>
          </a:p>
          <a:p>
            <a:r>
              <a:rPr lang="en-US" dirty="0"/>
              <a:t>Student/Youth programs</a:t>
            </a:r>
          </a:p>
          <a:p>
            <a:r>
              <a:rPr lang="en-US" dirty="0"/>
              <a:t>Facilitated meetings</a:t>
            </a:r>
          </a:p>
        </p:txBody>
      </p:sp>
      <p:pic>
        <p:nvPicPr>
          <p:cNvPr id="4" name="Picture 3">
            <a:extLst>
              <a:ext uri="{FF2B5EF4-FFF2-40B4-BE49-F238E27FC236}">
                <a16:creationId xmlns:a16="http://schemas.microsoft.com/office/drawing/2014/main" id="{10E43647-0C1C-4EF8-94D1-63FF94938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772" y="3124200"/>
            <a:ext cx="3563228" cy="3224407"/>
          </a:xfrm>
          <a:prstGeom prst="rect">
            <a:avLst/>
          </a:prstGeom>
          <a:ln>
            <a:noFill/>
          </a:ln>
          <a:effectLst/>
        </p:spPr>
      </p:pic>
    </p:spTree>
    <p:extLst>
      <p:ext uri="{BB962C8B-B14F-4D97-AF65-F5344CB8AC3E}">
        <p14:creationId xmlns:p14="http://schemas.microsoft.com/office/powerpoint/2010/main" val="907916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F90F-0C05-4896-A7B5-9E8FDAED9CB1}"/>
              </a:ext>
            </a:extLst>
          </p:cNvPr>
          <p:cNvSpPr>
            <a:spLocks noGrp="1"/>
          </p:cNvSpPr>
          <p:nvPr>
            <p:ph type="title"/>
          </p:nvPr>
        </p:nvSpPr>
        <p:spPr/>
        <p:txBody>
          <a:bodyPr>
            <a:normAutofit/>
          </a:bodyPr>
          <a:lstStyle/>
          <a:p>
            <a:r>
              <a:rPr lang="en-US" sz="4000" b="1" dirty="0">
                <a:ln w="6350">
                  <a:solidFill>
                    <a:srgbClr val="90C226"/>
                  </a:solidFill>
                  <a:prstDash val="solid"/>
                </a:ln>
                <a:solidFill>
                  <a:schemeClr val="accent2">
                    <a:lumMod val="40000"/>
                    <a:lumOff val="60000"/>
                  </a:schemeClr>
                </a:solidFill>
              </a:rPr>
              <a:t>Partnership Techniques</a:t>
            </a:r>
          </a:p>
        </p:txBody>
      </p:sp>
      <p:sp>
        <p:nvSpPr>
          <p:cNvPr id="3" name="Content Placeholder 2">
            <a:extLst>
              <a:ext uri="{FF2B5EF4-FFF2-40B4-BE49-F238E27FC236}">
                <a16:creationId xmlns:a16="http://schemas.microsoft.com/office/drawing/2014/main" id="{508991FA-124A-4628-A0A6-0B6F40FFA322}"/>
              </a:ext>
            </a:extLst>
          </p:cNvPr>
          <p:cNvSpPr>
            <a:spLocks noGrp="1"/>
          </p:cNvSpPr>
          <p:nvPr>
            <p:ph idx="1"/>
          </p:nvPr>
        </p:nvSpPr>
        <p:spPr>
          <a:xfrm>
            <a:off x="914400" y="1295400"/>
            <a:ext cx="6711654" cy="4195481"/>
          </a:xfrm>
        </p:spPr>
        <p:txBody>
          <a:bodyPr/>
          <a:lstStyle/>
          <a:p>
            <a:r>
              <a:rPr lang="en-US" dirty="0"/>
              <a:t>Stakeholder interviews and meetings</a:t>
            </a:r>
          </a:p>
          <a:p>
            <a:r>
              <a:rPr lang="en-US" dirty="0"/>
              <a:t>Technical advisory committee</a:t>
            </a:r>
          </a:p>
          <a:p>
            <a:r>
              <a:rPr lang="en-US" dirty="0"/>
              <a:t>Speakers bureau/Focus groups</a:t>
            </a:r>
          </a:p>
          <a:p>
            <a:r>
              <a:rPr lang="en-US" dirty="0"/>
              <a:t>Civic organization meetings</a:t>
            </a:r>
          </a:p>
          <a:p>
            <a:r>
              <a:rPr lang="en-US" dirty="0"/>
              <a:t>Intergovernmental partnership meetings</a:t>
            </a:r>
          </a:p>
          <a:p>
            <a:r>
              <a:rPr lang="en-US" dirty="0"/>
              <a:t>Joint meetings with other planning efforts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334" t="23333" r="15833" b="28889"/>
          <a:stretch/>
        </p:blipFill>
        <p:spPr>
          <a:xfrm>
            <a:off x="4937760" y="4343400"/>
            <a:ext cx="4206240" cy="2127862"/>
          </a:xfrm>
          <a:prstGeom prst="rect">
            <a:avLst/>
          </a:prstGeom>
          <a:effectLst/>
        </p:spPr>
      </p:pic>
    </p:spTree>
    <p:extLst>
      <p:ext uri="{BB962C8B-B14F-4D97-AF65-F5344CB8AC3E}">
        <p14:creationId xmlns:p14="http://schemas.microsoft.com/office/powerpoint/2010/main" val="291751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031" y="653235"/>
            <a:ext cx="8229600" cy="1066800"/>
          </a:xfrm>
        </p:spPr>
        <p:txBody>
          <a:bodyPr>
            <a:normAutofit/>
          </a:bodyPr>
          <a:lstStyle/>
          <a:p>
            <a:r>
              <a:rPr lang="en-US" sz="3600" b="1" dirty="0">
                <a:ln w="6350">
                  <a:solidFill>
                    <a:srgbClr val="90C226"/>
                  </a:solidFill>
                  <a:prstDash val="solid"/>
                </a:ln>
                <a:solidFill>
                  <a:schemeClr val="accent2">
                    <a:lumMod val="40000"/>
                    <a:lumOff val="60000"/>
                  </a:schemeClr>
                </a:solidFill>
              </a:rPr>
              <a:t>Polling Software</a:t>
            </a:r>
          </a:p>
        </p:txBody>
      </p:sp>
      <p:sp>
        <p:nvSpPr>
          <p:cNvPr id="2" name="Content Placeholder 1"/>
          <p:cNvSpPr>
            <a:spLocks noGrp="1"/>
          </p:cNvSpPr>
          <p:nvPr>
            <p:ph sz="half" idx="1"/>
          </p:nvPr>
        </p:nvSpPr>
        <p:spPr>
          <a:xfrm>
            <a:off x="838200" y="1452627"/>
            <a:ext cx="7197969" cy="4407408"/>
          </a:xfrm>
        </p:spPr>
        <p:txBody>
          <a:bodyPr>
            <a:normAutofit/>
          </a:bodyPr>
          <a:lstStyle/>
          <a:p>
            <a:pPr>
              <a:buClr>
                <a:schemeClr val="accent1"/>
              </a:buClr>
            </a:pPr>
            <a:r>
              <a:rPr lang="en-US" sz="2400" dirty="0"/>
              <a:t>Allows real time voting with interface through PowerPoint</a:t>
            </a:r>
          </a:p>
          <a:p>
            <a:pPr>
              <a:buClr>
                <a:schemeClr val="accent1"/>
              </a:buClr>
            </a:pPr>
            <a:r>
              <a:rPr lang="en-US" sz="2400" dirty="0"/>
              <a:t>Costs depend on number of users and questions</a:t>
            </a:r>
          </a:p>
          <a:p>
            <a:pPr>
              <a:buClr>
                <a:schemeClr val="accent1"/>
              </a:buClr>
            </a:pPr>
            <a:r>
              <a:rPr lang="en-US" sz="2400" dirty="0"/>
              <a:t>Most economical type is smart phone dependent</a:t>
            </a:r>
          </a:p>
          <a:p>
            <a:pPr>
              <a:buClr>
                <a:schemeClr val="accent1"/>
              </a:buClr>
            </a:pPr>
            <a:r>
              <a:rPr lang="en-US" sz="2400" dirty="0"/>
              <a:t>Easy record keeping</a:t>
            </a:r>
          </a:p>
        </p:txBody>
      </p:sp>
    </p:spTree>
    <p:extLst>
      <p:ext uri="{BB962C8B-B14F-4D97-AF65-F5344CB8AC3E}">
        <p14:creationId xmlns:p14="http://schemas.microsoft.com/office/powerpoint/2010/main" val="302115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083" y="586974"/>
            <a:ext cx="8229600" cy="1066800"/>
          </a:xfrm>
        </p:spPr>
        <p:txBody>
          <a:bodyPr>
            <a:normAutofit/>
          </a:bodyPr>
          <a:lstStyle/>
          <a:p>
            <a:r>
              <a:rPr lang="en-US" sz="4000" b="1" dirty="0">
                <a:ln w="6350">
                  <a:solidFill>
                    <a:srgbClr val="90C226"/>
                  </a:solidFill>
                  <a:prstDash val="solid"/>
                </a:ln>
                <a:solidFill>
                  <a:schemeClr val="accent2">
                    <a:lumMod val="40000"/>
                    <a:lumOff val="60000"/>
                  </a:schemeClr>
                </a:solidFill>
              </a:rPr>
              <a:t>Public Meetings</a:t>
            </a:r>
          </a:p>
        </p:txBody>
      </p:sp>
      <p:sp>
        <p:nvSpPr>
          <p:cNvPr id="2" name="Content Placeholder 1"/>
          <p:cNvSpPr>
            <a:spLocks noGrp="1"/>
          </p:cNvSpPr>
          <p:nvPr>
            <p:ph idx="1"/>
          </p:nvPr>
        </p:nvSpPr>
        <p:spPr>
          <a:xfrm>
            <a:off x="990600" y="1447800"/>
            <a:ext cx="4297606" cy="4325112"/>
          </a:xfrm>
        </p:spPr>
        <p:txBody>
          <a:bodyPr>
            <a:normAutofit lnSpcReduction="10000"/>
          </a:bodyPr>
          <a:lstStyle/>
          <a:p>
            <a:r>
              <a:rPr lang="en-US" dirty="0"/>
              <a:t>Steps in the process</a:t>
            </a:r>
          </a:p>
          <a:p>
            <a:pPr lvl="1"/>
            <a:r>
              <a:rPr lang="en-US" dirty="0"/>
              <a:t>Preparation</a:t>
            </a:r>
          </a:p>
          <a:p>
            <a:pPr lvl="1"/>
            <a:r>
              <a:rPr lang="en-US" dirty="0"/>
              <a:t>Review</a:t>
            </a:r>
          </a:p>
          <a:p>
            <a:pPr lvl="1"/>
            <a:r>
              <a:rPr lang="en-US" dirty="0"/>
              <a:t>Logistics</a:t>
            </a:r>
          </a:p>
          <a:p>
            <a:pPr lvl="1"/>
            <a:r>
              <a:rPr lang="en-US" dirty="0"/>
              <a:t>Presentation</a:t>
            </a:r>
          </a:p>
          <a:p>
            <a:pPr lvl="1"/>
            <a:r>
              <a:rPr lang="en-US" dirty="0"/>
              <a:t>Follow up</a:t>
            </a:r>
          </a:p>
          <a:p>
            <a:pPr lvl="1"/>
            <a:r>
              <a:rPr lang="en-US" dirty="0"/>
              <a:t>Record keeping</a:t>
            </a:r>
          </a:p>
          <a:p>
            <a:r>
              <a:rPr lang="en-US" dirty="0"/>
              <a:t>Keys to Success	</a:t>
            </a:r>
          </a:p>
          <a:p>
            <a:pPr lvl="1"/>
            <a:r>
              <a:rPr lang="en-US" dirty="0"/>
              <a:t>Be prepared</a:t>
            </a:r>
          </a:p>
          <a:p>
            <a:pPr lvl="1"/>
            <a:r>
              <a:rPr lang="en-US" dirty="0"/>
              <a:t>Be flexible</a:t>
            </a:r>
          </a:p>
          <a:p>
            <a:pPr lvl="1"/>
            <a:r>
              <a:rPr lang="en-US" dirty="0"/>
              <a:t>Be professional</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4153" b="5799"/>
          <a:stretch/>
        </p:blipFill>
        <p:spPr>
          <a:xfrm>
            <a:off x="4931825" y="4267200"/>
            <a:ext cx="4206240" cy="2209800"/>
          </a:xfrm>
          <a:prstGeom prst="rect">
            <a:avLst/>
          </a:prstGeom>
        </p:spPr>
      </p:pic>
    </p:spTree>
    <p:extLst>
      <p:ext uri="{BB962C8B-B14F-4D97-AF65-F5344CB8AC3E}">
        <p14:creationId xmlns:p14="http://schemas.microsoft.com/office/powerpoint/2010/main" val="408076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69856"/>
            <a:ext cx="8229600" cy="1066800"/>
          </a:xfrm>
        </p:spPr>
        <p:txBody>
          <a:bodyPr>
            <a:normAutofit/>
          </a:bodyPr>
          <a:lstStyle/>
          <a:p>
            <a:r>
              <a:rPr lang="en-US" sz="4000" b="1" dirty="0">
                <a:ln w="6350">
                  <a:solidFill>
                    <a:srgbClr val="90C226"/>
                  </a:solidFill>
                  <a:prstDash val="solid"/>
                </a:ln>
                <a:solidFill>
                  <a:schemeClr val="accent2">
                    <a:lumMod val="40000"/>
                    <a:lumOff val="60000"/>
                  </a:schemeClr>
                </a:solidFill>
              </a:rPr>
              <a:t>Preparation</a:t>
            </a:r>
          </a:p>
        </p:txBody>
      </p:sp>
      <p:sp>
        <p:nvSpPr>
          <p:cNvPr id="5" name="Content Placeholder 1"/>
          <p:cNvSpPr txBox="1">
            <a:spLocks/>
          </p:cNvSpPr>
          <p:nvPr/>
        </p:nvSpPr>
        <p:spPr>
          <a:xfrm>
            <a:off x="838201" y="1426567"/>
            <a:ext cx="4267199" cy="4407408"/>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Font typeface="Century Gothic" panose="020B0502020202020204" pitchFamily="34" charset="0"/>
              <a:buChar char="►"/>
            </a:pPr>
            <a:r>
              <a:rPr lang="en-US" dirty="0"/>
              <a:t>Know your audience</a:t>
            </a:r>
          </a:p>
          <a:p>
            <a:pPr>
              <a:buFont typeface="Century Gothic" panose="020B0502020202020204" pitchFamily="34" charset="0"/>
              <a:buChar char="►"/>
            </a:pPr>
            <a:r>
              <a:rPr lang="en-US" dirty="0"/>
              <a:t>Validate your data</a:t>
            </a:r>
          </a:p>
          <a:p>
            <a:pPr>
              <a:buFont typeface="Century Gothic" panose="020B0502020202020204" pitchFamily="34" charset="0"/>
              <a:buChar char="►"/>
            </a:pPr>
            <a:r>
              <a:rPr lang="en-US" dirty="0"/>
              <a:t>Keep your purpose in mind</a:t>
            </a:r>
          </a:p>
          <a:p>
            <a:pPr>
              <a:buFont typeface="Century Gothic" panose="020B0502020202020204" pitchFamily="34" charset="0"/>
              <a:buChar char="►"/>
            </a:pPr>
            <a:r>
              <a:rPr lang="en-US" dirty="0"/>
              <a:t>Give others the right to be wrong</a:t>
            </a:r>
          </a:p>
          <a:p>
            <a:pPr>
              <a:buFont typeface="Century Gothic" panose="020B0502020202020204" pitchFamily="34" charset="0"/>
              <a:buChar char="►"/>
            </a:pPr>
            <a:r>
              <a:rPr lang="en-US" dirty="0"/>
              <a:t>Be organized and brief</a:t>
            </a: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17"/>
          <a:stretch/>
        </p:blipFill>
        <p:spPr bwMode="auto">
          <a:xfrm>
            <a:off x="4948270" y="3810000"/>
            <a:ext cx="4206240" cy="254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332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457" y="641003"/>
            <a:ext cx="8229600" cy="1066800"/>
          </a:xfrm>
        </p:spPr>
        <p:txBody>
          <a:bodyPr>
            <a:normAutofit/>
          </a:bodyPr>
          <a:lstStyle/>
          <a:p>
            <a:r>
              <a:rPr lang="en-US" sz="4000" b="1" dirty="0">
                <a:ln w="6350">
                  <a:solidFill>
                    <a:srgbClr val="90C226"/>
                  </a:solidFill>
                  <a:prstDash val="solid"/>
                </a:ln>
                <a:solidFill>
                  <a:schemeClr val="accent2">
                    <a:lumMod val="40000"/>
                    <a:lumOff val="60000"/>
                  </a:schemeClr>
                </a:solidFill>
              </a:rPr>
              <a:t>Flexibility</a:t>
            </a:r>
          </a:p>
        </p:txBody>
      </p:sp>
      <p:sp>
        <p:nvSpPr>
          <p:cNvPr id="2" name="Content Placeholder 1"/>
          <p:cNvSpPr>
            <a:spLocks noGrp="1"/>
          </p:cNvSpPr>
          <p:nvPr>
            <p:ph idx="1"/>
          </p:nvPr>
        </p:nvSpPr>
        <p:spPr>
          <a:xfrm>
            <a:off x="990600" y="1397876"/>
            <a:ext cx="4648200" cy="4325112"/>
          </a:xfrm>
        </p:spPr>
        <p:txBody>
          <a:bodyPr>
            <a:normAutofit/>
          </a:bodyPr>
          <a:lstStyle/>
          <a:p>
            <a:r>
              <a:rPr lang="en-US" sz="2400" dirty="0"/>
              <a:t>What can go wrong?</a:t>
            </a:r>
          </a:p>
          <a:p>
            <a:pPr lvl="1"/>
            <a:r>
              <a:rPr lang="en-US" dirty="0"/>
              <a:t>Weather</a:t>
            </a:r>
          </a:p>
          <a:p>
            <a:pPr lvl="1"/>
            <a:r>
              <a:rPr lang="en-US" dirty="0"/>
              <a:t>Missing the meeting or tardiness</a:t>
            </a:r>
          </a:p>
          <a:p>
            <a:pPr lvl="1"/>
            <a:r>
              <a:rPr lang="en-US" dirty="0"/>
              <a:t>Equipment malfunction</a:t>
            </a:r>
          </a:p>
          <a:p>
            <a:pPr lvl="1"/>
            <a:r>
              <a:rPr lang="en-US" dirty="0"/>
              <a:t>Schedule conflict</a:t>
            </a:r>
          </a:p>
          <a:p>
            <a:pPr lvl="1"/>
            <a:r>
              <a:rPr lang="en-US" dirty="0"/>
              <a:t>Locked out of venue</a:t>
            </a:r>
          </a:p>
          <a:p>
            <a:pPr lvl="1"/>
            <a:r>
              <a:rPr lang="en-US" dirty="0"/>
              <a:t>No one shows up</a:t>
            </a:r>
          </a:p>
          <a:p>
            <a:pPr lvl="1"/>
            <a:r>
              <a:rPr lang="en-US" dirty="0"/>
              <a:t>Too many show up</a:t>
            </a:r>
          </a:p>
          <a:p>
            <a:pPr lvl="1"/>
            <a:r>
              <a:rPr lang="en-US" dirty="0"/>
              <a:t>Hostile crowd</a:t>
            </a:r>
          </a:p>
          <a:p>
            <a:pPr lvl="1"/>
            <a:r>
              <a:rPr lang="en-US" dirty="0"/>
              <a:t>Wrong information</a:t>
            </a:r>
          </a:p>
        </p:txBody>
      </p:sp>
      <p:pic>
        <p:nvPicPr>
          <p:cNvPr id="2050" name="Picture 2" descr="Image result for padlocked do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15376"/>
          <a:stretch/>
        </p:blipFill>
        <p:spPr bwMode="auto">
          <a:xfrm>
            <a:off x="4937760" y="3962400"/>
            <a:ext cx="420624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66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691" y="646408"/>
            <a:ext cx="7420709" cy="1066800"/>
          </a:xfrm>
        </p:spPr>
        <p:txBody>
          <a:bodyPr>
            <a:normAutofit fontScale="90000"/>
          </a:bodyPr>
          <a:lstStyle/>
          <a:p>
            <a:r>
              <a:rPr lang="en-US" sz="4000" b="1" dirty="0">
                <a:ln w="6350">
                  <a:solidFill>
                    <a:srgbClr val="90C226"/>
                  </a:solidFill>
                  <a:prstDash val="solid"/>
                </a:ln>
                <a:solidFill>
                  <a:schemeClr val="accent2">
                    <a:lumMod val="40000"/>
                    <a:lumOff val="60000"/>
                  </a:schemeClr>
                </a:solidFill>
              </a:rPr>
              <a:t>In Person Meeting Best Practices</a:t>
            </a:r>
          </a:p>
        </p:txBody>
      </p:sp>
      <p:sp>
        <p:nvSpPr>
          <p:cNvPr id="2" name="Content Placeholder 1"/>
          <p:cNvSpPr>
            <a:spLocks noGrp="1"/>
          </p:cNvSpPr>
          <p:nvPr>
            <p:ph idx="1"/>
          </p:nvPr>
        </p:nvSpPr>
        <p:spPr>
          <a:xfrm>
            <a:off x="838201" y="1447800"/>
            <a:ext cx="5943600" cy="4834129"/>
          </a:xfrm>
        </p:spPr>
        <p:txBody>
          <a:bodyPr>
            <a:normAutofit/>
          </a:bodyPr>
          <a:lstStyle/>
          <a:p>
            <a:r>
              <a:rPr lang="en-US" dirty="0"/>
              <a:t>Dealing with a hostile audience</a:t>
            </a:r>
          </a:p>
          <a:p>
            <a:pPr lvl="1"/>
            <a:r>
              <a:rPr lang="en-US" dirty="0"/>
              <a:t>Lay out parameters ahead of time</a:t>
            </a:r>
          </a:p>
          <a:p>
            <a:pPr lvl="1"/>
            <a:r>
              <a:rPr lang="en-US" dirty="0"/>
              <a:t>Know the controversy</a:t>
            </a:r>
          </a:p>
          <a:p>
            <a:pPr lvl="1"/>
            <a:r>
              <a:rPr lang="en-US" dirty="0"/>
              <a:t>Include counter arguments</a:t>
            </a:r>
          </a:p>
          <a:p>
            <a:pPr lvl="1"/>
            <a:r>
              <a:rPr lang="en-US" dirty="0"/>
              <a:t>Do not ignore the audience</a:t>
            </a:r>
          </a:p>
          <a:p>
            <a:pPr lvl="1"/>
            <a:r>
              <a:rPr lang="en-US" dirty="0"/>
              <a:t>Do not go on the attack</a:t>
            </a:r>
          </a:p>
          <a:p>
            <a:pPr lvl="1"/>
            <a:r>
              <a:rPr lang="en-US" dirty="0"/>
              <a:t>Steer the conversation</a:t>
            </a:r>
          </a:p>
        </p:txBody>
      </p:sp>
      <p:pic>
        <p:nvPicPr>
          <p:cNvPr id="4" name="Picture 3" descr="Health_Care_Specter_Miss_t_w600_h600.jpg"/>
          <p:cNvPicPr>
            <a:picLocks noChangeAspect="1"/>
          </p:cNvPicPr>
          <p:nvPr/>
        </p:nvPicPr>
        <p:blipFill rotWithShape="1">
          <a:blip r:embed="rId3" cstate="print">
            <a:extLst>
              <a:ext uri="{28A0092B-C50C-407E-A947-70E740481C1C}">
                <a14:useLocalDpi xmlns:a14="http://schemas.microsoft.com/office/drawing/2010/main" val="0"/>
              </a:ext>
            </a:extLst>
          </a:blip>
          <a:srcRect t="822" b="8108"/>
          <a:stretch/>
        </p:blipFill>
        <p:spPr>
          <a:xfrm>
            <a:off x="4937760" y="4114800"/>
            <a:ext cx="4206240" cy="2362200"/>
          </a:xfrm>
          <a:prstGeom prst="rect">
            <a:avLst/>
          </a:prstGeom>
          <a:effectLst/>
        </p:spPr>
      </p:pic>
    </p:spTree>
    <p:extLst>
      <p:ext uri="{BB962C8B-B14F-4D97-AF65-F5344CB8AC3E}">
        <p14:creationId xmlns:p14="http://schemas.microsoft.com/office/powerpoint/2010/main" val="371544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609600"/>
            <a:ext cx="6347713" cy="914400"/>
          </a:xfrm>
        </p:spPr>
        <p:txBody>
          <a:bodyPr>
            <a:normAutofit/>
          </a:bodyPr>
          <a:lstStyle/>
          <a:p>
            <a:r>
              <a:rPr lang="en-US" sz="4000" b="1" dirty="0">
                <a:ln w="6350">
                  <a:solidFill>
                    <a:srgbClr val="90C226"/>
                  </a:solidFill>
                  <a:prstDash val="solid"/>
                </a:ln>
                <a:solidFill>
                  <a:schemeClr val="accent2">
                    <a:lumMod val="40000"/>
                    <a:lumOff val="60000"/>
                  </a:schemeClr>
                </a:solidFill>
              </a:rPr>
              <a:t>Planning Goals</a:t>
            </a:r>
          </a:p>
        </p:txBody>
      </p:sp>
      <p:sp>
        <p:nvSpPr>
          <p:cNvPr id="2" name="Content Placeholder 1"/>
          <p:cNvSpPr>
            <a:spLocks noGrp="1"/>
          </p:cNvSpPr>
          <p:nvPr>
            <p:ph idx="1"/>
          </p:nvPr>
        </p:nvSpPr>
        <p:spPr>
          <a:xfrm>
            <a:off x="914400" y="1371600"/>
            <a:ext cx="4373829" cy="3880773"/>
          </a:xfrm>
        </p:spPr>
        <p:txBody>
          <a:bodyPr>
            <a:normAutofit fontScale="70000" lnSpcReduction="20000"/>
          </a:bodyPr>
          <a:lstStyle/>
          <a:p>
            <a:r>
              <a:rPr lang="en-US" sz="2800" dirty="0"/>
              <a:t>Build support for the plan</a:t>
            </a:r>
          </a:p>
          <a:p>
            <a:pPr lvl="1"/>
            <a:r>
              <a:rPr lang="en-US" sz="2600" dirty="0"/>
              <a:t>Business community</a:t>
            </a:r>
          </a:p>
          <a:p>
            <a:pPr lvl="1"/>
            <a:r>
              <a:rPr lang="en-US" sz="2600" dirty="0"/>
              <a:t>Residents</a:t>
            </a:r>
          </a:p>
          <a:p>
            <a:pPr lvl="1"/>
            <a:r>
              <a:rPr lang="en-US" sz="2600" dirty="0"/>
              <a:t>Elected officials</a:t>
            </a:r>
          </a:p>
          <a:p>
            <a:pPr lvl="1"/>
            <a:r>
              <a:rPr lang="en-US" sz="2600" dirty="0"/>
              <a:t>Staff</a:t>
            </a:r>
          </a:p>
          <a:p>
            <a:r>
              <a:rPr lang="en-US" sz="2800" dirty="0"/>
              <a:t>Transparency</a:t>
            </a:r>
          </a:p>
          <a:p>
            <a:r>
              <a:rPr lang="en-US" sz="2800" dirty="0"/>
              <a:t>Gather meaningful input</a:t>
            </a:r>
          </a:p>
          <a:p>
            <a:r>
              <a:rPr lang="en-US" sz="2800" dirty="0"/>
              <a:t>Reflect the community’s unique attributes</a:t>
            </a:r>
          </a:p>
          <a:p>
            <a:r>
              <a:rPr lang="en-US" sz="2800" dirty="0"/>
              <a:t>Find a champion for implementation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6" t="13914" b="1096"/>
          <a:stretch/>
        </p:blipFill>
        <p:spPr>
          <a:xfrm>
            <a:off x="4937760" y="3733800"/>
            <a:ext cx="4206240" cy="2682669"/>
          </a:xfrm>
          <a:prstGeom prst="rect">
            <a:avLst/>
          </a:prstGeom>
          <a:effectLst/>
        </p:spPr>
      </p:pic>
    </p:spTree>
    <p:extLst>
      <p:ext uri="{BB962C8B-B14F-4D97-AF65-F5344CB8AC3E}">
        <p14:creationId xmlns:p14="http://schemas.microsoft.com/office/powerpoint/2010/main" val="250528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691" y="646408"/>
            <a:ext cx="7420709" cy="1066800"/>
          </a:xfrm>
        </p:spPr>
        <p:txBody>
          <a:bodyPr>
            <a:normAutofit/>
          </a:bodyPr>
          <a:lstStyle/>
          <a:p>
            <a:r>
              <a:rPr lang="en-US" sz="3000" b="1" dirty="0">
                <a:ln w="6350">
                  <a:solidFill>
                    <a:srgbClr val="90C226"/>
                  </a:solidFill>
                  <a:prstDash val="solid"/>
                </a:ln>
                <a:solidFill>
                  <a:schemeClr val="accent2">
                    <a:lumMod val="40000"/>
                    <a:lumOff val="60000"/>
                  </a:schemeClr>
                </a:solidFill>
              </a:rPr>
              <a:t>Virtual/Hybrid Meeting Best Practices</a:t>
            </a:r>
          </a:p>
        </p:txBody>
      </p:sp>
      <p:sp>
        <p:nvSpPr>
          <p:cNvPr id="2" name="Content Placeholder 1"/>
          <p:cNvSpPr>
            <a:spLocks noGrp="1"/>
          </p:cNvSpPr>
          <p:nvPr>
            <p:ph idx="1"/>
          </p:nvPr>
        </p:nvSpPr>
        <p:spPr>
          <a:xfrm>
            <a:off x="838200" y="1447800"/>
            <a:ext cx="7543799" cy="4834129"/>
          </a:xfrm>
        </p:spPr>
        <p:txBody>
          <a:bodyPr>
            <a:normAutofit/>
          </a:bodyPr>
          <a:lstStyle/>
          <a:p>
            <a:r>
              <a:rPr lang="en-US" dirty="0"/>
              <a:t>Choose a platform</a:t>
            </a:r>
          </a:p>
          <a:p>
            <a:pPr lvl="1"/>
            <a:r>
              <a:rPr lang="en-US" dirty="0"/>
              <a:t>Computer</a:t>
            </a:r>
          </a:p>
          <a:p>
            <a:pPr lvl="1"/>
            <a:r>
              <a:rPr lang="en-US" dirty="0"/>
              <a:t>Telephone</a:t>
            </a:r>
          </a:p>
          <a:p>
            <a:r>
              <a:rPr lang="en-US" dirty="0"/>
              <a:t>Should include information in the public notice</a:t>
            </a:r>
          </a:p>
          <a:p>
            <a:r>
              <a:rPr lang="en-US" dirty="0"/>
              <a:t>Test all equipment prior to the meeting</a:t>
            </a:r>
          </a:p>
          <a:p>
            <a:r>
              <a:rPr lang="en-US" dirty="0"/>
              <a:t>Establish meeting procedure</a:t>
            </a:r>
          </a:p>
          <a:p>
            <a:pPr lvl="1"/>
            <a:r>
              <a:rPr lang="en-US" dirty="0"/>
              <a:t>Identify staff roles</a:t>
            </a:r>
          </a:p>
          <a:p>
            <a:r>
              <a:rPr lang="en-US" dirty="0"/>
              <a:t>Public feedback</a:t>
            </a:r>
          </a:p>
          <a:p>
            <a:pPr lvl="1"/>
            <a:r>
              <a:rPr lang="en-US" dirty="0"/>
              <a:t>Dedicated phone line</a:t>
            </a:r>
          </a:p>
          <a:p>
            <a:pPr lvl="1"/>
            <a:r>
              <a:rPr lang="en-US" dirty="0"/>
              <a:t>Pre-recorded videos/voicemails</a:t>
            </a:r>
          </a:p>
          <a:p>
            <a:pPr lvl="1"/>
            <a:r>
              <a:rPr lang="en-US" dirty="0"/>
              <a:t>Chat room comments</a:t>
            </a:r>
          </a:p>
          <a:p>
            <a:pPr marL="457200" lvl="1" indent="0">
              <a:buNone/>
            </a:pPr>
            <a:endParaRPr lang="en-US" dirty="0"/>
          </a:p>
          <a:p>
            <a:endParaRPr lang="en-US" dirty="0"/>
          </a:p>
        </p:txBody>
      </p:sp>
    </p:spTree>
    <p:extLst>
      <p:ext uri="{BB962C8B-B14F-4D97-AF65-F5344CB8AC3E}">
        <p14:creationId xmlns:p14="http://schemas.microsoft.com/office/powerpoint/2010/main" val="89868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kshop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44" y="1965235"/>
            <a:ext cx="2690957" cy="22151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7685" y="1720975"/>
            <a:ext cx="3733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05544" y="214893"/>
            <a:ext cx="8287373" cy="1506081"/>
          </a:xfrm>
          <a:noFill/>
          <a:ln>
            <a:noFill/>
          </a:ln>
        </p:spPr>
        <p:txBody>
          <a:bodyPr>
            <a:noAutofit/>
          </a:bodyPr>
          <a:lstStyle/>
          <a:p>
            <a:pPr algn="ctr"/>
            <a:r>
              <a:rPr lang="en-US" sz="4000" b="1" dirty="0">
                <a:ln w="6350">
                  <a:solidFill>
                    <a:srgbClr val="90C226"/>
                  </a:solidFill>
                  <a:prstDash val="solid"/>
                </a:ln>
                <a:solidFill>
                  <a:schemeClr val="accent2">
                    <a:lumMod val="40000"/>
                    <a:lumOff val="60000"/>
                  </a:schemeClr>
                </a:solidFill>
              </a:rPr>
              <a:t>What has worked in your community?</a:t>
            </a:r>
          </a:p>
        </p:txBody>
      </p:sp>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10675">
            <a:off x="513285" y="3521998"/>
            <a:ext cx="2206992" cy="29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2005_0217Image0013"/>
          <p:cNvPicPr>
            <a:picLocks noChangeAspect="1" noChangeArrowheads="1"/>
          </p:cNvPicPr>
          <p:nvPr/>
        </p:nvPicPr>
        <p:blipFill rotWithShape="1">
          <a:blip r:embed="rId6">
            <a:extLst>
              <a:ext uri="{28A0092B-C50C-407E-A947-70E740481C1C}">
                <a14:useLocalDpi xmlns:a14="http://schemas.microsoft.com/office/drawing/2010/main" val="0"/>
              </a:ext>
            </a:extLst>
          </a:blip>
          <a:srcRect l="10818" t="24536"/>
          <a:stretch/>
        </p:blipFill>
        <p:spPr bwMode="auto">
          <a:xfrm rot="476315">
            <a:off x="6092922" y="2149917"/>
            <a:ext cx="2877185" cy="1825960"/>
          </a:xfrm>
          <a:prstGeom prst="rect">
            <a:avLst/>
          </a:prstGeom>
          <a:solidFill>
            <a:schemeClr val="bg1"/>
          </a:solidFill>
          <a:ln w="9525">
            <a:solidFill>
              <a:schemeClr val="bg1"/>
            </a:solidFill>
            <a:miter lim="800000"/>
            <a:headEnd/>
            <a:tailEnd/>
          </a:ln>
        </p:spPr>
      </p:pic>
      <p:pic>
        <p:nvPicPr>
          <p:cNvPr id="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45652">
            <a:off x="6226167" y="3713178"/>
            <a:ext cx="2810046" cy="216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descr="DSCF0044"/>
          <p:cNvPicPr>
            <a:picLocks noChangeAspect="1" noChangeArrowheads="1"/>
          </p:cNvPicPr>
          <p:nvPr/>
        </p:nvPicPr>
        <p:blipFill rotWithShape="1">
          <a:blip r:embed="rId8">
            <a:extLst>
              <a:ext uri="{28A0092B-C50C-407E-A947-70E740481C1C}">
                <a14:useLocalDpi xmlns:a14="http://schemas.microsoft.com/office/drawing/2010/main" val="0"/>
              </a:ext>
            </a:extLst>
          </a:blip>
          <a:srcRect t="27124"/>
          <a:stretch/>
        </p:blipFill>
        <p:spPr bwMode="auto">
          <a:xfrm>
            <a:off x="2310921" y="4273508"/>
            <a:ext cx="4334392" cy="2366910"/>
          </a:xfrm>
          <a:prstGeom prst="rect">
            <a:avLst/>
          </a:prstGeom>
          <a:solidFill>
            <a:schemeClr val="bg1"/>
          </a:solidFill>
          <a:ln w="9525">
            <a:solidFill>
              <a:schemeClr val="bg1"/>
            </a:solidFill>
            <a:miter lim="800000"/>
            <a:headEnd/>
            <a:tailEnd/>
          </a:ln>
        </p:spPr>
      </p:pic>
    </p:spTree>
    <p:extLst>
      <p:ext uri="{BB962C8B-B14F-4D97-AF65-F5344CB8AC3E}">
        <p14:creationId xmlns:p14="http://schemas.microsoft.com/office/powerpoint/2010/main" val="3591359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066800"/>
          </a:xfrm>
        </p:spPr>
        <p:txBody>
          <a:bodyPr>
            <a:normAutofit/>
          </a:bodyPr>
          <a:lstStyle/>
          <a:p>
            <a:r>
              <a:rPr lang="en-US" sz="4000" b="1" dirty="0">
                <a:ln w="6350">
                  <a:solidFill>
                    <a:srgbClr val="90C226"/>
                  </a:solidFill>
                  <a:prstDash val="solid"/>
                </a:ln>
                <a:solidFill>
                  <a:schemeClr val="accent2">
                    <a:lumMod val="40000"/>
                    <a:lumOff val="60000"/>
                  </a:schemeClr>
                </a:solidFill>
              </a:rPr>
              <a:t>Questions?</a:t>
            </a:r>
          </a:p>
        </p:txBody>
      </p:sp>
      <p:sp>
        <p:nvSpPr>
          <p:cNvPr id="2" name="Content Placeholder 1"/>
          <p:cNvSpPr>
            <a:spLocks noGrp="1"/>
          </p:cNvSpPr>
          <p:nvPr>
            <p:ph idx="1"/>
          </p:nvPr>
        </p:nvSpPr>
        <p:spPr>
          <a:xfrm>
            <a:off x="357553" y="1524000"/>
            <a:ext cx="8229600" cy="3352800"/>
          </a:xfrm>
        </p:spPr>
        <p:txBody>
          <a:bodyPr/>
          <a:lstStyle/>
          <a:p>
            <a:pPr marL="45720" indent="0">
              <a:buNone/>
            </a:pPr>
            <a:endParaRPr lang="en-US" dirty="0"/>
          </a:p>
          <a:p>
            <a:pPr marL="45720" indent="0">
              <a:buNone/>
            </a:pPr>
            <a:endParaRPr lang="en-US" dirty="0"/>
          </a:p>
        </p:txBody>
      </p:sp>
      <p:pic>
        <p:nvPicPr>
          <p:cNvPr id="5" name="Picture 4">
            <a:extLst>
              <a:ext uri="{FF2B5EF4-FFF2-40B4-BE49-F238E27FC236}">
                <a16:creationId xmlns:a16="http://schemas.microsoft.com/office/drawing/2014/main" id="{202C875E-06CB-429B-82A4-F18FA105661E}"/>
              </a:ext>
            </a:extLst>
          </p:cNvPr>
          <p:cNvPicPr>
            <a:picLocks noChangeAspect="1"/>
          </p:cNvPicPr>
          <p:nvPr/>
        </p:nvPicPr>
        <p:blipFill rotWithShape="1">
          <a:blip r:embed="rId3">
            <a:extLst>
              <a:ext uri="{28A0092B-C50C-407E-A947-70E740481C1C}">
                <a14:useLocalDpi xmlns:a14="http://schemas.microsoft.com/office/drawing/2010/main" val="0"/>
              </a:ext>
            </a:extLst>
          </a:blip>
          <a:srcRect r="71739"/>
          <a:stretch/>
        </p:blipFill>
        <p:spPr>
          <a:xfrm>
            <a:off x="5943600" y="5366657"/>
            <a:ext cx="990600" cy="1001486"/>
          </a:xfrm>
          <a:prstGeom prst="rect">
            <a:avLst/>
          </a:prstGeom>
        </p:spPr>
      </p:pic>
      <p:sp>
        <p:nvSpPr>
          <p:cNvPr id="6" name="Subtitle 4"/>
          <p:cNvSpPr txBox="1">
            <a:spLocks/>
          </p:cNvSpPr>
          <p:nvPr/>
        </p:nvSpPr>
        <p:spPr>
          <a:xfrm>
            <a:off x="0" y="1676400"/>
            <a:ext cx="9144000" cy="32004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2400" b="1" dirty="0"/>
              <a:t>Allison Slocum, AICP</a:t>
            </a:r>
            <a:br>
              <a:rPr lang="en-US" sz="2400" b="1" dirty="0"/>
            </a:br>
            <a:r>
              <a:rPr lang="en-US" sz="2400" b="1" dirty="0"/>
              <a:t>Historic Preservation Planner</a:t>
            </a:r>
          </a:p>
          <a:p>
            <a:pPr marL="0" indent="0" algn="ctr">
              <a:spcBef>
                <a:spcPts val="0"/>
              </a:spcBef>
              <a:buNone/>
            </a:pPr>
            <a:r>
              <a:rPr lang="en-US" sz="2400" b="1" dirty="0"/>
              <a:t>River Valley Regional Commission</a:t>
            </a:r>
          </a:p>
          <a:p>
            <a:pPr marL="0" indent="0" algn="ctr">
              <a:buNone/>
            </a:pPr>
            <a:r>
              <a:rPr lang="en-US" sz="2400" b="1" dirty="0"/>
              <a:t>District 7 Representative</a:t>
            </a:r>
          </a:p>
          <a:p>
            <a:pPr marL="0" indent="0" algn="ctr">
              <a:spcBef>
                <a:spcPts val="0"/>
              </a:spcBef>
              <a:buNone/>
            </a:pPr>
            <a:r>
              <a:rPr lang="en-US" sz="2400" b="1" dirty="0"/>
              <a:t>Georgia Planning Association</a:t>
            </a:r>
          </a:p>
          <a:p>
            <a:pPr marL="0" indent="0" algn="ctr">
              <a:spcBef>
                <a:spcPts val="1200"/>
              </a:spcBef>
              <a:buNone/>
            </a:pPr>
            <a:r>
              <a:rPr lang="en-US" sz="2400" b="1" dirty="0"/>
              <a:t>(706) 256-2910</a:t>
            </a:r>
          </a:p>
          <a:p>
            <a:pPr marL="0" indent="0" algn="ctr">
              <a:spcBef>
                <a:spcPts val="1200"/>
              </a:spcBef>
              <a:buNone/>
            </a:pPr>
            <a:r>
              <a:rPr lang="en-US" sz="2400" b="1" dirty="0"/>
              <a:t>aslocum@rivervalleyrc.org</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5362303"/>
            <a:ext cx="3246369" cy="1005840"/>
          </a:xfrm>
          <a:prstGeom prst="rect">
            <a:avLst/>
          </a:prstGeom>
        </p:spPr>
      </p:pic>
    </p:spTree>
    <p:extLst>
      <p:ext uri="{BB962C8B-B14F-4D97-AF65-F5344CB8AC3E}">
        <p14:creationId xmlns:p14="http://schemas.microsoft.com/office/powerpoint/2010/main" val="108162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99A2-8690-42C3-B5CA-7C6FE5730C2E}"/>
              </a:ext>
            </a:extLst>
          </p:cNvPr>
          <p:cNvSpPr>
            <a:spLocks noGrp="1"/>
          </p:cNvSpPr>
          <p:nvPr>
            <p:ph type="title"/>
          </p:nvPr>
        </p:nvSpPr>
        <p:spPr>
          <a:xfrm>
            <a:off x="457200" y="783281"/>
            <a:ext cx="8229600" cy="1066800"/>
          </a:xfrm>
        </p:spPr>
        <p:txBody>
          <a:bodyPr>
            <a:normAutofit/>
          </a:bodyPr>
          <a:lstStyle/>
          <a:p>
            <a:r>
              <a:rPr lang="en-US" sz="4000" b="1" dirty="0">
                <a:ln w="6350">
                  <a:solidFill>
                    <a:srgbClr val="90C226"/>
                  </a:solidFill>
                  <a:prstDash val="solid"/>
                </a:ln>
                <a:solidFill>
                  <a:schemeClr val="accent2">
                    <a:lumMod val="40000"/>
                    <a:lumOff val="60000"/>
                  </a:schemeClr>
                </a:solidFill>
              </a:rPr>
              <a:t>Process Management</a:t>
            </a:r>
          </a:p>
        </p:txBody>
      </p:sp>
      <p:sp>
        <p:nvSpPr>
          <p:cNvPr id="3" name="Content Placeholder 2">
            <a:extLst>
              <a:ext uri="{FF2B5EF4-FFF2-40B4-BE49-F238E27FC236}">
                <a16:creationId xmlns:a16="http://schemas.microsoft.com/office/drawing/2014/main" id="{F2384A59-D7D5-4EEC-B4E1-67CD5C54D133}"/>
              </a:ext>
            </a:extLst>
          </p:cNvPr>
          <p:cNvSpPr>
            <a:spLocks noGrp="1"/>
          </p:cNvSpPr>
          <p:nvPr>
            <p:ph idx="1"/>
          </p:nvPr>
        </p:nvSpPr>
        <p:spPr>
          <a:xfrm>
            <a:off x="457200" y="1600200"/>
            <a:ext cx="6705600" cy="3200400"/>
          </a:xfrm>
        </p:spPr>
        <p:txBody>
          <a:bodyPr>
            <a:normAutofit/>
          </a:bodyPr>
          <a:lstStyle/>
          <a:p>
            <a:r>
              <a:rPr lang="en-US" dirty="0"/>
              <a:t>How much time do you have?</a:t>
            </a:r>
          </a:p>
          <a:p>
            <a:pPr lvl="1"/>
            <a:r>
              <a:rPr lang="en-US" dirty="0"/>
              <a:t>Public engagement drives the schedule and cost</a:t>
            </a:r>
          </a:p>
          <a:p>
            <a:r>
              <a:rPr lang="en-US" dirty="0"/>
              <a:t>How much are you willing to spend?</a:t>
            </a:r>
          </a:p>
          <a:p>
            <a:pPr lvl="1"/>
            <a:r>
              <a:rPr lang="en-US" dirty="0"/>
              <a:t>In-house or consultant?</a:t>
            </a:r>
          </a:p>
          <a:p>
            <a:r>
              <a:rPr lang="en-US" dirty="0"/>
              <a:t>How experimental are you?</a:t>
            </a:r>
          </a:p>
          <a:p>
            <a:pPr lvl="1"/>
            <a:r>
              <a:rPr lang="en-US" dirty="0"/>
              <a:t>Use traditional methods or </a:t>
            </a:r>
          </a:p>
          <a:p>
            <a:pPr marL="741363" lvl="1" indent="0">
              <a:spcBef>
                <a:spcPts val="0"/>
              </a:spcBef>
              <a:buNone/>
            </a:pPr>
            <a:r>
              <a:rPr lang="en-US" dirty="0"/>
              <a:t>something original?</a:t>
            </a:r>
          </a:p>
          <a:p>
            <a:endParaRPr lang="en-US"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834" t="24445" r="23333" b="26666"/>
          <a:stretch/>
        </p:blipFill>
        <p:spPr>
          <a:xfrm>
            <a:off x="4935132" y="3886200"/>
            <a:ext cx="4206240" cy="2342715"/>
          </a:xfrm>
          <a:prstGeom prst="rect">
            <a:avLst/>
          </a:prstGeom>
          <a:effectLst/>
        </p:spPr>
      </p:pic>
    </p:spTree>
    <p:extLst>
      <p:ext uri="{BB962C8B-B14F-4D97-AF65-F5344CB8AC3E}">
        <p14:creationId xmlns:p14="http://schemas.microsoft.com/office/powerpoint/2010/main" val="65034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799" y="457200"/>
            <a:ext cx="8229600" cy="1066800"/>
          </a:xfrm>
        </p:spPr>
        <p:txBody>
          <a:bodyPr>
            <a:normAutofit/>
          </a:bodyPr>
          <a:lstStyle/>
          <a:p>
            <a:r>
              <a:rPr lang="en-US" sz="4400" b="1" dirty="0">
                <a:ln w="6350">
                  <a:solidFill>
                    <a:srgbClr val="90C226"/>
                  </a:solidFill>
                  <a:prstDash val="solid"/>
                </a:ln>
                <a:solidFill>
                  <a:schemeClr val="accent2">
                    <a:lumMod val="40000"/>
                    <a:lumOff val="60000"/>
                  </a:schemeClr>
                </a:solidFill>
              </a:rPr>
              <a:t>Requirements</a:t>
            </a:r>
          </a:p>
        </p:txBody>
      </p:sp>
      <p:sp>
        <p:nvSpPr>
          <p:cNvPr id="2" name="Content Placeholder 1"/>
          <p:cNvSpPr>
            <a:spLocks noGrp="1"/>
          </p:cNvSpPr>
          <p:nvPr>
            <p:ph idx="1"/>
          </p:nvPr>
        </p:nvSpPr>
        <p:spPr>
          <a:xfrm>
            <a:off x="304799" y="1266444"/>
            <a:ext cx="8399585" cy="790956"/>
          </a:xfrm>
        </p:spPr>
        <p:txBody>
          <a:bodyPr>
            <a:normAutofit/>
          </a:bodyPr>
          <a:lstStyle/>
          <a:p>
            <a:pPr marL="45720" indent="0" algn="ctr">
              <a:buNone/>
            </a:pPr>
            <a:r>
              <a:rPr lang="en-US" sz="2000" b="1" dirty="0"/>
              <a:t>Minimum Standards for Local Comprehensive Planning</a:t>
            </a:r>
            <a:br>
              <a:rPr lang="en-US" sz="2000" b="1" dirty="0"/>
            </a:br>
            <a:r>
              <a:rPr lang="en-US" sz="2000" dirty="0"/>
              <a:t>(Rules of DCA, Chapter 110-12-1-.02)</a:t>
            </a:r>
          </a:p>
        </p:txBody>
      </p:sp>
      <p:sp>
        <p:nvSpPr>
          <p:cNvPr id="5" name="TextBox 4">
            <a:extLst>
              <a:ext uri="{FF2B5EF4-FFF2-40B4-BE49-F238E27FC236}">
                <a16:creationId xmlns:a16="http://schemas.microsoft.com/office/drawing/2014/main" id="{F2C3BFCE-6779-405F-90A9-83D319A0EE23}"/>
              </a:ext>
            </a:extLst>
          </p:cNvPr>
          <p:cNvSpPr txBox="1"/>
          <p:nvPr/>
        </p:nvSpPr>
        <p:spPr>
          <a:xfrm>
            <a:off x="4928616" y="3962400"/>
            <a:ext cx="4206240" cy="2377440"/>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rPr>
              <a:t>“</a:t>
            </a:r>
            <a:r>
              <a:rPr lang="en-US" i="1" dirty="0">
                <a:solidFill>
                  <a:schemeClr val="bg1"/>
                </a:solidFill>
              </a:rPr>
              <a:t>Each element of the plan must be prepared with considerable opportunity for involvement and input from stakeholders and the general public, in order to ensure the plan reflects the full range of community needs and values.”</a:t>
            </a:r>
          </a:p>
        </p:txBody>
      </p:sp>
      <p:sp>
        <p:nvSpPr>
          <p:cNvPr id="6" name="Content Placeholder 1"/>
          <p:cNvSpPr txBox="1">
            <a:spLocks/>
          </p:cNvSpPr>
          <p:nvPr/>
        </p:nvSpPr>
        <p:spPr>
          <a:xfrm>
            <a:off x="953004" y="2083676"/>
            <a:ext cx="3965028" cy="30979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566928" indent="-457200">
              <a:buFont typeface="Century Gothic" panose="020B0502020202020204" pitchFamily="34" charset="0"/>
              <a:buChar char="►"/>
            </a:pPr>
            <a:r>
              <a:rPr lang="en-US" dirty="0"/>
              <a:t>Identify stakeholders</a:t>
            </a:r>
          </a:p>
          <a:p>
            <a:pPr marL="566928" indent="-457200">
              <a:buFont typeface="Century Gothic" panose="020B0502020202020204" pitchFamily="34" charset="0"/>
              <a:buChar char="►"/>
            </a:pPr>
            <a:r>
              <a:rPr lang="en-US" dirty="0"/>
              <a:t>Identify participation </a:t>
            </a:r>
            <a:br>
              <a:rPr lang="en-US" dirty="0"/>
            </a:br>
            <a:r>
              <a:rPr lang="en-US" dirty="0"/>
              <a:t>techniques</a:t>
            </a:r>
          </a:p>
          <a:p>
            <a:pPr marL="566928" indent="-457200">
              <a:buFont typeface="Century Gothic" panose="020B0502020202020204" pitchFamily="34" charset="0"/>
              <a:buChar char="►"/>
            </a:pPr>
            <a:r>
              <a:rPr lang="en-US" dirty="0"/>
              <a:t>Conduct participation </a:t>
            </a:r>
            <a:br>
              <a:rPr lang="en-US" dirty="0"/>
            </a:br>
            <a:r>
              <a:rPr lang="en-US" dirty="0"/>
              <a:t>program</a:t>
            </a:r>
          </a:p>
          <a:p>
            <a:pPr marL="566928" indent="-457200">
              <a:buFont typeface="Century Gothic" panose="020B0502020202020204" pitchFamily="34" charset="0"/>
              <a:buChar char="►"/>
            </a:pPr>
            <a:r>
              <a:rPr lang="en-US" dirty="0"/>
              <a:t>Document community </a:t>
            </a:r>
            <a:br>
              <a:rPr lang="en-US" dirty="0"/>
            </a:br>
            <a:r>
              <a:rPr lang="en-US" dirty="0"/>
              <a:t>involvement activities</a:t>
            </a:r>
          </a:p>
          <a:p>
            <a:endParaRPr lang="en-US" dirty="0"/>
          </a:p>
        </p:txBody>
      </p:sp>
    </p:spTree>
    <p:extLst>
      <p:ext uri="{BB962C8B-B14F-4D97-AF65-F5344CB8AC3E}">
        <p14:creationId xmlns:p14="http://schemas.microsoft.com/office/powerpoint/2010/main" val="173478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338" y="457200"/>
            <a:ext cx="8229600" cy="1066800"/>
          </a:xfrm>
        </p:spPr>
        <p:txBody>
          <a:bodyPr>
            <a:normAutofit/>
          </a:bodyPr>
          <a:lstStyle/>
          <a:p>
            <a:r>
              <a:rPr lang="en-US" sz="4400" b="1" dirty="0">
                <a:ln w="6350">
                  <a:solidFill>
                    <a:srgbClr val="90C226"/>
                  </a:solidFill>
                  <a:prstDash val="solid"/>
                </a:ln>
                <a:solidFill>
                  <a:schemeClr val="accent2">
                    <a:lumMod val="40000"/>
                    <a:lumOff val="60000"/>
                  </a:schemeClr>
                </a:solidFill>
              </a:rPr>
              <a:t>Procedures</a:t>
            </a:r>
          </a:p>
        </p:txBody>
      </p:sp>
      <p:sp>
        <p:nvSpPr>
          <p:cNvPr id="2" name="Content Placeholder 1"/>
          <p:cNvSpPr>
            <a:spLocks noGrp="1"/>
          </p:cNvSpPr>
          <p:nvPr>
            <p:ph idx="1"/>
          </p:nvPr>
        </p:nvSpPr>
        <p:spPr>
          <a:xfrm>
            <a:off x="451338" y="1248681"/>
            <a:ext cx="8540262" cy="808719"/>
          </a:xfrm>
        </p:spPr>
        <p:txBody>
          <a:bodyPr>
            <a:normAutofit fontScale="92500" lnSpcReduction="10000"/>
          </a:bodyPr>
          <a:lstStyle/>
          <a:p>
            <a:pPr marL="45720" indent="0" algn="ctr">
              <a:spcAft>
                <a:spcPts val="1200"/>
              </a:spcAft>
              <a:buNone/>
            </a:pPr>
            <a:r>
              <a:rPr lang="en-US" sz="2200" b="1" dirty="0"/>
              <a:t>Minimum Standards for Local Comprehensive Planning, Procedures </a:t>
            </a:r>
            <a:br>
              <a:rPr lang="en-US" sz="2200" b="1" dirty="0"/>
            </a:br>
            <a:r>
              <a:rPr lang="en-US" sz="2200" dirty="0"/>
              <a:t>(Rules of DCA, Chapter 110-12-1-.04)</a:t>
            </a:r>
            <a:endParaRPr lang="en-US" dirty="0"/>
          </a:p>
          <a:p>
            <a:endParaRPr lang="en-US"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833" t="27778" r="13333" b="21111"/>
          <a:stretch/>
        </p:blipFill>
        <p:spPr>
          <a:xfrm>
            <a:off x="4937760" y="3924300"/>
            <a:ext cx="4206240" cy="2449200"/>
          </a:xfrm>
          <a:prstGeom prst="rect">
            <a:avLst/>
          </a:prstGeom>
          <a:effectLst/>
        </p:spPr>
      </p:pic>
      <p:sp>
        <p:nvSpPr>
          <p:cNvPr id="6" name="Content Placeholder 1"/>
          <p:cNvSpPr txBox="1">
            <a:spLocks/>
          </p:cNvSpPr>
          <p:nvPr/>
        </p:nvSpPr>
        <p:spPr>
          <a:xfrm>
            <a:off x="832640" y="2057400"/>
            <a:ext cx="7168360" cy="37338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2400" dirty="0"/>
              <a:t>Initial public hearing</a:t>
            </a:r>
          </a:p>
          <a:p>
            <a:r>
              <a:rPr lang="en-US" sz="2400" dirty="0"/>
              <a:t>Minimum techniques for developing the plan </a:t>
            </a:r>
          </a:p>
          <a:p>
            <a:pPr lvl="1"/>
            <a:r>
              <a:rPr lang="en-US" sz="2200" dirty="0"/>
              <a:t>Steering committee</a:t>
            </a:r>
          </a:p>
          <a:p>
            <a:pPr lvl="1"/>
            <a:r>
              <a:rPr lang="en-US" sz="2200" dirty="0"/>
              <a:t>Stakeholders</a:t>
            </a:r>
          </a:p>
          <a:p>
            <a:pPr lvl="1"/>
            <a:r>
              <a:rPr lang="en-US" sz="2200" dirty="0"/>
              <a:t>Needs and opportunities</a:t>
            </a:r>
          </a:p>
          <a:p>
            <a:r>
              <a:rPr lang="en-US" sz="2400" dirty="0"/>
              <a:t>Transmittal hearing</a:t>
            </a:r>
          </a:p>
          <a:p>
            <a:r>
              <a:rPr lang="en-US" sz="2400" dirty="0"/>
              <a:t>Adoption</a:t>
            </a:r>
          </a:p>
          <a:p>
            <a:r>
              <a:rPr lang="en-US" sz="2400" dirty="0"/>
              <a:t>Publicize the plan</a:t>
            </a:r>
            <a:endParaRPr lang="en-US" sz="2400" dirty="0">
              <a:solidFill>
                <a:schemeClr val="tx2"/>
              </a:solidFill>
            </a:endParaRPr>
          </a:p>
          <a:p>
            <a:pPr lvl="1"/>
            <a:endParaRPr lang="en-US" dirty="0"/>
          </a:p>
          <a:p>
            <a:endParaRPr lang="en-US" dirty="0"/>
          </a:p>
          <a:p>
            <a:endParaRPr lang="en-US" dirty="0"/>
          </a:p>
        </p:txBody>
      </p:sp>
    </p:spTree>
    <p:extLst>
      <p:ext uri="{BB962C8B-B14F-4D97-AF65-F5344CB8AC3E}">
        <p14:creationId xmlns:p14="http://schemas.microsoft.com/office/powerpoint/2010/main" val="30324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85B6-F65F-4CF5-B980-E9AB9F65AB3D}"/>
              </a:ext>
            </a:extLst>
          </p:cNvPr>
          <p:cNvSpPr>
            <a:spLocks noGrp="1"/>
          </p:cNvSpPr>
          <p:nvPr>
            <p:ph type="title"/>
          </p:nvPr>
        </p:nvSpPr>
        <p:spPr>
          <a:xfrm>
            <a:off x="457200" y="685800"/>
            <a:ext cx="8229600" cy="1066800"/>
          </a:xfrm>
        </p:spPr>
        <p:txBody>
          <a:bodyPr>
            <a:normAutofit/>
          </a:bodyPr>
          <a:lstStyle/>
          <a:p>
            <a:r>
              <a:rPr lang="en-US" sz="3600" b="1" dirty="0">
                <a:ln w="6350">
                  <a:solidFill>
                    <a:srgbClr val="90C226"/>
                  </a:solidFill>
                  <a:prstDash val="solid"/>
                </a:ln>
                <a:solidFill>
                  <a:schemeClr val="accent2">
                    <a:lumMod val="40000"/>
                    <a:lumOff val="60000"/>
                  </a:schemeClr>
                </a:solidFill>
              </a:rPr>
              <a:t>Typical Timeline</a:t>
            </a:r>
          </a:p>
        </p:txBody>
      </p:sp>
      <p:sp>
        <p:nvSpPr>
          <p:cNvPr id="3" name="Content Placeholder 2">
            <a:extLst>
              <a:ext uri="{FF2B5EF4-FFF2-40B4-BE49-F238E27FC236}">
                <a16:creationId xmlns:a16="http://schemas.microsoft.com/office/drawing/2014/main" id="{D5093D52-AFE1-40A3-8DC7-E157B9CB64CE}"/>
              </a:ext>
            </a:extLst>
          </p:cNvPr>
          <p:cNvSpPr>
            <a:spLocks noGrp="1"/>
          </p:cNvSpPr>
          <p:nvPr>
            <p:ph idx="1"/>
          </p:nvPr>
        </p:nvSpPr>
        <p:spPr>
          <a:xfrm>
            <a:off x="943303" y="1447800"/>
            <a:ext cx="8229600" cy="4953000"/>
          </a:xfrm>
        </p:spPr>
        <p:txBody>
          <a:bodyPr>
            <a:normAutofit/>
          </a:bodyPr>
          <a:lstStyle/>
          <a:p>
            <a:r>
              <a:rPr lang="en-US" dirty="0"/>
              <a:t>Identify steering committee candidates and stakeholders</a:t>
            </a:r>
          </a:p>
          <a:p>
            <a:r>
              <a:rPr lang="en-US" dirty="0"/>
              <a:t>Identify participation techniques</a:t>
            </a:r>
          </a:p>
          <a:p>
            <a:r>
              <a:rPr lang="en-US" dirty="0"/>
              <a:t>Hold kickoff meeting (initial public hearing)</a:t>
            </a:r>
          </a:p>
          <a:p>
            <a:r>
              <a:rPr lang="en-US" dirty="0"/>
              <a:t>Hold first Steering Committee Meeting</a:t>
            </a:r>
          </a:p>
          <a:p>
            <a:r>
              <a:rPr lang="en-US" dirty="0"/>
              <a:t>Engage the public and receive input</a:t>
            </a:r>
          </a:p>
          <a:p>
            <a:r>
              <a:rPr lang="en-US" dirty="0"/>
              <a:t>Draft the plan with Steering Committee and Citizen input</a:t>
            </a:r>
          </a:p>
          <a:p>
            <a:r>
              <a:rPr lang="en-US" dirty="0"/>
              <a:t>Transmittal hearing (final public hearing)</a:t>
            </a:r>
          </a:p>
          <a:p>
            <a:r>
              <a:rPr lang="en-US" dirty="0"/>
              <a:t>Regional and state review</a:t>
            </a:r>
          </a:p>
          <a:p>
            <a:r>
              <a:rPr lang="en-US" dirty="0"/>
              <a:t>Adoption</a:t>
            </a:r>
          </a:p>
          <a:p>
            <a:r>
              <a:rPr lang="en-US" dirty="0"/>
              <a:t>Publicize the plan</a:t>
            </a:r>
          </a:p>
          <a:p>
            <a:r>
              <a:rPr lang="en-US" dirty="0"/>
              <a:t>Implement the work program</a:t>
            </a:r>
          </a:p>
        </p:txBody>
      </p:sp>
    </p:spTree>
    <p:extLst>
      <p:ext uri="{BB962C8B-B14F-4D97-AF65-F5344CB8AC3E}">
        <p14:creationId xmlns:p14="http://schemas.microsoft.com/office/powerpoint/2010/main" val="22531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494378"/>
            <a:ext cx="8229600" cy="1066800"/>
          </a:xfrm>
        </p:spPr>
        <p:txBody>
          <a:bodyPr>
            <a:normAutofit/>
          </a:bodyPr>
          <a:lstStyle/>
          <a:p>
            <a:r>
              <a:rPr lang="en-US" sz="4000" b="1" dirty="0">
                <a:ln w="6350">
                  <a:solidFill>
                    <a:srgbClr val="90C226"/>
                  </a:solidFill>
                  <a:prstDash val="solid"/>
                </a:ln>
                <a:solidFill>
                  <a:schemeClr val="accent2">
                    <a:lumMod val="40000"/>
                    <a:lumOff val="60000"/>
                  </a:schemeClr>
                </a:solidFill>
              </a:rPr>
              <a:t>Stakeholders	</a:t>
            </a:r>
          </a:p>
        </p:txBody>
      </p:sp>
      <p:sp>
        <p:nvSpPr>
          <p:cNvPr id="3" name="Content Placeholder 2"/>
          <p:cNvSpPr>
            <a:spLocks noGrp="1"/>
          </p:cNvSpPr>
          <p:nvPr>
            <p:ph idx="1"/>
          </p:nvPr>
        </p:nvSpPr>
        <p:spPr>
          <a:xfrm>
            <a:off x="914400" y="1392949"/>
            <a:ext cx="3962400" cy="4550652"/>
          </a:xfrm>
        </p:spPr>
        <p:txBody>
          <a:bodyPr>
            <a:normAutofit fontScale="77500" lnSpcReduction="20000"/>
          </a:bodyPr>
          <a:lstStyle/>
          <a:p>
            <a:r>
              <a:rPr lang="en-US" sz="2800" dirty="0"/>
              <a:t>Compile a list</a:t>
            </a:r>
          </a:p>
          <a:p>
            <a:r>
              <a:rPr lang="en-US" sz="2800" dirty="0"/>
              <a:t>Seek guidance</a:t>
            </a:r>
          </a:p>
          <a:p>
            <a:pPr lvl="1"/>
            <a:r>
              <a:rPr lang="en-US" sz="2200" dirty="0"/>
              <a:t>Governing body</a:t>
            </a:r>
          </a:p>
          <a:p>
            <a:pPr lvl="1"/>
            <a:r>
              <a:rPr lang="en-US" sz="2200" dirty="0"/>
              <a:t>Regional commission</a:t>
            </a:r>
          </a:p>
          <a:p>
            <a:r>
              <a:rPr lang="en-US" sz="2800" dirty="0"/>
              <a:t>Steering committee must include:</a:t>
            </a:r>
          </a:p>
          <a:p>
            <a:pPr lvl="1"/>
            <a:r>
              <a:rPr lang="en-US" sz="2200" dirty="0"/>
              <a:t>Governing authority</a:t>
            </a:r>
          </a:p>
          <a:p>
            <a:pPr lvl="1">
              <a:lnSpc>
                <a:spcPct val="120000"/>
              </a:lnSpc>
            </a:pPr>
            <a:r>
              <a:rPr lang="en-US" sz="2200" dirty="0"/>
              <a:t>Local economic development practitioners </a:t>
            </a:r>
          </a:p>
          <a:p>
            <a:pPr lvl="1"/>
            <a:r>
              <a:rPr lang="en-US" sz="2200" dirty="0"/>
              <a:t>Local government staff</a:t>
            </a:r>
          </a:p>
          <a:p>
            <a:r>
              <a:rPr lang="en-US" sz="2800" dirty="0"/>
              <a:t>Have the committee meet regularly</a:t>
            </a:r>
          </a:p>
          <a:p>
            <a:pPr marL="45720" indent="0">
              <a:buNone/>
            </a:pPr>
            <a:endParaRPr lang="en-US" dirty="0"/>
          </a:p>
          <a:p>
            <a:endParaRPr lang="en-US" dirty="0"/>
          </a:p>
        </p:txBody>
      </p:sp>
      <p:sp>
        <p:nvSpPr>
          <p:cNvPr id="8" name="TextBox 7"/>
          <p:cNvSpPr txBox="1"/>
          <p:nvPr/>
        </p:nvSpPr>
        <p:spPr>
          <a:xfrm>
            <a:off x="4928418" y="1946311"/>
            <a:ext cx="4215581" cy="646331"/>
          </a:xfrm>
          <a:prstGeom prst="rect">
            <a:avLst/>
          </a:prstGeom>
          <a:solidFill>
            <a:srgbClr val="90C226"/>
          </a:solidFill>
        </p:spPr>
        <p:txBody>
          <a:bodyPr wrap="square" rtlCol="0" anchor="ctr">
            <a:spAutoFit/>
          </a:bodyPr>
          <a:lstStyle/>
          <a:p>
            <a:pPr algn="r">
              <a:spcBef>
                <a:spcPts val="1200"/>
              </a:spcBef>
              <a:spcAft>
                <a:spcPts val="1200"/>
              </a:spcAft>
              <a:tabLst>
                <a:tab pos="4003675" algn="l"/>
              </a:tabLst>
            </a:pPr>
            <a:r>
              <a:rPr lang="en-US" i="1" dirty="0">
                <a:solidFill>
                  <a:schemeClr val="bg1"/>
                </a:solidFill>
              </a:rPr>
              <a:t>What is your community’s composition?</a:t>
            </a:r>
          </a:p>
        </p:txBody>
      </p:sp>
      <p:sp>
        <p:nvSpPr>
          <p:cNvPr id="9" name="TextBox 8"/>
          <p:cNvSpPr txBox="1"/>
          <p:nvPr/>
        </p:nvSpPr>
        <p:spPr>
          <a:xfrm>
            <a:off x="4928419" y="2938194"/>
            <a:ext cx="4215581" cy="646331"/>
          </a:xfrm>
          <a:prstGeom prst="rect">
            <a:avLst/>
          </a:prstGeom>
          <a:solidFill>
            <a:srgbClr val="90C226"/>
          </a:solidFill>
        </p:spPr>
        <p:txBody>
          <a:bodyPr wrap="square" rtlCol="0" anchor="ctr">
            <a:spAutoFit/>
          </a:bodyPr>
          <a:lstStyle/>
          <a:p>
            <a:pPr algn="r"/>
            <a:r>
              <a:rPr lang="en-US" i="1" dirty="0">
                <a:solidFill>
                  <a:schemeClr val="bg1"/>
                </a:solidFill>
              </a:rPr>
              <a:t>Who typically shows up to meetings?</a:t>
            </a:r>
          </a:p>
        </p:txBody>
      </p:sp>
      <p:sp>
        <p:nvSpPr>
          <p:cNvPr id="10" name="TextBox 9"/>
          <p:cNvSpPr txBox="1"/>
          <p:nvPr/>
        </p:nvSpPr>
        <p:spPr>
          <a:xfrm>
            <a:off x="4928418" y="3915110"/>
            <a:ext cx="4215581" cy="923330"/>
          </a:xfrm>
          <a:prstGeom prst="rect">
            <a:avLst/>
          </a:prstGeom>
          <a:solidFill>
            <a:srgbClr val="90C226"/>
          </a:solidFill>
        </p:spPr>
        <p:txBody>
          <a:bodyPr wrap="square" rtlCol="0" anchor="ctr">
            <a:spAutoFit/>
          </a:bodyPr>
          <a:lstStyle/>
          <a:p>
            <a:pPr algn="r"/>
            <a:r>
              <a:rPr lang="en-US" i="1" dirty="0">
                <a:solidFill>
                  <a:schemeClr val="bg1"/>
                </a:solidFill>
              </a:rPr>
              <a:t>Where can you find representatives of those that don’t normally show up?</a:t>
            </a:r>
          </a:p>
        </p:txBody>
      </p:sp>
    </p:spTree>
    <p:extLst>
      <p:ext uri="{BB962C8B-B14F-4D97-AF65-F5344CB8AC3E}">
        <p14:creationId xmlns:p14="http://schemas.microsoft.com/office/powerpoint/2010/main" val="389396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34685"/>
            <a:ext cx="8229600" cy="1066800"/>
          </a:xfrm>
        </p:spPr>
        <p:txBody>
          <a:bodyPr>
            <a:normAutofit/>
          </a:bodyPr>
          <a:lstStyle/>
          <a:p>
            <a:r>
              <a:rPr lang="en-US" sz="4000" b="1" dirty="0">
                <a:ln w="6350">
                  <a:solidFill>
                    <a:srgbClr val="90C226"/>
                  </a:solidFill>
                  <a:prstDash val="solid"/>
                </a:ln>
                <a:solidFill>
                  <a:schemeClr val="accent2">
                    <a:lumMod val="40000"/>
                    <a:lumOff val="60000"/>
                  </a:schemeClr>
                </a:solidFill>
              </a:rPr>
              <a:t>Records</a:t>
            </a:r>
          </a:p>
        </p:txBody>
      </p:sp>
      <p:sp>
        <p:nvSpPr>
          <p:cNvPr id="2" name="Content Placeholder 1"/>
          <p:cNvSpPr>
            <a:spLocks noGrp="1"/>
          </p:cNvSpPr>
          <p:nvPr>
            <p:ph idx="1"/>
          </p:nvPr>
        </p:nvSpPr>
        <p:spPr>
          <a:xfrm>
            <a:off x="914400" y="1371600"/>
            <a:ext cx="5369806" cy="4605529"/>
          </a:xfrm>
        </p:spPr>
        <p:txBody>
          <a:bodyPr>
            <a:normAutofit fontScale="85000" lnSpcReduction="10000"/>
          </a:bodyPr>
          <a:lstStyle/>
          <a:p>
            <a:r>
              <a:rPr lang="en-US" sz="2400" dirty="0"/>
              <a:t>What to keep</a:t>
            </a:r>
          </a:p>
          <a:p>
            <a:pPr lvl="1"/>
            <a:r>
              <a:rPr lang="en-US" dirty="0"/>
              <a:t>Photos</a:t>
            </a:r>
          </a:p>
          <a:p>
            <a:pPr lvl="1"/>
            <a:r>
              <a:rPr lang="en-US" dirty="0"/>
              <a:t>Agendas</a:t>
            </a:r>
          </a:p>
          <a:p>
            <a:pPr lvl="1"/>
            <a:r>
              <a:rPr lang="en-US" dirty="0"/>
              <a:t>Minutes</a:t>
            </a:r>
          </a:p>
          <a:p>
            <a:pPr lvl="1"/>
            <a:r>
              <a:rPr lang="en-US" dirty="0"/>
              <a:t>Sign-in sheets</a:t>
            </a:r>
          </a:p>
          <a:p>
            <a:pPr lvl="1"/>
            <a:r>
              <a:rPr lang="en-US" dirty="0"/>
              <a:t>Email lists</a:t>
            </a:r>
          </a:p>
          <a:p>
            <a:pPr lvl="1"/>
            <a:r>
              <a:rPr lang="en-US" dirty="0"/>
              <a:t>Advertisements</a:t>
            </a:r>
          </a:p>
          <a:p>
            <a:pPr lvl="1"/>
            <a:r>
              <a:rPr lang="en-US" dirty="0"/>
              <a:t>Social media posts</a:t>
            </a:r>
          </a:p>
          <a:p>
            <a:r>
              <a:rPr lang="en-US" sz="2400" dirty="0"/>
              <a:t>Make a record ASAP after the event</a:t>
            </a:r>
          </a:p>
          <a:p>
            <a:r>
              <a:rPr lang="en-US" sz="2400" dirty="0"/>
              <a:t>Post summaries on website and/or</a:t>
            </a:r>
          </a:p>
          <a:p>
            <a:pPr marL="0" indent="0">
              <a:buNone/>
            </a:pPr>
            <a:r>
              <a:rPr lang="en-US" sz="2400" dirty="0"/>
              <a:t>social media</a:t>
            </a:r>
            <a:endParaRPr lang="en-US" sz="2200" dirty="0"/>
          </a:p>
          <a:p>
            <a:r>
              <a:rPr lang="en-US" sz="2400" dirty="0"/>
              <a:t>Prepare summary for the comprehensive plan report</a:t>
            </a:r>
          </a:p>
          <a:p>
            <a:pPr marL="45720" indent="0">
              <a:buNone/>
            </a:pPr>
            <a:endParaRPr lang="en-US" dirty="0"/>
          </a:p>
        </p:txBody>
      </p:sp>
      <p:pic>
        <p:nvPicPr>
          <p:cNvPr id="1029" name="Picture 5" descr="Image result for stack of paper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1578" y="3429000"/>
            <a:ext cx="285979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06994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D903-1055-436C-8767-AF55B6B72D6B}"/>
              </a:ext>
            </a:extLst>
          </p:cNvPr>
          <p:cNvSpPr>
            <a:spLocks noGrp="1"/>
          </p:cNvSpPr>
          <p:nvPr>
            <p:ph type="title"/>
          </p:nvPr>
        </p:nvSpPr>
        <p:spPr>
          <a:xfrm>
            <a:off x="457200" y="762000"/>
            <a:ext cx="8229600" cy="1066800"/>
          </a:xfrm>
        </p:spPr>
        <p:txBody>
          <a:bodyPr>
            <a:normAutofit/>
          </a:bodyPr>
          <a:lstStyle/>
          <a:p>
            <a:r>
              <a:rPr lang="en-US" sz="4000" b="1" dirty="0">
                <a:ln w="6350">
                  <a:solidFill>
                    <a:srgbClr val="90C226"/>
                  </a:solidFill>
                  <a:prstDash val="solid"/>
                </a:ln>
                <a:solidFill>
                  <a:schemeClr val="accent2">
                    <a:lumMod val="40000"/>
                    <a:lumOff val="60000"/>
                  </a:schemeClr>
                </a:solidFill>
              </a:rPr>
              <a:t>Community Engagement</a:t>
            </a:r>
          </a:p>
        </p:txBody>
      </p:sp>
      <p:sp>
        <p:nvSpPr>
          <p:cNvPr id="3" name="Content Placeholder 2">
            <a:extLst>
              <a:ext uri="{FF2B5EF4-FFF2-40B4-BE49-F238E27FC236}">
                <a16:creationId xmlns:a16="http://schemas.microsoft.com/office/drawing/2014/main" id="{C214DC3B-862C-42EE-93F2-BC97F533CC7A}"/>
              </a:ext>
            </a:extLst>
          </p:cNvPr>
          <p:cNvSpPr>
            <a:spLocks noGrp="1"/>
          </p:cNvSpPr>
          <p:nvPr>
            <p:ph idx="1"/>
          </p:nvPr>
        </p:nvSpPr>
        <p:spPr>
          <a:xfrm>
            <a:off x="457200" y="1524000"/>
            <a:ext cx="8458200" cy="4325112"/>
          </a:xfrm>
        </p:spPr>
        <p:txBody>
          <a:bodyPr>
            <a:normAutofit/>
          </a:bodyPr>
          <a:lstStyle/>
          <a:p>
            <a:r>
              <a:rPr lang="en-US" dirty="0"/>
              <a:t>Collaboration and cost are directly related</a:t>
            </a:r>
          </a:p>
          <a:p>
            <a:r>
              <a:rPr lang="en-US" dirty="0"/>
              <a:t>Deciding when to use a particular technique, ask:</a:t>
            </a:r>
          </a:p>
          <a:p>
            <a:pPr lvl="1"/>
            <a:r>
              <a:rPr lang="en-US" dirty="0"/>
              <a:t>What issues are you trying to address?</a:t>
            </a:r>
          </a:p>
          <a:p>
            <a:pPr lvl="1"/>
            <a:r>
              <a:rPr lang="en-US" dirty="0"/>
              <a:t>What audience do you want to target?</a:t>
            </a:r>
          </a:p>
          <a:p>
            <a:pPr lvl="1"/>
            <a:r>
              <a:rPr lang="en-US" dirty="0"/>
              <a:t>What outcomes are you hoping for?</a:t>
            </a:r>
          </a:p>
          <a:p>
            <a:r>
              <a:rPr lang="en-US" dirty="0"/>
              <a:t>Cannot control input</a:t>
            </a:r>
          </a:p>
          <a:p>
            <a:pPr lvl="1"/>
            <a:r>
              <a:rPr lang="en-US" dirty="0"/>
              <a:t>Be prepared for the consequences</a:t>
            </a:r>
          </a:p>
          <a:p>
            <a:pPr lvl="1"/>
            <a:endParaRPr lang="en-US" dirty="0"/>
          </a:p>
        </p:txBody>
      </p:sp>
    </p:spTree>
    <p:extLst>
      <p:ext uri="{BB962C8B-B14F-4D97-AF65-F5344CB8AC3E}">
        <p14:creationId xmlns:p14="http://schemas.microsoft.com/office/powerpoint/2010/main" val="9745131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7C74CD05501549A121BB007AA3C671" ma:contentTypeVersion="24" ma:contentTypeDescription="Create a new document." ma:contentTypeScope="" ma:versionID="2a0a5b72852e7f0672459c7b164e0f4d">
  <xsd:schema xmlns:xsd="http://www.w3.org/2001/XMLSchema" xmlns:xs="http://www.w3.org/2001/XMLSchema" xmlns:p="http://schemas.microsoft.com/office/2006/metadata/properties" xmlns:ns2="431100d4-4470-42c1-96bc-46686c1829ae" xmlns:ns3="ee28329f-8088-4003-a89a-3724c4b9ca16" targetNamespace="http://schemas.microsoft.com/office/2006/metadata/properties" ma:root="true" ma:fieldsID="796537fef241e21e2f367b8f38712748" ns2:_="" ns3:_="">
    <xsd:import namespace="431100d4-4470-42c1-96bc-46686c1829ae"/>
    <xsd:import namespace="ee28329f-8088-4003-a89a-3724c4b9ca1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14" nillable="true" ma:displayName="Taxonomy Catch All Column" ma:hidden="true" ma:list="{9e4df687-44af-4f4f-83ce-cc549dc79046}" ma:internalName="TaxCatchAll" ma:showField="CatchAllData" ma:web="431100d4-4470-42c1-96bc-46686c1829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e28329f-8088-4003-a89a-3724c4b9ca1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e84caa5-4932-4209-ae5a-cc2c42c6674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1100d4-4470-42c1-96bc-46686c1829ae" xsi:nil="true"/>
    <lcf76f155ced4ddcb4097134ff3c332f xmlns="ee28329f-8088-4003-a89a-3724c4b9ca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70F428-F545-4FDD-87AA-0CBDE4864CF7}">
  <ds:schemaRefs>
    <ds:schemaRef ds:uri="http://schemas.microsoft.com/sharepoint/v3/contenttype/forms"/>
  </ds:schemaRefs>
</ds:datastoreItem>
</file>

<file path=customXml/itemProps2.xml><?xml version="1.0" encoding="utf-8"?>
<ds:datastoreItem xmlns:ds="http://schemas.openxmlformats.org/officeDocument/2006/customXml" ds:itemID="{B3BF89F0-7ECF-4370-8344-52EDFBDCF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100d4-4470-42c1-96bc-46686c1829ae"/>
    <ds:schemaRef ds:uri="ee28329f-8088-4003-a89a-3724c4b9c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18E6E-55A3-4009-9D85-D0F786125326}">
  <ds:schemaRefs>
    <ds:schemaRef ds:uri="ee28329f-8088-4003-a89a-3724c4b9ca16"/>
    <ds:schemaRef ds:uri="http://schemas.microsoft.com/office/2006/documentManagement/types"/>
    <ds:schemaRef ds:uri="http://www.w3.org/XML/1998/namespace"/>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431100d4-4470-42c1-96bc-46686c1829a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Template>
  <TotalTime>1638</TotalTime>
  <Words>2284</Words>
  <Application>Microsoft Office PowerPoint</Application>
  <PresentationFormat>On-screen Show (4:3)</PresentationFormat>
  <Paragraphs>468</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Wingdings</vt:lpstr>
      <vt:lpstr>Wingdings 3</vt:lpstr>
      <vt:lpstr>Ion</vt:lpstr>
      <vt:lpstr>Community Engagement  in Comprehensive Planning</vt:lpstr>
      <vt:lpstr>Planning Goals</vt:lpstr>
      <vt:lpstr>Process Management</vt:lpstr>
      <vt:lpstr>Requirements</vt:lpstr>
      <vt:lpstr>Procedures</vt:lpstr>
      <vt:lpstr>Typical Timeline</vt:lpstr>
      <vt:lpstr>Stakeholders </vt:lpstr>
      <vt:lpstr>Records</vt:lpstr>
      <vt:lpstr>Community Engagement</vt:lpstr>
      <vt:lpstr>Participation Techniques</vt:lpstr>
      <vt:lpstr>Informative Techniques</vt:lpstr>
      <vt:lpstr>Public Input Techniques</vt:lpstr>
      <vt:lpstr>Interactive Techniques</vt:lpstr>
      <vt:lpstr>Partnership Techniques</vt:lpstr>
      <vt:lpstr>Polling Software</vt:lpstr>
      <vt:lpstr>Public Meetings</vt:lpstr>
      <vt:lpstr>Preparation</vt:lpstr>
      <vt:lpstr>Flexibility</vt:lpstr>
      <vt:lpstr>In Person Meeting Best Practices</vt:lpstr>
      <vt:lpstr>Virtual/Hybrid Meeting Best Practices</vt:lpstr>
      <vt:lpstr>What has worked in your community?</vt:lpstr>
      <vt:lpstr>Questions?</vt:lpstr>
    </vt:vector>
  </TitlesOfParts>
  <Company>Jacobs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Board of Directors</dc:title>
  <dc:creator>Summerbell, Jim</dc:creator>
  <cp:lastModifiedBy>Daniel Gaddis</cp:lastModifiedBy>
  <cp:revision>232</cp:revision>
  <cp:lastPrinted>2019-11-06T16:26:11Z</cp:lastPrinted>
  <dcterms:created xsi:type="dcterms:W3CDTF">2017-09-28T00:31:39Z</dcterms:created>
  <dcterms:modified xsi:type="dcterms:W3CDTF">2024-03-05T21:04:52Z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0x010100D37C74CD05501549A121BB007AA3C671</vt:lpwstr>
  </property>
  <property fmtid="{D5CDD505-2E9C-101B-9397-08002B2CF9AE}" pid="3" name="MediaServiceImageTags">
    <vt:lpwstr/>
  </property>
</Properties>
</file>