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3.xml" ContentType="application/vnd.openxmlformats-officedocument.presentationml.slide+xml"/>
  <Override PartName="/ppt/slides/slide19.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5" r:id="rId1"/>
  </p:sldMasterIdLst>
  <p:notesMasterIdLst>
    <p:notesMasterId r:id="rId21"/>
  </p:notesMasterIdLst>
  <p:sldIdLst>
    <p:sldId id="256" r:id="rId2"/>
    <p:sldId id="257" r:id="rId3"/>
    <p:sldId id="262" r:id="rId4"/>
    <p:sldId id="260" r:id="rId5"/>
    <p:sldId id="275" r:id="rId6"/>
    <p:sldId id="274" r:id="rId7"/>
    <p:sldId id="258" r:id="rId8"/>
    <p:sldId id="263" r:id="rId9"/>
    <p:sldId id="264" r:id="rId10"/>
    <p:sldId id="265" r:id="rId11"/>
    <p:sldId id="266" r:id="rId12"/>
    <p:sldId id="267" r:id="rId13"/>
    <p:sldId id="268" r:id="rId14"/>
    <p:sldId id="269" r:id="rId15"/>
    <p:sldId id="270" r:id="rId16"/>
    <p:sldId id="271" r:id="rId17"/>
    <p:sldId id="272" r:id="rId18"/>
    <p:sldId id="273" r:id="rId19"/>
    <p:sldId id="277"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31" autoAdjust="0"/>
    <p:restoredTop sz="94660"/>
  </p:normalViewPr>
  <p:slideViewPr>
    <p:cSldViewPr snapToGrid="0">
      <p:cViewPr varScale="1">
        <p:scale>
          <a:sx n="105" d="100"/>
          <a:sy n="105" d="100"/>
        </p:scale>
        <p:origin x="53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5CF5D2-1F40-4DE4-91CF-41F0877D60C7}" type="datetimeFigureOut">
              <a:rPr lang="en-US" smtClean="0"/>
              <a:t>3/6/2024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AC5DA5-2C60-469B-84D9-8D3BFFB36394}" type="slidenum">
              <a:rPr lang="en-US" smtClean="0"/>
              <a:t>‹#›</a:t>
            </a:fld>
            <a:endParaRPr lang="en-US"/>
          </a:p>
        </p:txBody>
      </p:sp>
    </p:spTree>
    <p:extLst>
      <p:ext uri="{BB962C8B-B14F-4D97-AF65-F5344CB8AC3E}">
        <p14:creationId xmlns:p14="http://schemas.microsoft.com/office/powerpoint/2010/main" val="2516610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Regional plan – similar to the</a:t>
            </a:r>
            <a:r>
              <a:rPr lang="en-US" baseline="0" dirty="0" smtClean="0"/>
              <a:t> local comprehensive plan but region wide. Support state and regional goals and align with QCOs (which we will dive into deeper and use as the basis of our regional needs/themes discussion).</a:t>
            </a:r>
            <a:endParaRPr lang="en-US" dirty="0"/>
          </a:p>
        </p:txBody>
      </p:sp>
      <p:sp>
        <p:nvSpPr>
          <p:cNvPr id="4" name="Slide Number Placeholder 3"/>
          <p:cNvSpPr>
            <a:spLocks noGrp="1"/>
          </p:cNvSpPr>
          <p:nvPr>
            <p:ph type="sldNum" sz="quarter" idx="10"/>
          </p:nvPr>
        </p:nvSpPr>
        <p:spPr/>
        <p:txBody>
          <a:bodyPr/>
          <a:lstStyle/>
          <a:p>
            <a:fld id="{12AC5DA5-2C60-469B-84D9-8D3BFFB36394}" type="slidenum">
              <a:rPr lang="en-US" smtClean="0"/>
              <a:t>4</a:t>
            </a:fld>
            <a:endParaRPr lang="en-US"/>
          </a:p>
        </p:txBody>
      </p:sp>
    </p:spTree>
    <p:extLst>
      <p:ext uri="{BB962C8B-B14F-4D97-AF65-F5344CB8AC3E}">
        <p14:creationId xmlns:p14="http://schemas.microsoft.com/office/powerpoint/2010/main" val="2849115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Carrollton – only TRRC community with complete</a:t>
            </a:r>
            <a:r>
              <a:rPr lang="en-US" baseline="0" dirty="0" smtClean="0"/>
              <a:t> streets policy.</a:t>
            </a:r>
          </a:p>
          <a:p>
            <a:r>
              <a:rPr lang="en-US" baseline="0" dirty="0" smtClean="0"/>
              <a:t>TRRC – local transit development plans, Carroll, Troup, Coweta recent. Upcoming Heard County. </a:t>
            </a:r>
          </a:p>
          <a:p>
            <a:r>
              <a:rPr lang="en-US" baseline="0" dirty="0" smtClean="0"/>
              <a:t>Regional Transit plan underway. Survey still open?</a:t>
            </a:r>
            <a:endParaRPr lang="en-US" dirty="0"/>
          </a:p>
        </p:txBody>
      </p:sp>
      <p:sp>
        <p:nvSpPr>
          <p:cNvPr id="4" name="Slide Number Placeholder 3"/>
          <p:cNvSpPr>
            <a:spLocks noGrp="1"/>
          </p:cNvSpPr>
          <p:nvPr>
            <p:ph type="sldNum" sz="quarter" idx="10"/>
          </p:nvPr>
        </p:nvSpPr>
        <p:spPr/>
        <p:txBody>
          <a:bodyPr/>
          <a:lstStyle/>
          <a:p>
            <a:fld id="{12AC5DA5-2C60-469B-84D9-8D3BFFB36394}" type="slidenum">
              <a:rPr lang="en-US" smtClean="0"/>
              <a:t>16</a:t>
            </a:fld>
            <a:endParaRPr lang="en-US"/>
          </a:p>
        </p:txBody>
      </p:sp>
    </p:spTree>
    <p:extLst>
      <p:ext uri="{BB962C8B-B14F-4D97-AF65-F5344CB8AC3E}">
        <p14:creationId xmlns:p14="http://schemas.microsoft.com/office/powerpoint/2010/main" val="3897117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SRTS programs and resources, Walk Audits, Funding for infrastructure</a:t>
            </a:r>
          </a:p>
          <a:p>
            <a:r>
              <a:rPr lang="en-US" dirty="0" smtClean="0"/>
              <a:t>Carrollton Elementary School</a:t>
            </a:r>
          </a:p>
          <a:p>
            <a:r>
              <a:rPr lang="en-US" dirty="0" smtClean="0"/>
              <a:t>GA Ag</a:t>
            </a:r>
            <a:r>
              <a:rPr lang="en-US" baseline="0" dirty="0" smtClean="0"/>
              <a:t> Land Trust</a:t>
            </a:r>
            <a:endParaRPr lang="en-US" dirty="0"/>
          </a:p>
        </p:txBody>
      </p:sp>
      <p:sp>
        <p:nvSpPr>
          <p:cNvPr id="4" name="Slide Number Placeholder 3"/>
          <p:cNvSpPr>
            <a:spLocks noGrp="1"/>
          </p:cNvSpPr>
          <p:nvPr>
            <p:ph type="sldNum" sz="quarter" idx="10"/>
          </p:nvPr>
        </p:nvSpPr>
        <p:spPr/>
        <p:txBody>
          <a:bodyPr/>
          <a:lstStyle/>
          <a:p>
            <a:fld id="{12AC5DA5-2C60-469B-84D9-8D3BFFB36394}" type="slidenum">
              <a:rPr lang="en-US" smtClean="0"/>
              <a:t>18</a:t>
            </a:fld>
            <a:endParaRPr lang="en-US"/>
          </a:p>
        </p:txBody>
      </p:sp>
    </p:spTree>
    <p:extLst>
      <p:ext uri="{BB962C8B-B14F-4D97-AF65-F5344CB8AC3E}">
        <p14:creationId xmlns:p14="http://schemas.microsoft.com/office/powerpoint/2010/main" val="1775312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Vibrant downtowns</a:t>
            </a:r>
            <a:r>
              <a:rPr lang="en-US" baseline="0" dirty="0" smtClean="0"/>
              <a:t> spread throughout the region with redevelopment and revitalization opportunities. Not just centered on one regional hub i.e. Rome, Columbus, Macon. </a:t>
            </a:r>
          </a:p>
          <a:p>
            <a:r>
              <a:rPr lang="en-US" baseline="0" dirty="0" smtClean="0"/>
              <a:t>Housing remains a statewide topic – GARC Economic Development Committee focus</a:t>
            </a:r>
          </a:p>
          <a:p>
            <a:r>
              <a:rPr lang="en-US" baseline="0" dirty="0" smtClean="0"/>
              <a:t>Regional commissions want to be conveners of topics of interest to multiple governments</a:t>
            </a:r>
          </a:p>
          <a:p>
            <a:endParaRPr lang="en-US" dirty="0"/>
          </a:p>
        </p:txBody>
      </p:sp>
      <p:sp>
        <p:nvSpPr>
          <p:cNvPr id="4" name="Slide Number Placeholder 3"/>
          <p:cNvSpPr>
            <a:spLocks noGrp="1"/>
          </p:cNvSpPr>
          <p:nvPr>
            <p:ph type="sldNum" sz="quarter" idx="10"/>
          </p:nvPr>
        </p:nvSpPr>
        <p:spPr/>
        <p:txBody>
          <a:bodyPr/>
          <a:lstStyle/>
          <a:p>
            <a:fld id="{12AC5DA5-2C60-469B-84D9-8D3BFFB36394}" type="slidenum">
              <a:rPr lang="en-US" smtClean="0"/>
              <a:t>19</a:t>
            </a:fld>
            <a:endParaRPr lang="en-US"/>
          </a:p>
        </p:txBody>
      </p:sp>
    </p:spTree>
    <p:extLst>
      <p:ext uri="{BB962C8B-B14F-4D97-AF65-F5344CB8AC3E}">
        <p14:creationId xmlns:p14="http://schemas.microsoft.com/office/powerpoint/2010/main" val="2312135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Intergovernmental Coordination example</a:t>
            </a:r>
          </a:p>
          <a:p>
            <a:r>
              <a:rPr lang="en-US" dirty="0" smtClean="0"/>
              <a:t>Regional and intra</a:t>
            </a:r>
            <a:r>
              <a:rPr lang="en-US" baseline="0" dirty="0" smtClean="0"/>
              <a:t> and inter county and i</a:t>
            </a:r>
            <a:r>
              <a:rPr lang="en-US" dirty="0" smtClean="0"/>
              <a:t>nter-regional information sharing</a:t>
            </a:r>
          </a:p>
          <a:p>
            <a:r>
              <a:rPr lang="en-US" dirty="0" smtClean="0"/>
              <a:t>One of the few ways of regular communication between governments</a:t>
            </a:r>
            <a:r>
              <a:rPr lang="en-US" baseline="0" dirty="0" smtClean="0"/>
              <a:t> i.e. mandated communication</a:t>
            </a:r>
            <a:endParaRPr lang="en-US" dirty="0"/>
          </a:p>
        </p:txBody>
      </p:sp>
      <p:sp>
        <p:nvSpPr>
          <p:cNvPr id="4" name="Slide Number Placeholder 3"/>
          <p:cNvSpPr>
            <a:spLocks noGrp="1"/>
          </p:cNvSpPr>
          <p:nvPr>
            <p:ph type="sldNum" sz="quarter" idx="10"/>
          </p:nvPr>
        </p:nvSpPr>
        <p:spPr/>
        <p:txBody>
          <a:bodyPr/>
          <a:lstStyle/>
          <a:p>
            <a:fld id="{12AC5DA5-2C60-469B-84D9-8D3BFFB36394}" type="slidenum">
              <a:rPr lang="en-US" smtClean="0"/>
              <a:t>5</a:t>
            </a:fld>
            <a:endParaRPr lang="en-US"/>
          </a:p>
        </p:txBody>
      </p:sp>
    </p:spTree>
    <p:extLst>
      <p:ext uri="{BB962C8B-B14F-4D97-AF65-F5344CB8AC3E}">
        <p14:creationId xmlns:p14="http://schemas.microsoft.com/office/powerpoint/2010/main" val="1146864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Highest paced DRI counties are higher in population, located along major highways and interstates</a:t>
            </a:r>
            <a:r>
              <a:rPr lang="en-US" baseline="0" dirty="0" smtClean="0"/>
              <a:t> and more urbanized areas.</a:t>
            </a:r>
          </a:p>
          <a:p>
            <a:r>
              <a:rPr lang="en-US" baseline="0" dirty="0" smtClean="0"/>
              <a:t>Warehouses and large square footage structures in Coweta County. Changing the landscape along SR 16 corridor. </a:t>
            </a:r>
          </a:p>
          <a:p>
            <a:r>
              <a:rPr lang="en-US" baseline="0" dirty="0" smtClean="0"/>
              <a:t>Quarries/Cement plants can affect more rural areas (</a:t>
            </a:r>
            <a:r>
              <a:rPr lang="en-US" baseline="0" dirty="0" err="1" smtClean="0"/>
              <a:t>Johnstonville</a:t>
            </a:r>
            <a:r>
              <a:rPr lang="en-US" baseline="0" dirty="0" smtClean="0"/>
              <a:t> HD in Lamar County and quarry in Carroll County).</a:t>
            </a:r>
            <a:endParaRPr lang="en-US" dirty="0"/>
          </a:p>
        </p:txBody>
      </p:sp>
      <p:sp>
        <p:nvSpPr>
          <p:cNvPr id="4" name="Slide Number Placeholder 3"/>
          <p:cNvSpPr>
            <a:spLocks noGrp="1"/>
          </p:cNvSpPr>
          <p:nvPr>
            <p:ph type="sldNum" sz="quarter" idx="10"/>
          </p:nvPr>
        </p:nvSpPr>
        <p:spPr/>
        <p:txBody>
          <a:bodyPr/>
          <a:lstStyle/>
          <a:p>
            <a:fld id="{12AC5DA5-2C60-469B-84D9-8D3BFFB36394}" type="slidenum">
              <a:rPr lang="en-US" smtClean="0"/>
              <a:t>6</a:t>
            </a:fld>
            <a:endParaRPr lang="en-US"/>
          </a:p>
        </p:txBody>
      </p:sp>
    </p:spTree>
    <p:extLst>
      <p:ext uri="{BB962C8B-B14F-4D97-AF65-F5344CB8AC3E}">
        <p14:creationId xmlns:p14="http://schemas.microsoft.com/office/powerpoint/2010/main" val="3876622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this is a DCA led</a:t>
            </a:r>
            <a:r>
              <a:rPr lang="en-US" baseline="0" dirty="0" smtClean="0"/>
              <a:t> training, I hope they appreciate the alignment with their state goals and objectives! </a:t>
            </a:r>
            <a:r>
              <a:rPr lang="en-US" baseline="0" dirty="0" smtClean="0">
                <a:sym typeface="Wingdings" panose="05000000000000000000" pitchFamily="2" charset="2"/>
              </a:rPr>
              <a:t> </a:t>
            </a:r>
          </a:p>
          <a:p>
            <a:r>
              <a:rPr lang="en-US" baseline="0" dirty="0" smtClean="0">
                <a:sym typeface="Wingdings" panose="05000000000000000000" pitchFamily="2" charset="2"/>
              </a:rPr>
              <a:t>These goals support regional goals and objectives.</a:t>
            </a:r>
          </a:p>
          <a:p>
            <a:r>
              <a:rPr lang="en-US" baseline="0" dirty="0" smtClean="0">
                <a:sym typeface="Wingdings" panose="05000000000000000000" pitchFamily="2" charset="2"/>
              </a:rPr>
              <a:t>These are further outlines in the following QCOs. </a:t>
            </a:r>
          </a:p>
          <a:p>
            <a:endParaRPr lang="en-US" dirty="0"/>
          </a:p>
        </p:txBody>
      </p:sp>
      <p:sp>
        <p:nvSpPr>
          <p:cNvPr id="4" name="Slide Number Placeholder 3"/>
          <p:cNvSpPr>
            <a:spLocks noGrp="1"/>
          </p:cNvSpPr>
          <p:nvPr>
            <p:ph type="sldNum" sz="quarter" idx="10"/>
          </p:nvPr>
        </p:nvSpPr>
        <p:spPr/>
        <p:txBody>
          <a:bodyPr/>
          <a:lstStyle/>
          <a:p>
            <a:fld id="{12AC5DA5-2C60-469B-84D9-8D3BFFB36394}" type="slidenum">
              <a:rPr lang="en-US" smtClean="0"/>
              <a:t>7</a:t>
            </a:fld>
            <a:endParaRPr lang="en-US"/>
          </a:p>
        </p:txBody>
      </p:sp>
    </p:spTree>
    <p:extLst>
      <p:ext uri="{BB962C8B-B14F-4D97-AF65-F5344CB8AC3E}">
        <p14:creationId xmlns:p14="http://schemas.microsoft.com/office/powerpoint/2010/main" val="1393537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Land</a:t>
            </a:r>
            <a:r>
              <a:rPr lang="en-US" baseline="0" dirty="0" smtClean="0"/>
              <a:t> Use, Transportation, and Intergovernmental Coordination tie directly back to the benefit of the DRI review process.</a:t>
            </a:r>
            <a:endParaRPr lang="en-US" dirty="0"/>
          </a:p>
        </p:txBody>
      </p:sp>
      <p:sp>
        <p:nvSpPr>
          <p:cNvPr id="4" name="Slide Number Placeholder 3"/>
          <p:cNvSpPr>
            <a:spLocks noGrp="1"/>
          </p:cNvSpPr>
          <p:nvPr>
            <p:ph type="sldNum" sz="quarter" idx="10"/>
          </p:nvPr>
        </p:nvSpPr>
        <p:spPr/>
        <p:txBody>
          <a:bodyPr/>
          <a:lstStyle/>
          <a:p>
            <a:fld id="{12AC5DA5-2C60-469B-84D9-8D3BFFB36394}" type="slidenum">
              <a:rPr lang="en-US" smtClean="0"/>
              <a:t>8</a:t>
            </a:fld>
            <a:endParaRPr lang="en-US"/>
          </a:p>
        </p:txBody>
      </p:sp>
    </p:spTree>
    <p:extLst>
      <p:ext uri="{BB962C8B-B14F-4D97-AF65-F5344CB8AC3E}">
        <p14:creationId xmlns:p14="http://schemas.microsoft.com/office/powerpoint/2010/main" val="1719027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Local example:</a:t>
            </a:r>
            <a:r>
              <a:rPr lang="en-US" baseline="0" dirty="0" smtClean="0"/>
              <a:t> KIA cluster and related suppliers in surrounding counties. </a:t>
            </a:r>
            <a:endParaRPr lang="en-US" dirty="0"/>
          </a:p>
        </p:txBody>
      </p:sp>
      <p:sp>
        <p:nvSpPr>
          <p:cNvPr id="4" name="Slide Number Placeholder 3"/>
          <p:cNvSpPr>
            <a:spLocks noGrp="1"/>
          </p:cNvSpPr>
          <p:nvPr>
            <p:ph type="sldNum" sz="quarter" idx="10"/>
          </p:nvPr>
        </p:nvSpPr>
        <p:spPr/>
        <p:txBody>
          <a:bodyPr/>
          <a:lstStyle/>
          <a:p>
            <a:fld id="{12AC5DA5-2C60-469B-84D9-8D3BFFB36394}" type="slidenum">
              <a:rPr lang="en-US" smtClean="0"/>
              <a:t>9</a:t>
            </a:fld>
            <a:endParaRPr lang="en-US"/>
          </a:p>
        </p:txBody>
      </p:sp>
    </p:spTree>
    <p:extLst>
      <p:ext uri="{BB962C8B-B14F-4D97-AF65-F5344CB8AC3E}">
        <p14:creationId xmlns:p14="http://schemas.microsoft.com/office/powerpoint/2010/main" val="742422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Zoning – increase</a:t>
            </a:r>
            <a:r>
              <a:rPr lang="en-US" baseline="0" dirty="0" smtClean="0"/>
              <a:t> in minimum acreage in rural areas?</a:t>
            </a:r>
          </a:p>
          <a:p>
            <a:r>
              <a:rPr lang="en-US" baseline="0" dirty="0" smtClean="0"/>
              <a:t>Consideration of urban growth boundaries</a:t>
            </a:r>
            <a:endParaRPr lang="en-US" dirty="0" smtClean="0"/>
          </a:p>
          <a:p>
            <a:r>
              <a:rPr lang="en-US" dirty="0" smtClean="0"/>
              <a:t>TDR continues to serve </a:t>
            </a:r>
            <a:r>
              <a:rPr lang="en-US" dirty="0" err="1" smtClean="0"/>
              <a:t>Chatt</a:t>
            </a:r>
            <a:r>
              <a:rPr lang="en-US" dirty="0" smtClean="0"/>
              <a:t> Hills well. Best practices workshop?</a:t>
            </a:r>
          </a:p>
          <a:p>
            <a:r>
              <a:rPr lang="en-US" dirty="0" smtClean="0"/>
              <a:t>Infrastructure</a:t>
            </a:r>
            <a:r>
              <a:rPr lang="en-US" baseline="0" dirty="0" smtClean="0"/>
              <a:t> planning – expansion needed or keep it reigned in to encourage growth closer to core of community (infill)</a:t>
            </a:r>
          </a:p>
          <a:p>
            <a:r>
              <a:rPr lang="en-US" baseline="0" dirty="0" smtClean="0"/>
              <a:t>Park expansion – McIntosh Reserve</a:t>
            </a:r>
          </a:p>
          <a:p>
            <a:r>
              <a:rPr lang="en-US" baseline="0" dirty="0" smtClean="0"/>
              <a:t>TAD – VR and Carrollton</a:t>
            </a:r>
          </a:p>
          <a:p>
            <a:r>
              <a:rPr lang="en-US" baseline="0" dirty="0" smtClean="0"/>
              <a:t>Many examples of infill in Carrollton, Newnan, </a:t>
            </a:r>
            <a:r>
              <a:rPr lang="en-US" baseline="0" dirty="0" err="1" smtClean="0"/>
              <a:t>etc</a:t>
            </a:r>
            <a:endParaRPr lang="en-US" dirty="0"/>
          </a:p>
        </p:txBody>
      </p:sp>
      <p:sp>
        <p:nvSpPr>
          <p:cNvPr id="4" name="Slide Number Placeholder 3"/>
          <p:cNvSpPr>
            <a:spLocks noGrp="1"/>
          </p:cNvSpPr>
          <p:nvPr>
            <p:ph type="sldNum" sz="quarter" idx="10"/>
          </p:nvPr>
        </p:nvSpPr>
        <p:spPr/>
        <p:txBody>
          <a:bodyPr/>
          <a:lstStyle/>
          <a:p>
            <a:fld id="{12AC5DA5-2C60-469B-84D9-8D3BFFB36394}" type="slidenum">
              <a:rPr lang="en-US" smtClean="0"/>
              <a:t>11</a:t>
            </a:fld>
            <a:endParaRPr lang="en-US"/>
          </a:p>
        </p:txBody>
      </p:sp>
    </p:spTree>
    <p:extLst>
      <p:ext uri="{BB962C8B-B14F-4D97-AF65-F5344CB8AC3E}">
        <p14:creationId xmlns:p14="http://schemas.microsoft.com/office/powerpoint/2010/main" val="3435910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Local example</a:t>
            </a:r>
            <a:r>
              <a:rPr lang="en-US" baseline="0" dirty="0" smtClean="0"/>
              <a:t> – Troup County Strategic Planning</a:t>
            </a:r>
          </a:p>
          <a:p>
            <a:r>
              <a:rPr lang="en-US" baseline="0" dirty="0" smtClean="0"/>
              <a:t>Regular meetings of the regional water planning districts</a:t>
            </a:r>
          </a:p>
          <a:p>
            <a:r>
              <a:rPr lang="en-US" baseline="0" dirty="0" smtClean="0"/>
              <a:t>Flint River Trail in Meriwether County and Ocmulgee River Trail in Butts County/Jasper/</a:t>
            </a:r>
            <a:r>
              <a:rPr lang="en-US" baseline="0" dirty="0" err="1" smtClean="0"/>
              <a:t>etc</a:t>
            </a:r>
            <a:r>
              <a:rPr lang="en-US" baseline="0" dirty="0" smtClean="0"/>
              <a:t>, </a:t>
            </a:r>
            <a:r>
              <a:rPr lang="en-US" baseline="0" dirty="0" err="1" smtClean="0"/>
              <a:t>Chatt</a:t>
            </a:r>
            <a:r>
              <a:rPr lang="en-US" baseline="0" dirty="0" smtClean="0"/>
              <a:t> River trail in Heard</a:t>
            </a:r>
          </a:p>
          <a:p>
            <a:r>
              <a:rPr lang="en-US" baseline="0" dirty="0" smtClean="0"/>
              <a:t>SR 16 corridor planning</a:t>
            </a:r>
          </a:p>
          <a:p>
            <a:r>
              <a:rPr lang="en-US" baseline="0" dirty="0" smtClean="0"/>
              <a:t>Update comprehensive transportation plans</a:t>
            </a:r>
          </a:p>
          <a:p>
            <a:r>
              <a:rPr lang="en-US" baseline="0" dirty="0" smtClean="0"/>
              <a:t>Implementation of tourism resource team plans </a:t>
            </a:r>
            <a:endParaRPr lang="en-US" baseline="0" dirty="0" smtClean="0"/>
          </a:p>
          <a:p>
            <a:r>
              <a:rPr lang="en-US" baseline="0" dirty="0" smtClean="0"/>
              <a:t>All comprehensive plans shared with neighboring regions and local governments as part of regional review</a:t>
            </a:r>
            <a:endParaRPr lang="en-US" dirty="0"/>
          </a:p>
        </p:txBody>
      </p:sp>
      <p:sp>
        <p:nvSpPr>
          <p:cNvPr id="4" name="Slide Number Placeholder 3"/>
          <p:cNvSpPr>
            <a:spLocks noGrp="1"/>
          </p:cNvSpPr>
          <p:nvPr>
            <p:ph type="sldNum" sz="quarter" idx="10"/>
          </p:nvPr>
        </p:nvSpPr>
        <p:spPr/>
        <p:txBody>
          <a:bodyPr/>
          <a:lstStyle/>
          <a:p>
            <a:fld id="{12AC5DA5-2C60-469B-84D9-8D3BFFB36394}" type="slidenum">
              <a:rPr lang="en-US" smtClean="0"/>
              <a:t>14</a:t>
            </a:fld>
            <a:endParaRPr lang="en-US"/>
          </a:p>
        </p:txBody>
      </p:sp>
    </p:spTree>
    <p:extLst>
      <p:ext uri="{BB962C8B-B14F-4D97-AF65-F5344CB8AC3E}">
        <p14:creationId xmlns:p14="http://schemas.microsoft.com/office/powerpoint/2010/main" val="4085293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CHIP – Community Home Investment</a:t>
            </a:r>
            <a:r>
              <a:rPr lang="en-US" baseline="0" dirty="0" smtClean="0"/>
              <a:t> Program</a:t>
            </a:r>
          </a:p>
          <a:p>
            <a:r>
              <a:rPr lang="en-US" baseline="0" dirty="0" smtClean="0"/>
              <a:t>GICH – VR, Troup County, Thomaston</a:t>
            </a:r>
            <a:endParaRPr lang="en-US" dirty="0"/>
          </a:p>
        </p:txBody>
      </p:sp>
      <p:sp>
        <p:nvSpPr>
          <p:cNvPr id="4" name="Slide Number Placeholder 3"/>
          <p:cNvSpPr>
            <a:spLocks noGrp="1"/>
          </p:cNvSpPr>
          <p:nvPr>
            <p:ph type="sldNum" sz="quarter" idx="10"/>
          </p:nvPr>
        </p:nvSpPr>
        <p:spPr/>
        <p:txBody>
          <a:bodyPr/>
          <a:lstStyle/>
          <a:p>
            <a:fld id="{12AC5DA5-2C60-469B-84D9-8D3BFFB36394}" type="slidenum">
              <a:rPr lang="en-US" smtClean="0"/>
              <a:t>15</a:t>
            </a:fld>
            <a:endParaRPr lang="en-US"/>
          </a:p>
        </p:txBody>
      </p:sp>
    </p:spTree>
    <p:extLst>
      <p:ext uri="{BB962C8B-B14F-4D97-AF65-F5344CB8AC3E}">
        <p14:creationId xmlns:p14="http://schemas.microsoft.com/office/powerpoint/2010/main" val="4248354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3/6/2024</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smtClean="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05523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11507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43544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22309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3/6/2024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73825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3/6/2024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19229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3/6/2024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55281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3/6/2024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73278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3/6/2024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24755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smtClean="0"/>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29372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smtClean="0"/>
              <a:pPr/>
              <a:t>3/6/2024</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09843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smtClean="0"/>
              <a:pPr/>
              <a:t>3/6/2024</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smtClean="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164960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www.dca.ga.gov/local-government-assistance/planning/regional-planning/developments-regional-impact"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Regional Planning</a:t>
            </a:r>
            <a:endParaRPr lang="en-US" dirty="0"/>
          </a:p>
        </p:txBody>
      </p:sp>
      <p:sp>
        <p:nvSpPr>
          <p:cNvPr id="3" name="Subtitle 2"/>
          <p:cNvSpPr>
            <a:spLocks noGrp="1"/>
          </p:cNvSpPr>
          <p:nvPr>
            <p:ph type="subTitle" idx="1"/>
          </p:nvPr>
        </p:nvSpPr>
        <p:spPr/>
        <p:txBody>
          <a:bodyPr>
            <a:normAutofit fontScale="62500" lnSpcReduction="20000"/>
          </a:bodyPr>
          <a:lstStyle/>
          <a:p>
            <a:r>
              <a:rPr lang="en-US" dirty="0" smtClean="0"/>
              <a:t>Community Planning Institute </a:t>
            </a:r>
          </a:p>
          <a:p>
            <a:r>
              <a:rPr lang="en-US" dirty="0" smtClean="0"/>
              <a:t>March 8, 2024</a:t>
            </a:r>
          </a:p>
          <a:p>
            <a:r>
              <a:rPr lang="en-US" dirty="0" smtClean="0"/>
              <a:t>Carrollton, GA</a:t>
            </a:r>
            <a:endParaRPr lang="en-US" dirty="0"/>
          </a:p>
        </p:txBody>
      </p:sp>
      <p:pic>
        <p:nvPicPr>
          <p:cNvPr id="4" name="Picture 3"/>
          <p:cNvPicPr>
            <a:picLocks noChangeAspect="1"/>
          </p:cNvPicPr>
          <p:nvPr/>
        </p:nvPicPr>
        <p:blipFill>
          <a:blip r:embed="rId2"/>
          <a:stretch>
            <a:fillRect/>
          </a:stretch>
        </p:blipFill>
        <p:spPr>
          <a:xfrm>
            <a:off x="2487767" y="4696300"/>
            <a:ext cx="2824290" cy="1142268"/>
          </a:xfrm>
          <a:prstGeom prst="rect">
            <a:avLst/>
          </a:prstGeom>
        </p:spPr>
      </p:pic>
    </p:spTree>
    <p:extLst>
      <p:ext uri="{BB962C8B-B14F-4D97-AF65-F5344CB8AC3E}">
        <p14:creationId xmlns:p14="http://schemas.microsoft.com/office/powerpoint/2010/main" val="1976585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Shared needs and goals</a:t>
            </a:r>
            <a:br>
              <a:rPr lang="en-US" dirty="0" smtClean="0"/>
            </a:br>
            <a:r>
              <a:rPr lang="en-US" dirty="0" smtClean="0"/>
              <a:t>State Quality community objectives</a:t>
            </a:r>
            <a:endParaRPr lang="en-US" dirty="0"/>
          </a:p>
        </p:txBody>
      </p:sp>
      <p:sp>
        <p:nvSpPr>
          <p:cNvPr id="3" name="Content Placeholder 2"/>
          <p:cNvSpPr>
            <a:spLocks noGrp="1"/>
          </p:cNvSpPr>
          <p:nvPr>
            <p:ph sz="half" idx="1"/>
          </p:nvPr>
        </p:nvSpPr>
        <p:spPr>
          <a:xfrm>
            <a:off x="1447331" y="2010878"/>
            <a:ext cx="4645152" cy="4847122"/>
          </a:xfrm>
        </p:spPr>
        <p:txBody>
          <a:bodyPr>
            <a:normAutofit fontScale="85000" lnSpcReduction="10000"/>
          </a:bodyPr>
          <a:lstStyle/>
          <a:p>
            <a:pPr marL="0" indent="0">
              <a:buNone/>
            </a:pPr>
            <a:r>
              <a:rPr lang="en-US" b="1" dirty="0"/>
              <a:t>Resource Management: </a:t>
            </a:r>
            <a:r>
              <a:rPr lang="en-US" dirty="0"/>
              <a:t>Promote the efficient use of natural resources and identify </a:t>
            </a:r>
            <a:r>
              <a:rPr lang="en-US" dirty="0" smtClean="0"/>
              <a:t>and protect </a:t>
            </a:r>
            <a:r>
              <a:rPr lang="en-US" dirty="0"/>
              <a:t>environmentally sensitive areas of the community</a:t>
            </a:r>
            <a:r>
              <a:rPr lang="en-US" dirty="0" smtClean="0"/>
              <a:t>.</a:t>
            </a:r>
          </a:p>
          <a:p>
            <a:pPr marL="0" indent="0">
              <a:buNone/>
            </a:pPr>
            <a:r>
              <a:rPr lang="en-US" i="1" dirty="0" smtClean="0"/>
              <a:t>This </a:t>
            </a:r>
            <a:r>
              <a:rPr lang="en-US" i="1" dirty="0"/>
              <a:t>may be achieved by </a:t>
            </a:r>
            <a:r>
              <a:rPr lang="en-US" i="1" dirty="0" smtClean="0"/>
              <a:t>promoting energy </a:t>
            </a:r>
            <a:r>
              <a:rPr lang="en-US" i="1" dirty="0"/>
              <a:t>efficiency and renewable energy generation; encouraging green building </a:t>
            </a:r>
            <a:r>
              <a:rPr lang="en-US" i="1" dirty="0" smtClean="0"/>
              <a:t>construction and </a:t>
            </a:r>
            <a:r>
              <a:rPr lang="en-US" i="1" dirty="0"/>
              <a:t>renovation; utilizing appropriate waste management techniques; fostering </a:t>
            </a:r>
            <a:r>
              <a:rPr lang="en-US" i="1" dirty="0" smtClean="0"/>
              <a:t>water conservation </a:t>
            </a:r>
            <a:r>
              <a:rPr lang="en-US" i="1" dirty="0"/>
              <a:t>and reuse; or setting environmentally sensitive areas aside as green space </a:t>
            </a:r>
            <a:r>
              <a:rPr lang="en-US" i="1" dirty="0" smtClean="0"/>
              <a:t>or conservation </a:t>
            </a:r>
            <a:r>
              <a:rPr lang="en-US" i="1" dirty="0"/>
              <a:t>reserves. </a:t>
            </a:r>
          </a:p>
        </p:txBody>
      </p:sp>
      <p:sp>
        <p:nvSpPr>
          <p:cNvPr id="4" name="Content Placeholder 3"/>
          <p:cNvSpPr>
            <a:spLocks noGrp="1"/>
          </p:cNvSpPr>
          <p:nvPr>
            <p:ph sz="half" idx="2"/>
          </p:nvPr>
        </p:nvSpPr>
        <p:spPr>
          <a:xfrm>
            <a:off x="6413771" y="2017342"/>
            <a:ext cx="4645152" cy="4778873"/>
          </a:xfrm>
        </p:spPr>
        <p:txBody>
          <a:bodyPr>
            <a:normAutofit fontScale="85000" lnSpcReduction="10000"/>
          </a:bodyPr>
          <a:lstStyle/>
          <a:p>
            <a:pPr marL="0" indent="0">
              <a:buNone/>
            </a:pPr>
            <a:r>
              <a:rPr lang="en-US" b="1" dirty="0" smtClean="0"/>
              <a:t>Considerations:</a:t>
            </a:r>
          </a:p>
          <a:p>
            <a:r>
              <a:rPr lang="en-US" dirty="0" smtClean="0"/>
              <a:t>Conservation techniques</a:t>
            </a:r>
          </a:p>
          <a:p>
            <a:r>
              <a:rPr lang="en-US" dirty="0" smtClean="0"/>
              <a:t>Historic preservation</a:t>
            </a:r>
          </a:p>
          <a:p>
            <a:r>
              <a:rPr lang="en-US" dirty="0" smtClean="0"/>
              <a:t>Part 5 Environmental Criteria and Ordinances</a:t>
            </a:r>
          </a:p>
          <a:p>
            <a:r>
              <a:rPr lang="en-US" dirty="0" smtClean="0"/>
              <a:t>Floodplain mapping</a:t>
            </a:r>
          </a:p>
          <a:p>
            <a:r>
              <a:rPr lang="en-US" dirty="0" smtClean="0"/>
              <a:t>Park/Greenspace expansion</a:t>
            </a:r>
          </a:p>
          <a:p>
            <a:pPr lvl="1"/>
            <a:r>
              <a:rPr lang="en-US" dirty="0" smtClean="0"/>
              <a:t>Trust for Public Land</a:t>
            </a:r>
          </a:p>
          <a:p>
            <a:pPr lvl="1"/>
            <a:r>
              <a:rPr lang="en-US" dirty="0" smtClean="0"/>
              <a:t>GOSP – Ga Outdoor Stewardship Program</a:t>
            </a:r>
          </a:p>
          <a:p>
            <a:r>
              <a:rPr lang="en-US" dirty="0"/>
              <a:t>River corridor and watershed planning</a:t>
            </a:r>
          </a:p>
          <a:p>
            <a:pPr lvl="1"/>
            <a:r>
              <a:rPr lang="en-US" dirty="0"/>
              <a:t>Regional Water </a:t>
            </a:r>
            <a:r>
              <a:rPr lang="en-US" dirty="0" smtClean="0"/>
              <a:t>Plans</a:t>
            </a:r>
          </a:p>
          <a:p>
            <a:r>
              <a:rPr lang="en-US" dirty="0" smtClean="0"/>
              <a:t>EV Charging</a:t>
            </a:r>
            <a:endParaRPr lang="en-US" dirty="0"/>
          </a:p>
          <a:p>
            <a:endParaRPr lang="en-US" dirty="0"/>
          </a:p>
        </p:txBody>
      </p:sp>
    </p:spTree>
    <p:extLst>
      <p:ext uri="{BB962C8B-B14F-4D97-AF65-F5344CB8AC3E}">
        <p14:creationId xmlns:p14="http://schemas.microsoft.com/office/powerpoint/2010/main" val="2402860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Shared needs and goals</a:t>
            </a:r>
            <a:br>
              <a:rPr lang="en-US" dirty="0" smtClean="0"/>
            </a:br>
            <a:r>
              <a:rPr lang="en-US" dirty="0" smtClean="0"/>
              <a:t>State Quality community objectives</a:t>
            </a:r>
            <a:endParaRPr lang="en-US" dirty="0"/>
          </a:p>
        </p:txBody>
      </p:sp>
      <p:sp>
        <p:nvSpPr>
          <p:cNvPr id="3" name="Content Placeholder 2"/>
          <p:cNvSpPr>
            <a:spLocks noGrp="1"/>
          </p:cNvSpPr>
          <p:nvPr>
            <p:ph sz="half" idx="1"/>
          </p:nvPr>
        </p:nvSpPr>
        <p:spPr>
          <a:xfrm>
            <a:off x="1447331" y="2010878"/>
            <a:ext cx="4645152" cy="4186722"/>
          </a:xfrm>
        </p:spPr>
        <p:txBody>
          <a:bodyPr>
            <a:normAutofit fontScale="92500" lnSpcReduction="20000"/>
          </a:bodyPr>
          <a:lstStyle/>
          <a:p>
            <a:pPr marL="0" indent="0">
              <a:buNone/>
            </a:pPr>
            <a:r>
              <a:rPr lang="en-US" b="1" dirty="0"/>
              <a:t>Efficient Land Use: </a:t>
            </a:r>
            <a:r>
              <a:rPr lang="en-US" dirty="0"/>
              <a:t>Maximize the use of existing infrastructure and minimize the </a:t>
            </a:r>
            <a:r>
              <a:rPr lang="en-US" dirty="0" smtClean="0"/>
              <a:t>costly conversion </a:t>
            </a:r>
            <a:r>
              <a:rPr lang="en-US" dirty="0"/>
              <a:t>of undeveloped land at the periphery of the community. </a:t>
            </a:r>
            <a:endParaRPr lang="en-US" dirty="0" smtClean="0"/>
          </a:p>
          <a:p>
            <a:pPr marL="0" indent="0">
              <a:buNone/>
            </a:pPr>
            <a:r>
              <a:rPr lang="en-US" i="1" dirty="0" smtClean="0"/>
              <a:t>This </a:t>
            </a:r>
            <a:r>
              <a:rPr lang="en-US" i="1" dirty="0"/>
              <a:t>may be achieved </a:t>
            </a:r>
            <a:r>
              <a:rPr lang="en-US" i="1" dirty="0" smtClean="0"/>
              <a:t>by encouraging </a:t>
            </a:r>
            <a:r>
              <a:rPr lang="en-US" i="1" dirty="0"/>
              <a:t>development or redevelopment of sites closer to the traditional core of </a:t>
            </a:r>
            <a:r>
              <a:rPr lang="en-US" i="1" dirty="0" smtClean="0"/>
              <a:t>the community</a:t>
            </a:r>
            <a:r>
              <a:rPr lang="en-US" i="1" dirty="0"/>
              <a:t>; designing new development to minimize the amount of land consumed; </a:t>
            </a:r>
            <a:r>
              <a:rPr lang="en-US" i="1" dirty="0" smtClean="0"/>
              <a:t>carefully planning </a:t>
            </a:r>
            <a:r>
              <a:rPr lang="en-US" i="1" dirty="0"/>
              <a:t>expansion of public infrastructure; or maintaining open space in agricultural, forestry</a:t>
            </a:r>
            <a:r>
              <a:rPr lang="en-US" i="1" dirty="0" smtClean="0"/>
              <a:t>, or </a:t>
            </a:r>
            <a:r>
              <a:rPr lang="en-US" i="1" dirty="0"/>
              <a:t>conservation uses. </a:t>
            </a:r>
          </a:p>
        </p:txBody>
      </p:sp>
      <p:sp>
        <p:nvSpPr>
          <p:cNvPr id="4" name="Content Placeholder 3"/>
          <p:cNvSpPr>
            <a:spLocks noGrp="1"/>
          </p:cNvSpPr>
          <p:nvPr>
            <p:ph sz="half" idx="2"/>
          </p:nvPr>
        </p:nvSpPr>
        <p:spPr>
          <a:xfrm>
            <a:off x="6413770" y="2017342"/>
            <a:ext cx="5368397" cy="4840657"/>
          </a:xfrm>
        </p:spPr>
        <p:txBody>
          <a:bodyPr>
            <a:normAutofit fontScale="92500" lnSpcReduction="20000"/>
          </a:bodyPr>
          <a:lstStyle/>
          <a:p>
            <a:pPr marL="0" indent="0">
              <a:buNone/>
            </a:pPr>
            <a:r>
              <a:rPr lang="en-US" b="1" dirty="0" smtClean="0"/>
              <a:t>Considerations:</a:t>
            </a:r>
          </a:p>
          <a:p>
            <a:r>
              <a:rPr lang="en-US" dirty="0" smtClean="0"/>
              <a:t>Zoning and comprehensive planning</a:t>
            </a:r>
          </a:p>
          <a:p>
            <a:r>
              <a:rPr lang="en-US" dirty="0" smtClean="0"/>
              <a:t>Transfer of Development Rights</a:t>
            </a:r>
          </a:p>
          <a:p>
            <a:r>
              <a:rPr lang="en-US" dirty="0" smtClean="0"/>
              <a:t>Conservation techniques</a:t>
            </a:r>
          </a:p>
          <a:p>
            <a:pPr lvl="1"/>
            <a:r>
              <a:rPr lang="en-US" dirty="0" smtClean="0"/>
              <a:t>Ga Ag Land Trust</a:t>
            </a:r>
          </a:p>
          <a:p>
            <a:pPr lvl="1"/>
            <a:r>
              <a:rPr lang="en-US" dirty="0" smtClean="0"/>
              <a:t>State Conservation/Tax Programs (CUVA)</a:t>
            </a:r>
          </a:p>
          <a:p>
            <a:r>
              <a:rPr lang="en-US" dirty="0" smtClean="0"/>
              <a:t>Park/Greenspace expansion</a:t>
            </a:r>
          </a:p>
          <a:p>
            <a:pPr lvl="1"/>
            <a:r>
              <a:rPr lang="en-US" dirty="0" smtClean="0"/>
              <a:t>Trust for Public Land</a:t>
            </a:r>
          </a:p>
          <a:p>
            <a:pPr lvl="1"/>
            <a:r>
              <a:rPr lang="en-US" dirty="0" smtClean="0"/>
              <a:t>GOSP – Ga Outdoor Stewardship Program</a:t>
            </a:r>
          </a:p>
          <a:p>
            <a:r>
              <a:rPr lang="en-US" dirty="0" smtClean="0"/>
              <a:t>Infrastructure planning</a:t>
            </a:r>
          </a:p>
          <a:p>
            <a:r>
              <a:rPr lang="en-US" dirty="0" smtClean="0"/>
              <a:t>Infill development</a:t>
            </a:r>
          </a:p>
          <a:p>
            <a:r>
              <a:rPr lang="en-US" dirty="0" smtClean="0"/>
              <a:t>Tax Allocation Districts</a:t>
            </a:r>
            <a:endParaRPr lang="en-US" dirty="0"/>
          </a:p>
        </p:txBody>
      </p:sp>
    </p:spTree>
    <p:extLst>
      <p:ext uri="{BB962C8B-B14F-4D97-AF65-F5344CB8AC3E}">
        <p14:creationId xmlns:p14="http://schemas.microsoft.com/office/powerpoint/2010/main" val="2380440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Shared needs and goals</a:t>
            </a:r>
            <a:br>
              <a:rPr lang="en-US" dirty="0" smtClean="0"/>
            </a:br>
            <a:r>
              <a:rPr lang="en-US" dirty="0" smtClean="0"/>
              <a:t>State Quality community objectives</a:t>
            </a:r>
            <a:endParaRPr lang="en-US" dirty="0"/>
          </a:p>
        </p:txBody>
      </p:sp>
      <p:sp>
        <p:nvSpPr>
          <p:cNvPr id="3" name="Content Placeholder 2"/>
          <p:cNvSpPr>
            <a:spLocks noGrp="1"/>
          </p:cNvSpPr>
          <p:nvPr>
            <p:ph sz="half" idx="1"/>
          </p:nvPr>
        </p:nvSpPr>
        <p:spPr>
          <a:xfrm>
            <a:off x="1447331" y="2010878"/>
            <a:ext cx="4645152" cy="4186722"/>
          </a:xfrm>
        </p:spPr>
        <p:txBody>
          <a:bodyPr>
            <a:normAutofit fontScale="92500" lnSpcReduction="10000"/>
          </a:bodyPr>
          <a:lstStyle/>
          <a:p>
            <a:pPr marL="0" indent="0">
              <a:buNone/>
            </a:pPr>
            <a:r>
              <a:rPr lang="en-US" b="1" dirty="0"/>
              <a:t>Local Preparedness: </a:t>
            </a:r>
            <a:r>
              <a:rPr lang="en-US" dirty="0"/>
              <a:t>Identify and put in place the prerequisites for the type of future </a:t>
            </a:r>
            <a:r>
              <a:rPr lang="en-US" dirty="0" smtClean="0"/>
              <a:t>the community </a:t>
            </a:r>
            <a:r>
              <a:rPr lang="en-US" dirty="0"/>
              <a:t>seeks to achieve. </a:t>
            </a:r>
            <a:endParaRPr lang="en-US" dirty="0" smtClean="0"/>
          </a:p>
          <a:p>
            <a:pPr marL="0" indent="0">
              <a:buNone/>
            </a:pPr>
            <a:r>
              <a:rPr lang="en-US" i="1" dirty="0" smtClean="0"/>
              <a:t>These </a:t>
            </a:r>
            <a:r>
              <a:rPr lang="en-US" i="1" dirty="0"/>
              <a:t>prerequisites might include infrastructure (roads, water</a:t>
            </a:r>
            <a:r>
              <a:rPr lang="en-US" i="1" dirty="0" smtClean="0"/>
              <a:t>, sewer</a:t>
            </a:r>
            <a:r>
              <a:rPr lang="en-US" i="1" dirty="0"/>
              <a:t>) to support or direct new growth; ordinances and regulations to manage growth </a:t>
            </a:r>
            <a:r>
              <a:rPr lang="en-US" i="1" dirty="0" smtClean="0"/>
              <a:t>as desired</a:t>
            </a:r>
            <a:r>
              <a:rPr lang="en-US" i="1" dirty="0"/>
              <a:t>; leadership and staff capable of responding to opportunities and managing </a:t>
            </a:r>
            <a:r>
              <a:rPr lang="en-US" i="1" dirty="0" smtClean="0"/>
              <a:t>new challenges</a:t>
            </a:r>
            <a:r>
              <a:rPr lang="en-US" i="1" dirty="0"/>
              <a:t>; or undertaking an all-hazards approach to disaster preparedness and response. </a:t>
            </a:r>
            <a:r>
              <a:rPr lang="en-US" dirty="0"/>
              <a:t/>
            </a:r>
            <a:br>
              <a:rPr lang="en-US" dirty="0"/>
            </a:br>
            <a:r>
              <a:rPr lang="en-US" dirty="0"/>
              <a:t/>
            </a:r>
            <a:br>
              <a:rPr lang="en-US" dirty="0"/>
            </a:br>
            <a:endParaRPr lang="en-US" i="1" dirty="0"/>
          </a:p>
        </p:txBody>
      </p:sp>
      <p:sp>
        <p:nvSpPr>
          <p:cNvPr id="4" name="Content Placeholder 3"/>
          <p:cNvSpPr>
            <a:spLocks noGrp="1"/>
          </p:cNvSpPr>
          <p:nvPr>
            <p:ph sz="half" idx="2"/>
          </p:nvPr>
        </p:nvSpPr>
        <p:spPr>
          <a:xfrm>
            <a:off x="6413771" y="2017343"/>
            <a:ext cx="4645152" cy="4729446"/>
          </a:xfrm>
        </p:spPr>
        <p:txBody>
          <a:bodyPr>
            <a:normAutofit fontScale="92500" lnSpcReduction="10000"/>
          </a:bodyPr>
          <a:lstStyle/>
          <a:p>
            <a:pPr marL="0" indent="0">
              <a:buNone/>
            </a:pPr>
            <a:r>
              <a:rPr lang="en-US" b="1" dirty="0" smtClean="0"/>
              <a:t>Considerations:</a:t>
            </a:r>
          </a:p>
          <a:p>
            <a:r>
              <a:rPr lang="en-US" dirty="0" smtClean="0"/>
              <a:t>Zoning and comprehensive planning</a:t>
            </a:r>
          </a:p>
          <a:p>
            <a:r>
              <a:rPr lang="en-US" dirty="0" smtClean="0"/>
              <a:t>Signage</a:t>
            </a:r>
          </a:p>
          <a:p>
            <a:r>
              <a:rPr lang="en-US" dirty="0" smtClean="0"/>
              <a:t>Corridor planning</a:t>
            </a:r>
          </a:p>
          <a:p>
            <a:r>
              <a:rPr lang="en-US" dirty="0" smtClean="0"/>
              <a:t>Hazard Mitigation Planning</a:t>
            </a:r>
          </a:p>
          <a:p>
            <a:r>
              <a:rPr lang="en-US" dirty="0" smtClean="0"/>
              <a:t>GDOT Plans</a:t>
            </a:r>
            <a:endParaRPr lang="en-US" dirty="0"/>
          </a:p>
        </p:txBody>
      </p:sp>
    </p:spTree>
    <p:extLst>
      <p:ext uri="{BB962C8B-B14F-4D97-AF65-F5344CB8AC3E}">
        <p14:creationId xmlns:p14="http://schemas.microsoft.com/office/powerpoint/2010/main" val="1426170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Shared needs and goals</a:t>
            </a:r>
            <a:br>
              <a:rPr lang="en-US" dirty="0" smtClean="0"/>
            </a:br>
            <a:r>
              <a:rPr lang="en-US" dirty="0" smtClean="0"/>
              <a:t>State Quality community objectives</a:t>
            </a:r>
            <a:endParaRPr lang="en-US" dirty="0"/>
          </a:p>
        </p:txBody>
      </p:sp>
      <p:sp>
        <p:nvSpPr>
          <p:cNvPr id="3" name="Content Placeholder 2"/>
          <p:cNvSpPr>
            <a:spLocks noGrp="1"/>
          </p:cNvSpPr>
          <p:nvPr>
            <p:ph sz="half" idx="1"/>
          </p:nvPr>
        </p:nvSpPr>
        <p:spPr>
          <a:xfrm>
            <a:off x="1606882" y="1912313"/>
            <a:ext cx="4645152" cy="4732822"/>
          </a:xfrm>
        </p:spPr>
        <p:txBody>
          <a:bodyPr>
            <a:normAutofit lnSpcReduction="10000"/>
          </a:bodyPr>
          <a:lstStyle/>
          <a:p>
            <a:pPr marL="0" indent="0">
              <a:buNone/>
            </a:pPr>
            <a:r>
              <a:rPr lang="en-US" b="1" dirty="0"/>
              <a:t>Sense of Place: </a:t>
            </a:r>
            <a:r>
              <a:rPr lang="en-US" dirty="0"/>
              <a:t>Protect and enhance the community’s unique qualities. </a:t>
            </a:r>
            <a:endParaRPr lang="en-US" dirty="0" smtClean="0"/>
          </a:p>
          <a:p>
            <a:pPr marL="0" indent="0">
              <a:buNone/>
            </a:pPr>
            <a:r>
              <a:rPr lang="en-US" i="1" dirty="0" smtClean="0"/>
              <a:t>This </a:t>
            </a:r>
            <a:r>
              <a:rPr lang="en-US" i="1" dirty="0"/>
              <a:t>may </a:t>
            </a:r>
            <a:r>
              <a:rPr lang="en-US" i="1" dirty="0" smtClean="0"/>
              <a:t>be achieved </a:t>
            </a:r>
            <a:r>
              <a:rPr lang="en-US" i="1" dirty="0"/>
              <a:t>by maintaining the downtown as focal point of the community; fostering </a:t>
            </a:r>
            <a:r>
              <a:rPr lang="en-US" i="1" dirty="0" smtClean="0"/>
              <a:t>compact</a:t>
            </a:r>
            <a:r>
              <a:rPr lang="en-US" i="1" dirty="0" smtClean="0"/>
              <a:t>, walkable</a:t>
            </a:r>
            <a:r>
              <a:rPr lang="en-US" i="1" dirty="0"/>
              <a:t>, mixed-use development; protecting and revitalizing historic areas of the community</a:t>
            </a:r>
            <a:r>
              <a:rPr lang="en-US" i="1" dirty="0" smtClean="0"/>
              <a:t>; encouraging </a:t>
            </a:r>
            <a:r>
              <a:rPr lang="en-US" i="1" dirty="0"/>
              <a:t>new development that is compatible with the traditional features of the community</a:t>
            </a:r>
            <a:r>
              <a:rPr lang="en-US" i="1" dirty="0" smtClean="0"/>
              <a:t>; or </a:t>
            </a:r>
            <a:r>
              <a:rPr lang="en-US" i="1" dirty="0"/>
              <a:t>protecting scenic and natural features that are important to defining the </a:t>
            </a:r>
            <a:r>
              <a:rPr lang="en-US" i="1" dirty="0" smtClean="0"/>
              <a:t>community's character. </a:t>
            </a:r>
            <a:endParaRPr lang="en-US" i="1" dirty="0"/>
          </a:p>
        </p:txBody>
      </p:sp>
      <p:sp>
        <p:nvSpPr>
          <p:cNvPr id="4" name="Content Placeholder 3"/>
          <p:cNvSpPr>
            <a:spLocks noGrp="1"/>
          </p:cNvSpPr>
          <p:nvPr>
            <p:ph sz="half" idx="2"/>
          </p:nvPr>
        </p:nvSpPr>
        <p:spPr>
          <a:xfrm>
            <a:off x="6409700" y="1912313"/>
            <a:ext cx="4645152" cy="4945687"/>
          </a:xfrm>
        </p:spPr>
        <p:txBody>
          <a:bodyPr>
            <a:normAutofit lnSpcReduction="10000"/>
          </a:bodyPr>
          <a:lstStyle/>
          <a:p>
            <a:pPr marL="0" indent="0">
              <a:buNone/>
            </a:pPr>
            <a:r>
              <a:rPr lang="en-US" b="1" dirty="0" smtClean="0"/>
              <a:t>Considerations:</a:t>
            </a:r>
          </a:p>
          <a:p>
            <a:r>
              <a:rPr lang="en-US" dirty="0" smtClean="0"/>
              <a:t>Downtown master planning</a:t>
            </a:r>
          </a:p>
          <a:p>
            <a:r>
              <a:rPr lang="en-US" dirty="0" smtClean="0"/>
              <a:t>Historic preservation ordinances</a:t>
            </a:r>
          </a:p>
          <a:p>
            <a:r>
              <a:rPr lang="en-US" dirty="0" smtClean="0"/>
              <a:t>Redevelopment planning</a:t>
            </a:r>
          </a:p>
          <a:p>
            <a:r>
              <a:rPr lang="en-US" dirty="0" smtClean="0"/>
              <a:t>Streetscapes</a:t>
            </a:r>
          </a:p>
          <a:p>
            <a:r>
              <a:rPr lang="en-US" dirty="0" smtClean="0"/>
              <a:t>Zoning and comprehensive planning</a:t>
            </a:r>
          </a:p>
          <a:p>
            <a:r>
              <a:rPr lang="en-US" dirty="0" smtClean="0"/>
              <a:t>Signage</a:t>
            </a:r>
          </a:p>
          <a:p>
            <a:r>
              <a:rPr lang="en-US" dirty="0" smtClean="0"/>
              <a:t>Corridor planning such as Bankhead and Maple Streets in Carrollton</a:t>
            </a:r>
          </a:p>
          <a:p>
            <a:r>
              <a:rPr lang="en-US" dirty="0" smtClean="0"/>
              <a:t>Tools: TA and GTIB, Rural Zone, DDA</a:t>
            </a:r>
          </a:p>
          <a:p>
            <a:r>
              <a:rPr lang="en-US" dirty="0" smtClean="0"/>
              <a:t>Community Improvement Districts</a:t>
            </a:r>
          </a:p>
        </p:txBody>
      </p:sp>
    </p:spTree>
    <p:extLst>
      <p:ext uri="{BB962C8B-B14F-4D97-AF65-F5344CB8AC3E}">
        <p14:creationId xmlns:p14="http://schemas.microsoft.com/office/powerpoint/2010/main" val="1591267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Shared needs and goals</a:t>
            </a:r>
            <a:br>
              <a:rPr lang="en-US" dirty="0" smtClean="0"/>
            </a:br>
            <a:r>
              <a:rPr lang="en-US" dirty="0" smtClean="0"/>
              <a:t>State Quality community objectives</a:t>
            </a:r>
            <a:endParaRPr lang="en-US" dirty="0"/>
          </a:p>
        </p:txBody>
      </p:sp>
      <p:sp>
        <p:nvSpPr>
          <p:cNvPr id="3" name="Content Placeholder 2"/>
          <p:cNvSpPr>
            <a:spLocks noGrp="1"/>
          </p:cNvSpPr>
          <p:nvPr>
            <p:ph sz="half" idx="1"/>
          </p:nvPr>
        </p:nvSpPr>
        <p:spPr>
          <a:xfrm>
            <a:off x="1447331" y="2010878"/>
            <a:ext cx="4645152" cy="4732822"/>
          </a:xfrm>
        </p:spPr>
        <p:txBody>
          <a:bodyPr>
            <a:normAutofit lnSpcReduction="10000"/>
          </a:bodyPr>
          <a:lstStyle/>
          <a:p>
            <a:pPr marL="0" indent="0">
              <a:buNone/>
            </a:pPr>
            <a:r>
              <a:rPr lang="en-US" b="1" dirty="0"/>
              <a:t>Regional Cooperation: </a:t>
            </a:r>
            <a:r>
              <a:rPr lang="en-US" dirty="0"/>
              <a:t>Cooperate with neighboring jurisdictions to address shared needs</a:t>
            </a:r>
            <a:r>
              <a:rPr lang="en-US" dirty="0" smtClean="0"/>
              <a:t>.</a:t>
            </a:r>
          </a:p>
          <a:p>
            <a:pPr marL="0" indent="0">
              <a:buNone/>
            </a:pPr>
            <a:r>
              <a:rPr lang="en-US" dirty="0"/>
              <a:t/>
            </a:r>
            <a:br>
              <a:rPr lang="en-US" dirty="0"/>
            </a:br>
            <a:r>
              <a:rPr lang="en-US" i="1" dirty="0" smtClean="0"/>
              <a:t>This </a:t>
            </a:r>
            <a:r>
              <a:rPr lang="en-US" i="1" dirty="0"/>
              <a:t>may be achieved by actively participating in regional organizations; identifying joint</a:t>
            </a:r>
            <a:br>
              <a:rPr lang="en-US" i="1" dirty="0"/>
            </a:br>
            <a:r>
              <a:rPr lang="en-US" i="1" dirty="0"/>
              <a:t>projects that will result in greater efficiency and less cost to the taxpayer; or </a:t>
            </a:r>
            <a:r>
              <a:rPr lang="en-US" i="1" dirty="0" smtClean="0"/>
              <a:t>developing collaborative </a:t>
            </a:r>
            <a:r>
              <a:rPr lang="en-US" i="1" dirty="0"/>
              <a:t>solutions for regional issues such as protection of shared natural resources</a:t>
            </a:r>
            <a:r>
              <a:rPr lang="en-US" i="1" dirty="0" smtClean="0"/>
              <a:t>, development </a:t>
            </a:r>
            <a:r>
              <a:rPr lang="en-US" i="1" dirty="0"/>
              <a:t>of the transportation network, or creation of a tourism </a:t>
            </a:r>
            <a:r>
              <a:rPr lang="en-US" i="1" dirty="0" smtClean="0"/>
              <a:t>plan.</a:t>
            </a:r>
            <a:endParaRPr lang="en-US" i="1" dirty="0"/>
          </a:p>
        </p:txBody>
      </p:sp>
      <p:sp>
        <p:nvSpPr>
          <p:cNvPr id="4" name="Content Placeholder 3"/>
          <p:cNvSpPr>
            <a:spLocks noGrp="1"/>
          </p:cNvSpPr>
          <p:nvPr>
            <p:ph sz="half" idx="2"/>
          </p:nvPr>
        </p:nvSpPr>
        <p:spPr>
          <a:xfrm>
            <a:off x="6413771" y="2017345"/>
            <a:ext cx="4645152" cy="3964357"/>
          </a:xfrm>
        </p:spPr>
        <p:txBody>
          <a:bodyPr>
            <a:normAutofit lnSpcReduction="10000"/>
          </a:bodyPr>
          <a:lstStyle/>
          <a:p>
            <a:pPr marL="0" indent="0">
              <a:buNone/>
            </a:pPr>
            <a:r>
              <a:rPr lang="en-US" b="1" dirty="0" smtClean="0"/>
              <a:t>Considerations:</a:t>
            </a:r>
          </a:p>
          <a:p>
            <a:r>
              <a:rPr lang="en-US" dirty="0" smtClean="0"/>
              <a:t>Zoning and comprehensive planning</a:t>
            </a:r>
          </a:p>
          <a:p>
            <a:r>
              <a:rPr lang="en-US" dirty="0" smtClean="0"/>
              <a:t>DRI Review process</a:t>
            </a:r>
          </a:p>
          <a:p>
            <a:r>
              <a:rPr lang="en-US" dirty="0" smtClean="0"/>
              <a:t>Multi-jurisdictional transportation master planning</a:t>
            </a:r>
          </a:p>
          <a:p>
            <a:r>
              <a:rPr lang="en-US" dirty="0" smtClean="0"/>
              <a:t>Corridor planning – GDOT</a:t>
            </a:r>
          </a:p>
          <a:p>
            <a:r>
              <a:rPr lang="en-US" dirty="0" smtClean="0"/>
              <a:t>River corridor and watershed planning</a:t>
            </a:r>
          </a:p>
          <a:p>
            <a:pPr lvl="1"/>
            <a:r>
              <a:rPr lang="en-US" dirty="0" smtClean="0"/>
              <a:t>Regional Water Plans</a:t>
            </a:r>
          </a:p>
          <a:p>
            <a:r>
              <a:rPr lang="en-US" dirty="0" smtClean="0"/>
              <a:t>Heritage and Eco-tourism</a:t>
            </a:r>
          </a:p>
        </p:txBody>
      </p:sp>
    </p:spTree>
    <p:extLst>
      <p:ext uri="{BB962C8B-B14F-4D97-AF65-F5344CB8AC3E}">
        <p14:creationId xmlns:p14="http://schemas.microsoft.com/office/powerpoint/2010/main" val="3246962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Shared needs and goals</a:t>
            </a:r>
            <a:br>
              <a:rPr lang="en-US" dirty="0" smtClean="0"/>
            </a:br>
            <a:r>
              <a:rPr lang="en-US" dirty="0" smtClean="0"/>
              <a:t>State Quality community objectives</a:t>
            </a:r>
            <a:endParaRPr lang="en-US" dirty="0"/>
          </a:p>
        </p:txBody>
      </p:sp>
      <p:sp>
        <p:nvSpPr>
          <p:cNvPr id="3" name="Content Placeholder 2"/>
          <p:cNvSpPr>
            <a:spLocks noGrp="1"/>
          </p:cNvSpPr>
          <p:nvPr>
            <p:ph sz="half" idx="1"/>
          </p:nvPr>
        </p:nvSpPr>
        <p:spPr>
          <a:xfrm>
            <a:off x="1447331" y="2010878"/>
            <a:ext cx="4645152" cy="3970822"/>
          </a:xfrm>
        </p:spPr>
        <p:txBody>
          <a:bodyPr>
            <a:normAutofit fontScale="85000" lnSpcReduction="10000"/>
          </a:bodyPr>
          <a:lstStyle/>
          <a:p>
            <a:pPr marL="0" indent="0">
              <a:buNone/>
            </a:pPr>
            <a:r>
              <a:rPr lang="en-US" b="1" dirty="0"/>
              <a:t>Housing Options: </a:t>
            </a:r>
            <a:r>
              <a:rPr lang="en-US" dirty="0"/>
              <a:t>Promote an adequate range of safe, affordable, inclusive, and </a:t>
            </a:r>
            <a:r>
              <a:rPr lang="en-US" dirty="0" smtClean="0"/>
              <a:t>resource efficient </a:t>
            </a:r>
            <a:r>
              <a:rPr lang="en-US" dirty="0"/>
              <a:t>housing in the community. </a:t>
            </a:r>
            <a:endParaRPr lang="en-US" dirty="0" smtClean="0"/>
          </a:p>
          <a:p>
            <a:pPr marL="0" indent="0">
              <a:buNone/>
            </a:pPr>
            <a:r>
              <a:rPr lang="en-US" i="1" dirty="0" smtClean="0"/>
              <a:t>This </a:t>
            </a:r>
            <a:r>
              <a:rPr lang="en-US" i="1" dirty="0"/>
              <a:t>may be achieved by encouraging development of </a:t>
            </a:r>
            <a:r>
              <a:rPr lang="en-US" i="1" dirty="0" smtClean="0"/>
              <a:t>a variety </a:t>
            </a:r>
            <a:r>
              <a:rPr lang="en-US" i="1" dirty="0"/>
              <a:t>of housing types, sizes, costs, and densities in each neighborhood; promoting </a:t>
            </a:r>
            <a:r>
              <a:rPr lang="en-US" i="1" dirty="0" smtClean="0"/>
              <a:t>programs to </a:t>
            </a:r>
            <a:r>
              <a:rPr lang="en-US" i="1" dirty="0"/>
              <a:t>provide housing for residents of all socio- economic backgrounds, including </a:t>
            </a:r>
            <a:r>
              <a:rPr lang="en-US" i="1" dirty="0" smtClean="0"/>
              <a:t>affordable mortgage </a:t>
            </a:r>
            <a:r>
              <a:rPr lang="en-US" i="1" dirty="0"/>
              <a:t>finance options; instituting programs to address homelessness issues in </a:t>
            </a:r>
            <a:r>
              <a:rPr lang="en-US" i="1" dirty="0" smtClean="0"/>
              <a:t>the community</a:t>
            </a:r>
            <a:r>
              <a:rPr lang="en-US" i="1" dirty="0"/>
              <a:t>; or coordinating with local economic development programs to ensure </a:t>
            </a:r>
            <a:r>
              <a:rPr lang="en-US" i="1" dirty="0" smtClean="0"/>
              <a:t>availability of </a:t>
            </a:r>
            <a:r>
              <a:rPr lang="en-US" i="1" dirty="0"/>
              <a:t>adequate workforce housing in the community. </a:t>
            </a:r>
          </a:p>
        </p:txBody>
      </p:sp>
      <p:sp>
        <p:nvSpPr>
          <p:cNvPr id="4" name="Content Placeholder 3"/>
          <p:cNvSpPr>
            <a:spLocks noGrp="1"/>
          </p:cNvSpPr>
          <p:nvPr>
            <p:ph sz="half" idx="2"/>
          </p:nvPr>
        </p:nvSpPr>
        <p:spPr>
          <a:xfrm>
            <a:off x="6413771" y="2017345"/>
            <a:ext cx="4645152" cy="4840655"/>
          </a:xfrm>
        </p:spPr>
        <p:txBody>
          <a:bodyPr>
            <a:normAutofit fontScale="85000" lnSpcReduction="10000"/>
          </a:bodyPr>
          <a:lstStyle/>
          <a:p>
            <a:pPr marL="0" indent="0">
              <a:buNone/>
            </a:pPr>
            <a:r>
              <a:rPr lang="en-US" b="1" dirty="0" smtClean="0"/>
              <a:t>Considerations:</a:t>
            </a:r>
          </a:p>
          <a:p>
            <a:r>
              <a:rPr lang="en-US" dirty="0" smtClean="0"/>
              <a:t>Zoning and comprehensive planning</a:t>
            </a:r>
          </a:p>
          <a:p>
            <a:r>
              <a:rPr lang="en-US" dirty="0" smtClean="0"/>
              <a:t>Housing assessments and plans</a:t>
            </a:r>
          </a:p>
          <a:p>
            <a:r>
              <a:rPr lang="en-US" dirty="0" smtClean="0"/>
              <a:t>State Workforce Housing Initiative</a:t>
            </a:r>
          </a:p>
          <a:p>
            <a:r>
              <a:rPr lang="en-US" dirty="0" smtClean="0"/>
              <a:t>Zoning and development codes</a:t>
            </a:r>
          </a:p>
          <a:p>
            <a:r>
              <a:rPr lang="en-US" dirty="0" smtClean="0"/>
              <a:t>Public/private partnerships</a:t>
            </a:r>
          </a:p>
          <a:p>
            <a:r>
              <a:rPr lang="en-US" dirty="0" smtClean="0"/>
              <a:t>Georgia Initiative for Community Housing (GICH)</a:t>
            </a:r>
          </a:p>
          <a:p>
            <a:r>
              <a:rPr lang="en-US" dirty="0" smtClean="0"/>
              <a:t>Community Development Block Grants/CHIP</a:t>
            </a:r>
          </a:p>
          <a:p>
            <a:r>
              <a:rPr lang="en-US" dirty="0" smtClean="0"/>
              <a:t>Homeowner education programs</a:t>
            </a:r>
          </a:p>
        </p:txBody>
      </p:sp>
    </p:spTree>
    <p:extLst>
      <p:ext uri="{BB962C8B-B14F-4D97-AF65-F5344CB8AC3E}">
        <p14:creationId xmlns:p14="http://schemas.microsoft.com/office/powerpoint/2010/main" val="789515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Shared needs and goals</a:t>
            </a:r>
            <a:br>
              <a:rPr lang="en-US" dirty="0" smtClean="0"/>
            </a:br>
            <a:r>
              <a:rPr lang="en-US" dirty="0" smtClean="0"/>
              <a:t>State Quality community objectives</a:t>
            </a:r>
            <a:endParaRPr lang="en-US" dirty="0"/>
          </a:p>
        </p:txBody>
      </p:sp>
      <p:sp>
        <p:nvSpPr>
          <p:cNvPr id="3" name="Content Placeholder 2"/>
          <p:cNvSpPr>
            <a:spLocks noGrp="1"/>
          </p:cNvSpPr>
          <p:nvPr>
            <p:ph sz="half" idx="1"/>
          </p:nvPr>
        </p:nvSpPr>
        <p:spPr>
          <a:xfrm>
            <a:off x="1447331" y="2010878"/>
            <a:ext cx="4645152" cy="3970822"/>
          </a:xfrm>
        </p:spPr>
        <p:txBody>
          <a:bodyPr>
            <a:normAutofit fontScale="92500" lnSpcReduction="10000"/>
          </a:bodyPr>
          <a:lstStyle/>
          <a:p>
            <a:pPr marL="0" indent="0">
              <a:buNone/>
            </a:pPr>
            <a:r>
              <a:rPr lang="en-US" b="1" dirty="0"/>
              <a:t>Transportation Options: </a:t>
            </a:r>
            <a:r>
              <a:rPr lang="en-US" dirty="0"/>
              <a:t>Address the transportation needs, challenges and opportunities </a:t>
            </a:r>
            <a:r>
              <a:rPr lang="en-US" dirty="0" smtClean="0"/>
              <a:t>of all </a:t>
            </a:r>
            <a:r>
              <a:rPr lang="en-US" dirty="0"/>
              <a:t>community residents. </a:t>
            </a:r>
            <a:endParaRPr lang="en-US" dirty="0" smtClean="0"/>
          </a:p>
          <a:p>
            <a:pPr marL="0" indent="0">
              <a:buNone/>
            </a:pPr>
            <a:r>
              <a:rPr lang="en-US" i="1" dirty="0" smtClean="0"/>
              <a:t>This </a:t>
            </a:r>
            <a:r>
              <a:rPr lang="en-US" i="1" dirty="0"/>
              <a:t>may be achieved by fostering alternatives to transportation </a:t>
            </a:r>
            <a:r>
              <a:rPr lang="en-US" i="1" dirty="0" smtClean="0"/>
              <a:t>by automobile</a:t>
            </a:r>
            <a:r>
              <a:rPr lang="en-US" i="1" dirty="0"/>
              <a:t>, including walking, cycling, and transit; employing traffic calming </a:t>
            </a:r>
            <a:r>
              <a:rPr lang="en-US" i="1" dirty="0" smtClean="0"/>
              <a:t>measures throughout </a:t>
            </a:r>
            <a:r>
              <a:rPr lang="en-US" i="1" dirty="0"/>
              <a:t>the community; requiring adequate connectivity between adjoining developments</a:t>
            </a:r>
            <a:r>
              <a:rPr lang="en-US" i="1" dirty="0" smtClean="0"/>
              <a:t>; or </a:t>
            </a:r>
            <a:r>
              <a:rPr lang="en-US" i="1" dirty="0"/>
              <a:t>coordinating transportation and land use decision-making within the community. </a:t>
            </a:r>
            <a:r>
              <a:rPr lang="en-US" dirty="0"/>
              <a:t/>
            </a:r>
            <a:br>
              <a:rPr lang="en-US" dirty="0"/>
            </a:br>
            <a:endParaRPr lang="en-US" i="1" dirty="0"/>
          </a:p>
        </p:txBody>
      </p:sp>
      <p:sp>
        <p:nvSpPr>
          <p:cNvPr id="4" name="Content Placeholder 3"/>
          <p:cNvSpPr>
            <a:spLocks noGrp="1"/>
          </p:cNvSpPr>
          <p:nvPr>
            <p:ph sz="half" idx="2"/>
          </p:nvPr>
        </p:nvSpPr>
        <p:spPr>
          <a:xfrm>
            <a:off x="6413771" y="2017345"/>
            <a:ext cx="4645152" cy="4883904"/>
          </a:xfrm>
        </p:spPr>
        <p:txBody>
          <a:bodyPr>
            <a:normAutofit fontScale="92500" lnSpcReduction="10000"/>
          </a:bodyPr>
          <a:lstStyle/>
          <a:p>
            <a:pPr marL="0" indent="0">
              <a:buNone/>
            </a:pPr>
            <a:r>
              <a:rPr lang="en-US" b="1" dirty="0" smtClean="0"/>
              <a:t>Considerations:</a:t>
            </a:r>
          </a:p>
          <a:p>
            <a:r>
              <a:rPr lang="en-US" dirty="0" smtClean="0"/>
              <a:t>Zoning and comprehensive planning</a:t>
            </a:r>
          </a:p>
          <a:p>
            <a:r>
              <a:rPr lang="en-US" dirty="0" smtClean="0"/>
              <a:t>GDOT Plans – Bike and pedestrian improvements, Vulnerable Road Users, Safety Action Plans</a:t>
            </a:r>
          </a:p>
          <a:p>
            <a:r>
              <a:rPr lang="en-US" dirty="0" smtClean="0"/>
              <a:t>Transit Planning</a:t>
            </a:r>
          </a:p>
          <a:p>
            <a:r>
              <a:rPr lang="en-US" dirty="0" smtClean="0"/>
              <a:t>Complete Streets</a:t>
            </a:r>
          </a:p>
          <a:p>
            <a:r>
              <a:rPr lang="en-US" dirty="0" smtClean="0"/>
              <a:t>Corridor Planning</a:t>
            </a:r>
          </a:p>
          <a:p>
            <a:pPr lvl="1"/>
            <a:r>
              <a:rPr lang="en-US" dirty="0" smtClean="0"/>
              <a:t>SR 16, US 27</a:t>
            </a:r>
          </a:p>
          <a:p>
            <a:pPr lvl="1"/>
            <a:r>
              <a:rPr lang="en-US" dirty="0" smtClean="0"/>
              <a:t>The Ray – Troup County</a:t>
            </a:r>
          </a:p>
          <a:p>
            <a:r>
              <a:rPr lang="en-US" dirty="0" smtClean="0"/>
              <a:t>Safe Routes to School</a:t>
            </a:r>
          </a:p>
        </p:txBody>
      </p:sp>
    </p:spTree>
    <p:extLst>
      <p:ext uri="{BB962C8B-B14F-4D97-AF65-F5344CB8AC3E}">
        <p14:creationId xmlns:p14="http://schemas.microsoft.com/office/powerpoint/2010/main" val="3058215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Shared needs and goals</a:t>
            </a:r>
            <a:br>
              <a:rPr lang="en-US" dirty="0" smtClean="0"/>
            </a:br>
            <a:r>
              <a:rPr lang="en-US" dirty="0" smtClean="0"/>
              <a:t>State Quality community objectives</a:t>
            </a:r>
            <a:endParaRPr lang="en-US" dirty="0"/>
          </a:p>
        </p:txBody>
      </p:sp>
      <p:sp>
        <p:nvSpPr>
          <p:cNvPr id="3" name="Content Placeholder 2"/>
          <p:cNvSpPr>
            <a:spLocks noGrp="1"/>
          </p:cNvSpPr>
          <p:nvPr>
            <p:ph sz="half" idx="1"/>
          </p:nvPr>
        </p:nvSpPr>
        <p:spPr>
          <a:xfrm>
            <a:off x="1447331" y="2010878"/>
            <a:ext cx="4645152" cy="3970822"/>
          </a:xfrm>
        </p:spPr>
        <p:txBody>
          <a:bodyPr>
            <a:normAutofit fontScale="85000" lnSpcReduction="20000"/>
          </a:bodyPr>
          <a:lstStyle/>
          <a:p>
            <a:pPr marL="0" indent="0">
              <a:buNone/>
            </a:pPr>
            <a:r>
              <a:rPr lang="en-US" b="1" dirty="0"/>
              <a:t>Educational Opportunities: </a:t>
            </a:r>
            <a:r>
              <a:rPr lang="en-US" dirty="0"/>
              <a:t>Make educational and training opportunities readily </a:t>
            </a:r>
            <a:r>
              <a:rPr lang="en-US" dirty="0" smtClean="0"/>
              <a:t>available to </a:t>
            </a:r>
            <a:r>
              <a:rPr lang="en-US" dirty="0"/>
              <a:t>enable all community residents to improve their job skills, adapt to technological advances</a:t>
            </a:r>
            <a:r>
              <a:rPr lang="en-US" dirty="0" smtClean="0"/>
              <a:t>, manage </a:t>
            </a:r>
            <a:r>
              <a:rPr lang="en-US" dirty="0"/>
              <a:t>their finances, or pursue life ambitions. </a:t>
            </a:r>
            <a:endParaRPr lang="en-US" dirty="0" smtClean="0"/>
          </a:p>
          <a:p>
            <a:pPr marL="0" indent="0">
              <a:buNone/>
            </a:pPr>
            <a:r>
              <a:rPr lang="en-US" i="1" dirty="0" smtClean="0"/>
              <a:t>This </a:t>
            </a:r>
            <a:r>
              <a:rPr lang="en-US" i="1" dirty="0"/>
              <a:t>can be achieved by expanding </a:t>
            </a:r>
            <a:r>
              <a:rPr lang="en-US" i="1" dirty="0" smtClean="0"/>
              <a:t>and improving </a:t>
            </a:r>
            <a:r>
              <a:rPr lang="en-US" i="1" dirty="0"/>
              <a:t>local educational institutions or programs; providing access to other institutions </a:t>
            </a:r>
            <a:r>
              <a:rPr lang="en-US" i="1" dirty="0" smtClean="0"/>
              <a:t>in the </a:t>
            </a:r>
            <a:r>
              <a:rPr lang="en-US" i="1" dirty="0"/>
              <a:t>region; instituting programs to improve local graduation rates; expanding vocational</a:t>
            </a:r>
            <a:br>
              <a:rPr lang="en-US" i="1" dirty="0"/>
            </a:br>
            <a:r>
              <a:rPr lang="en-US" i="1" dirty="0"/>
              <a:t>education programs; or coordinating with local economic development programs to ensure an</a:t>
            </a:r>
            <a:br>
              <a:rPr lang="en-US" i="1" dirty="0"/>
            </a:br>
            <a:r>
              <a:rPr lang="en-US" i="1" dirty="0"/>
              <a:t>adequately trained and skilled workforce. </a:t>
            </a:r>
            <a:r>
              <a:rPr lang="en-US" dirty="0"/>
              <a:t/>
            </a:r>
            <a:br>
              <a:rPr lang="en-US" dirty="0"/>
            </a:br>
            <a:r>
              <a:rPr lang="en-US" dirty="0"/>
              <a:t/>
            </a:r>
            <a:br>
              <a:rPr lang="en-US" dirty="0"/>
            </a:br>
            <a:endParaRPr lang="en-US" i="1" dirty="0"/>
          </a:p>
        </p:txBody>
      </p:sp>
      <p:sp>
        <p:nvSpPr>
          <p:cNvPr id="4" name="Content Placeholder 3"/>
          <p:cNvSpPr>
            <a:spLocks noGrp="1"/>
          </p:cNvSpPr>
          <p:nvPr>
            <p:ph sz="half" idx="2"/>
          </p:nvPr>
        </p:nvSpPr>
        <p:spPr>
          <a:xfrm>
            <a:off x="6413771" y="2017345"/>
            <a:ext cx="4645152" cy="4791228"/>
          </a:xfrm>
        </p:spPr>
        <p:txBody>
          <a:bodyPr>
            <a:normAutofit fontScale="85000" lnSpcReduction="20000"/>
          </a:bodyPr>
          <a:lstStyle/>
          <a:p>
            <a:pPr marL="0" indent="0">
              <a:buNone/>
            </a:pPr>
            <a:r>
              <a:rPr lang="en-US" b="1" dirty="0" smtClean="0"/>
              <a:t>Considerations:</a:t>
            </a:r>
          </a:p>
          <a:p>
            <a:r>
              <a:rPr lang="en-US" dirty="0" smtClean="0"/>
              <a:t>K-12 Education</a:t>
            </a:r>
          </a:p>
          <a:p>
            <a:r>
              <a:rPr lang="en-US" dirty="0" smtClean="0"/>
              <a:t>Pre-schools</a:t>
            </a:r>
          </a:p>
          <a:p>
            <a:r>
              <a:rPr lang="en-US" dirty="0" smtClean="0"/>
              <a:t>School readiness</a:t>
            </a:r>
          </a:p>
          <a:p>
            <a:r>
              <a:rPr lang="en-US" dirty="0" smtClean="0"/>
              <a:t>Adult literacy</a:t>
            </a:r>
          </a:p>
          <a:p>
            <a:r>
              <a:rPr lang="en-US" dirty="0" smtClean="0"/>
              <a:t>Colleges and Universities</a:t>
            </a:r>
          </a:p>
          <a:p>
            <a:r>
              <a:rPr lang="en-US" dirty="0" smtClean="0"/>
              <a:t>Workforce development and training – Work Source Three Rivers</a:t>
            </a:r>
          </a:p>
          <a:p>
            <a:r>
              <a:rPr lang="en-US" dirty="0" smtClean="0"/>
              <a:t>Chambers of Commerce</a:t>
            </a:r>
          </a:p>
        </p:txBody>
      </p:sp>
    </p:spTree>
    <p:extLst>
      <p:ext uri="{BB962C8B-B14F-4D97-AF65-F5344CB8AC3E}">
        <p14:creationId xmlns:p14="http://schemas.microsoft.com/office/powerpoint/2010/main" val="1389391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Shared needs and goals</a:t>
            </a:r>
            <a:br>
              <a:rPr lang="en-US" dirty="0" smtClean="0"/>
            </a:br>
            <a:r>
              <a:rPr lang="en-US" dirty="0" smtClean="0"/>
              <a:t>State Quality community objectives</a:t>
            </a:r>
            <a:endParaRPr lang="en-US" dirty="0"/>
          </a:p>
        </p:txBody>
      </p:sp>
      <p:sp>
        <p:nvSpPr>
          <p:cNvPr id="3" name="Content Placeholder 2"/>
          <p:cNvSpPr>
            <a:spLocks noGrp="1"/>
          </p:cNvSpPr>
          <p:nvPr>
            <p:ph sz="half" idx="1"/>
          </p:nvPr>
        </p:nvSpPr>
        <p:spPr>
          <a:xfrm>
            <a:off x="1447331" y="2010878"/>
            <a:ext cx="4645152" cy="3970822"/>
          </a:xfrm>
        </p:spPr>
        <p:txBody>
          <a:bodyPr>
            <a:normAutofit fontScale="85000" lnSpcReduction="10000"/>
          </a:bodyPr>
          <a:lstStyle/>
          <a:p>
            <a:pPr marL="0" indent="0">
              <a:buNone/>
            </a:pPr>
            <a:r>
              <a:rPr lang="en-US" b="1" dirty="0"/>
              <a:t>Community Health: </a:t>
            </a:r>
            <a:r>
              <a:rPr lang="en-US" dirty="0"/>
              <a:t>Ensure that all community residents, regardless of age, ability, </a:t>
            </a:r>
            <a:r>
              <a:rPr lang="en-US" dirty="0" smtClean="0"/>
              <a:t>or income</a:t>
            </a:r>
            <a:r>
              <a:rPr lang="en-US" dirty="0"/>
              <a:t>, have access to critical goods and services, safe and clean neighborhoods, and good </a:t>
            </a:r>
            <a:r>
              <a:rPr lang="en-US" dirty="0" smtClean="0"/>
              <a:t>work opportunities</a:t>
            </a:r>
            <a:r>
              <a:rPr lang="en-US" dirty="0"/>
              <a:t>. </a:t>
            </a:r>
            <a:endParaRPr lang="en-US" dirty="0" smtClean="0"/>
          </a:p>
          <a:p>
            <a:pPr marL="0" indent="0">
              <a:buNone/>
            </a:pPr>
            <a:r>
              <a:rPr lang="en-US" i="1" dirty="0" smtClean="0"/>
              <a:t>This </a:t>
            </a:r>
            <a:r>
              <a:rPr lang="en-US" i="1" dirty="0"/>
              <a:t>may be achieved by providing services to support the basic needs </a:t>
            </a:r>
            <a:r>
              <a:rPr lang="en-US" i="1" dirty="0" smtClean="0"/>
              <a:t>of disadvantaged </a:t>
            </a:r>
            <a:r>
              <a:rPr lang="en-US" i="1" dirty="0"/>
              <a:t>residents, including the disabled; instituting programs to improve public safety</a:t>
            </a:r>
            <a:r>
              <a:rPr lang="en-US" i="1" dirty="0" smtClean="0"/>
              <a:t>; promoting </a:t>
            </a:r>
            <a:r>
              <a:rPr lang="en-US" i="1" dirty="0"/>
              <a:t>programs that foster better health and fitness; or otherwise providing all residents </a:t>
            </a:r>
            <a:r>
              <a:rPr lang="en-US" i="1" dirty="0" smtClean="0"/>
              <a:t>the opportunity </a:t>
            </a:r>
            <a:r>
              <a:rPr lang="en-US" i="1" dirty="0"/>
              <a:t>to improve their circumstances in life and to fully participate in the community</a:t>
            </a:r>
            <a:r>
              <a:rPr lang="en-US" i="1" dirty="0" smtClean="0"/>
              <a:t>.</a:t>
            </a:r>
            <a:endParaRPr lang="en-US" i="1" dirty="0"/>
          </a:p>
        </p:txBody>
      </p:sp>
      <p:sp>
        <p:nvSpPr>
          <p:cNvPr id="4" name="Content Placeholder 3"/>
          <p:cNvSpPr>
            <a:spLocks noGrp="1"/>
          </p:cNvSpPr>
          <p:nvPr>
            <p:ph sz="half" idx="2"/>
          </p:nvPr>
        </p:nvSpPr>
        <p:spPr>
          <a:xfrm>
            <a:off x="6413771" y="2017345"/>
            <a:ext cx="4645152" cy="4735623"/>
          </a:xfrm>
        </p:spPr>
        <p:txBody>
          <a:bodyPr>
            <a:normAutofit fontScale="85000" lnSpcReduction="10000"/>
          </a:bodyPr>
          <a:lstStyle/>
          <a:p>
            <a:pPr marL="0" indent="0">
              <a:buNone/>
            </a:pPr>
            <a:r>
              <a:rPr lang="en-US" b="1" dirty="0" smtClean="0"/>
              <a:t>Considerations:</a:t>
            </a:r>
          </a:p>
          <a:p>
            <a:r>
              <a:rPr lang="en-US" dirty="0" smtClean="0"/>
              <a:t>Zoning and comprehensive planning</a:t>
            </a:r>
          </a:p>
          <a:p>
            <a:r>
              <a:rPr lang="en-US" dirty="0" smtClean="0"/>
              <a:t>Recreation, parks, trails</a:t>
            </a:r>
          </a:p>
          <a:p>
            <a:r>
              <a:rPr lang="en-US" dirty="0" smtClean="0"/>
              <a:t>Sidewalk extensions and maintenance </a:t>
            </a:r>
          </a:p>
          <a:p>
            <a:r>
              <a:rPr lang="en-US" dirty="0" smtClean="0"/>
              <a:t>Transit program planning</a:t>
            </a:r>
          </a:p>
          <a:p>
            <a:r>
              <a:rPr lang="en-US" dirty="0" smtClean="0"/>
              <a:t>Complete Streets policy</a:t>
            </a:r>
          </a:p>
          <a:p>
            <a:r>
              <a:rPr lang="en-US" dirty="0" smtClean="0"/>
              <a:t>Safe Routes to School</a:t>
            </a:r>
          </a:p>
          <a:p>
            <a:r>
              <a:rPr lang="en-US" dirty="0" smtClean="0"/>
              <a:t>Workforce development and training programs</a:t>
            </a:r>
          </a:p>
          <a:p>
            <a:r>
              <a:rPr lang="en-US" dirty="0" smtClean="0"/>
              <a:t>Local farms and agriculture programs</a:t>
            </a:r>
          </a:p>
          <a:p>
            <a:pPr lvl="1"/>
            <a:r>
              <a:rPr lang="en-US" dirty="0" smtClean="0"/>
              <a:t>Carroll County Agriculture Advisory Committee</a:t>
            </a:r>
          </a:p>
        </p:txBody>
      </p:sp>
    </p:spTree>
    <p:extLst>
      <p:ext uri="{BB962C8B-B14F-4D97-AF65-F5344CB8AC3E}">
        <p14:creationId xmlns:p14="http://schemas.microsoft.com/office/powerpoint/2010/main" val="3553060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49536" y="412283"/>
            <a:ext cx="8792172" cy="1049235"/>
          </a:xfrm>
        </p:spPr>
        <p:txBody>
          <a:bodyPr>
            <a:normAutofit/>
          </a:bodyPr>
          <a:lstStyle/>
          <a:p>
            <a:r>
              <a:rPr lang="en-US" sz="3600" dirty="0" smtClean="0"/>
              <a:t>Regional identity</a:t>
            </a:r>
            <a:endParaRPr lang="en-US" sz="3600" dirty="0"/>
          </a:p>
        </p:txBody>
      </p:sp>
      <p:sp>
        <p:nvSpPr>
          <p:cNvPr id="3" name="Content Placeholder 2"/>
          <p:cNvSpPr>
            <a:spLocks noGrp="1"/>
          </p:cNvSpPr>
          <p:nvPr>
            <p:ph idx="1"/>
          </p:nvPr>
        </p:nvSpPr>
        <p:spPr>
          <a:xfrm>
            <a:off x="598983" y="1112244"/>
            <a:ext cx="5061555" cy="5263842"/>
          </a:xfrm>
        </p:spPr>
        <p:txBody>
          <a:bodyPr>
            <a:normAutofit fontScale="92500" lnSpcReduction="10000"/>
          </a:bodyPr>
          <a:lstStyle/>
          <a:p>
            <a:r>
              <a:rPr lang="en-US" dirty="0" smtClean="0"/>
              <a:t>Built upon shared assets</a:t>
            </a:r>
          </a:p>
          <a:p>
            <a:pPr lvl="1"/>
            <a:r>
              <a:rPr lang="en-US" dirty="0" smtClean="0"/>
              <a:t>Strong downtowns</a:t>
            </a:r>
          </a:p>
          <a:p>
            <a:pPr lvl="1"/>
            <a:r>
              <a:rPr lang="en-US" dirty="0" smtClean="0"/>
              <a:t>Heritage and eco-tourism</a:t>
            </a:r>
          </a:p>
          <a:p>
            <a:pPr lvl="1"/>
            <a:r>
              <a:rPr lang="en-US" dirty="0" smtClean="0"/>
              <a:t>Industry and infrastructure</a:t>
            </a:r>
          </a:p>
          <a:p>
            <a:pPr lvl="1"/>
            <a:r>
              <a:rPr lang="en-US" dirty="0" smtClean="0"/>
              <a:t>Sense of place</a:t>
            </a:r>
          </a:p>
          <a:p>
            <a:pPr lvl="1"/>
            <a:r>
              <a:rPr lang="en-US" dirty="0" smtClean="0"/>
              <a:t>Not typical metro Atlanta</a:t>
            </a:r>
          </a:p>
          <a:p>
            <a:r>
              <a:rPr lang="en-US" dirty="0" smtClean="0"/>
              <a:t>Shared concerns/opportunities/themes</a:t>
            </a:r>
          </a:p>
          <a:p>
            <a:pPr lvl="1"/>
            <a:r>
              <a:rPr lang="en-US" dirty="0" smtClean="0"/>
              <a:t>Housing</a:t>
            </a:r>
            <a:endParaRPr lang="en-US" i="1" dirty="0" smtClean="0"/>
          </a:p>
          <a:p>
            <a:pPr lvl="1"/>
            <a:r>
              <a:rPr lang="en-US" dirty="0" smtClean="0"/>
              <a:t>Broadband</a:t>
            </a:r>
          </a:p>
          <a:p>
            <a:pPr lvl="1"/>
            <a:r>
              <a:rPr lang="en-US" dirty="0" smtClean="0"/>
              <a:t>Coordinated land use planning</a:t>
            </a:r>
          </a:p>
          <a:p>
            <a:pPr lvl="1"/>
            <a:r>
              <a:rPr lang="en-US" dirty="0" smtClean="0"/>
              <a:t>Quality growth</a:t>
            </a:r>
          </a:p>
          <a:p>
            <a:pPr lvl="1"/>
            <a:r>
              <a:rPr lang="en-US" dirty="0" smtClean="0"/>
              <a:t>Interstate corridors</a:t>
            </a:r>
          </a:p>
          <a:p>
            <a:pPr lvl="1"/>
            <a:r>
              <a:rPr lang="en-US" dirty="0" smtClean="0"/>
              <a:t>East/West corridors – SR 16</a:t>
            </a:r>
          </a:p>
          <a:p>
            <a:pPr lvl="1"/>
            <a:r>
              <a:rPr lang="en-US" dirty="0" smtClean="0"/>
              <a:t>Regional convening of shared interests</a:t>
            </a:r>
          </a:p>
          <a:p>
            <a:pPr lvl="1"/>
            <a:endParaRPr lang="en-US" dirty="0" smtClean="0"/>
          </a:p>
          <a:p>
            <a:pPr lvl="1"/>
            <a:endParaRPr lang="en-US"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711334" y="462382"/>
            <a:ext cx="2964872" cy="296487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1708" y="689407"/>
            <a:ext cx="2497437" cy="3859676"/>
          </a:xfrm>
          <a:prstGeom prst="rect">
            <a:avLst/>
          </a:prstGeom>
        </p:spPr>
      </p:pic>
      <p:pic>
        <p:nvPicPr>
          <p:cNvPr id="9" name="Picture 8"/>
          <p:cNvPicPr>
            <a:picLocks noChangeAspect="1"/>
          </p:cNvPicPr>
          <p:nvPr/>
        </p:nvPicPr>
        <p:blipFill>
          <a:blip r:embed="rId5"/>
          <a:stretch>
            <a:fillRect/>
          </a:stretch>
        </p:blipFill>
        <p:spPr>
          <a:xfrm>
            <a:off x="5523307" y="3149600"/>
            <a:ext cx="3889663" cy="2593108"/>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769569" y="4132993"/>
            <a:ext cx="2613891" cy="1960418"/>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30505"/>
          <a:stretch/>
        </p:blipFill>
        <p:spPr>
          <a:xfrm rot="5400000">
            <a:off x="4795143" y="855212"/>
            <a:ext cx="2015836" cy="2900694"/>
          </a:xfrm>
          <a:prstGeom prst="rect">
            <a:avLst/>
          </a:prstGeom>
        </p:spPr>
      </p:pic>
    </p:spTree>
    <p:extLst>
      <p:ext uri="{BB962C8B-B14F-4D97-AF65-F5344CB8AC3E}">
        <p14:creationId xmlns:p14="http://schemas.microsoft.com/office/powerpoint/2010/main" val="2903924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1067" y="551017"/>
            <a:ext cx="9603275" cy="1049235"/>
          </a:xfrm>
        </p:spPr>
        <p:txBody>
          <a:bodyPr/>
          <a:lstStyle/>
          <a:p>
            <a:r>
              <a:rPr lang="en-US" dirty="0" smtClean="0"/>
              <a:t>What is regional Planning?</a:t>
            </a:r>
            <a:endParaRPr lang="en-US" dirty="0"/>
          </a:p>
        </p:txBody>
      </p:sp>
      <p:sp>
        <p:nvSpPr>
          <p:cNvPr id="3" name="Content Placeholder 2"/>
          <p:cNvSpPr>
            <a:spLocks noGrp="1"/>
          </p:cNvSpPr>
          <p:nvPr>
            <p:ph idx="1"/>
          </p:nvPr>
        </p:nvSpPr>
        <p:spPr>
          <a:xfrm>
            <a:off x="753422" y="1160585"/>
            <a:ext cx="5495321" cy="5543110"/>
          </a:xfrm>
        </p:spPr>
        <p:txBody>
          <a:bodyPr>
            <a:normAutofit/>
          </a:bodyPr>
          <a:lstStyle/>
          <a:p>
            <a:r>
              <a:rPr lang="en-US" dirty="0" smtClean="0"/>
              <a:t>Established by state law – GA Planning Act</a:t>
            </a:r>
          </a:p>
          <a:p>
            <a:pPr lvl="1"/>
            <a:r>
              <a:rPr lang="en-US" dirty="0" smtClean="0"/>
              <a:t>12 regional commissions in GA</a:t>
            </a:r>
          </a:p>
          <a:p>
            <a:pPr lvl="1"/>
            <a:r>
              <a:rPr lang="en-US" dirty="0" smtClean="0"/>
              <a:t>Guided by DCA Regional Planning Standards</a:t>
            </a:r>
          </a:p>
          <a:p>
            <a:r>
              <a:rPr lang="en-US" dirty="0" smtClean="0"/>
              <a:t>Empowered by shared needs and common goals</a:t>
            </a:r>
          </a:p>
          <a:p>
            <a:pPr lvl="1"/>
            <a:r>
              <a:rPr lang="en-US" dirty="0" smtClean="0"/>
              <a:t>Basis established quality community objectives</a:t>
            </a:r>
          </a:p>
          <a:p>
            <a:pPr lvl="1"/>
            <a:r>
              <a:rPr lang="en-US" dirty="0" smtClean="0"/>
              <a:t>Building and strengthening capacity</a:t>
            </a:r>
          </a:p>
          <a:p>
            <a:r>
              <a:rPr lang="en-US" dirty="0"/>
              <a:t>Supported by partnerships with Federal and State agencies, local governments, and other regional </a:t>
            </a:r>
            <a:r>
              <a:rPr lang="en-US" dirty="0" smtClean="0"/>
              <a:t>commissions</a:t>
            </a:r>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6546" y="334378"/>
            <a:ext cx="4922950" cy="6369317"/>
          </a:xfrm>
          <a:prstGeom prst="rect">
            <a:avLst/>
          </a:prstGeom>
        </p:spPr>
      </p:pic>
    </p:spTree>
    <p:extLst>
      <p:ext uri="{BB962C8B-B14F-4D97-AF65-F5344CB8AC3E}">
        <p14:creationId xmlns:p14="http://schemas.microsoft.com/office/powerpoint/2010/main" val="2400589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3982" y="500128"/>
            <a:ext cx="9603275" cy="1049235"/>
          </a:xfrm>
        </p:spPr>
        <p:txBody>
          <a:bodyPr>
            <a:normAutofit/>
          </a:bodyPr>
          <a:lstStyle/>
          <a:p>
            <a:r>
              <a:rPr lang="en-US" sz="3600" dirty="0" smtClean="0"/>
              <a:t>Partnerships</a:t>
            </a:r>
            <a:endParaRPr lang="en-US" sz="3600" dirty="0"/>
          </a:p>
        </p:txBody>
      </p:sp>
      <p:sp>
        <p:nvSpPr>
          <p:cNvPr id="3" name="Content Placeholder 2"/>
          <p:cNvSpPr>
            <a:spLocks noGrp="1"/>
          </p:cNvSpPr>
          <p:nvPr>
            <p:ph idx="1"/>
          </p:nvPr>
        </p:nvSpPr>
        <p:spPr>
          <a:xfrm>
            <a:off x="676797" y="1503113"/>
            <a:ext cx="9603275" cy="5001719"/>
          </a:xfrm>
        </p:spPr>
        <p:txBody>
          <a:bodyPr>
            <a:normAutofit fontScale="92500" lnSpcReduction="10000"/>
          </a:bodyPr>
          <a:lstStyle/>
          <a:p>
            <a:r>
              <a:rPr lang="en-US" dirty="0" smtClean="0"/>
              <a:t>Department of Community Affairs</a:t>
            </a:r>
          </a:p>
          <a:p>
            <a:pPr lvl="1"/>
            <a:r>
              <a:rPr lang="en-US" dirty="0" smtClean="0"/>
              <a:t>Local and Regional Planning</a:t>
            </a:r>
          </a:p>
          <a:p>
            <a:pPr lvl="1"/>
            <a:r>
              <a:rPr lang="en-US" dirty="0" smtClean="0"/>
              <a:t>Developments of Regional Impact</a:t>
            </a:r>
          </a:p>
          <a:p>
            <a:pPr lvl="1"/>
            <a:r>
              <a:rPr lang="en-US" dirty="0" smtClean="0"/>
              <a:t>Historic Preservation</a:t>
            </a:r>
          </a:p>
          <a:p>
            <a:pPr lvl="1"/>
            <a:r>
              <a:rPr lang="en-US" dirty="0" smtClean="0"/>
              <a:t>Local plan implementation</a:t>
            </a:r>
          </a:p>
          <a:p>
            <a:r>
              <a:rPr lang="en-US" dirty="0" smtClean="0"/>
              <a:t>Department of Transportation</a:t>
            </a:r>
          </a:p>
          <a:p>
            <a:pPr lvl="1"/>
            <a:r>
              <a:rPr lang="en-US" dirty="0" smtClean="0"/>
              <a:t>Transit Planning</a:t>
            </a:r>
          </a:p>
          <a:p>
            <a:pPr lvl="1"/>
            <a:r>
              <a:rPr lang="en-US" dirty="0" smtClean="0"/>
              <a:t>Bike/Pedestrian Planning</a:t>
            </a:r>
          </a:p>
          <a:p>
            <a:r>
              <a:rPr lang="en-US" dirty="0" smtClean="0"/>
              <a:t>U.S. Economic Development Administration</a:t>
            </a:r>
          </a:p>
          <a:p>
            <a:r>
              <a:rPr lang="en-US" dirty="0" smtClean="0"/>
              <a:t>Appalachian Regional Commission</a:t>
            </a:r>
          </a:p>
          <a:p>
            <a:r>
              <a:rPr lang="en-US" dirty="0" smtClean="0"/>
              <a:t>Southeast Crescent Regional Commission – new!</a:t>
            </a:r>
          </a:p>
          <a:p>
            <a:r>
              <a:rPr lang="en-US" dirty="0" smtClean="0"/>
              <a:t>Local Governments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5934" y="530151"/>
            <a:ext cx="4344265" cy="111241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2915" y="3154510"/>
            <a:ext cx="2701686" cy="122055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9255" y="1973975"/>
            <a:ext cx="2715346" cy="89744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0552" y="4534930"/>
            <a:ext cx="2702839" cy="196990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7728" y="1929456"/>
            <a:ext cx="3324689" cy="1438476"/>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32097" y="3591823"/>
            <a:ext cx="3010320" cy="1886213"/>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17860" y="5770349"/>
            <a:ext cx="2638793" cy="1000265"/>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19119" y="599437"/>
            <a:ext cx="2150645" cy="1064237"/>
          </a:xfrm>
          <a:prstGeom prst="rect">
            <a:avLst/>
          </a:prstGeom>
        </p:spPr>
      </p:pic>
    </p:spTree>
    <p:extLst>
      <p:ext uri="{BB962C8B-B14F-4D97-AF65-F5344CB8AC3E}">
        <p14:creationId xmlns:p14="http://schemas.microsoft.com/office/powerpoint/2010/main" val="749254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38070" y="499719"/>
            <a:ext cx="9603275" cy="1049235"/>
          </a:xfrm>
        </p:spPr>
        <p:txBody>
          <a:bodyPr/>
          <a:lstStyle/>
          <a:p>
            <a:r>
              <a:rPr lang="en-US" dirty="0" smtClean="0"/>
              <a:t>Regional plan</a:t>
            </a:r>
            <a:endParaRPr lang="en-US" dirty="0"/>
          </a:p>
        </p:txBody>
      </p:sp>
      <p:sp>
        <p:nvSpPr>
          <p:cNvPr id="3" name="Content Placeholder 2"/>
          <p:cNvSpPr>
            <a:spLocks noGrp="1"/>
          </p:cNvSpPr>
          <p:nvPr>
            <p:ph idx="1"/>
          </p:nvPr>
        </p:nvSpPr>
        <p:spPr>
          <a:xfrm>
            <a:off x="557962" y="1440768"/>
            <a:ext cx="4824530" cy="4939250"/>
          </a:xfrm>
        </p:spPr>
        <p:txBody>
          <a:bodyPr>
            <a:normAutofit/>
          </a:bodyPr>
          <a:lstStyle/>
          <a:p>
            <a:r>
              <a:rPr lang="en-US" dirty="0" smtClean="0"/>
              <a:t>Align with State Planning Goals</a:t>
            </a:r>
          </a:p>
          <a:p>
            <a:r>
              <a:rPr lang="en-US" dirty="0" smtClean="0"/>
              <a:t>Quality Community Objectives</a:t>
            </a:r>
          </a:p>
          <a:p>
            <a:r>
              <a:rPr lang="en-US" dirty="0" smtClean="0"/>
              <a:t>Regional Needs and Priorities</a:t>
            </a:r>
          </a:p>
          <a:p>
            <a:r>
              <a:rPr lang="en-US" dirty="0" smtClean="0"/>
              <a:t>Regional Land Use Map</a:t>
            </a:r>
          </a:p>
          <a:p>
            <a:pPr lvl="1"/>
            <a:r>
              <a:rPr lang="en-US" dirty="0" smtClean="0"/>
              <a:t>Larger picture and development trends</a:t>
            </a:r>
          </a:p>
          <a:p>
            <a:r>
              <a:rPr lang="en-US" dirty="0" smtClean="0"/>
              <a:t>Regionally Important Resources Plan</a:t>
            </a:r>
          </a:p>
          <a:p>
            <a:pPr lvl="1"/>
            <a:r>
              <a:rPr lang="en-US" dirty="0" smtClean="0"/>
              <a:t>Heritage and natural resources and state vital areas</a:t>
            </a:r>
          </a:p>
          <a:p>
            <a:pPr lvl="1"/>
            <a:r>
              <a:rPr lang="en-US" dirty="0" smtClean="0"/>
              <a:t>Potential conflicts with conservation and development</a:t>
            </a:r>
          </a:p>
          <a:p>
            <a:pPr lvl="1"/>
            <a:r>
              <a:rPr lang="en-US" dirty="0" smtClean="0"/>
              <a:t>DRI Reviews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7503" y="1357424"/>
            <a:ext cx="6442353" cy="4978182"/>
          </a:xfrm>
          <a:prstGeom prst="rect">
            <a:avLst/>
          </a:prstGeom>
        </p:spPr>
      </p:pic>
    </p:spTree>
    <p:extLst>
      <p:ext uri="{BB962C8B-B14F-4D97-AF65-F5344CB8AC3E}">
        <p14:creationId xmlns:p14="http://schemas.microsoft.com/office/powerpoint/2010/main" val="2625981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p:cNvSpPr>
          <p:nvPr/>
        </p:nvSpPr>
        <p:spPr>
          <a:xfrm>
            <a:off x="838200" y="365127"/>
            <a:ext cx="10515600" cy="1325563"/>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dirty="0"/>
              <a:t>DRI Activity in our Region &amp; State </a:t>
            </a:r>
          </a:p>
        </p:txBody>
      </p:sp>
      <p:sp>
        <p:nvSpPr>
          <p:cNvPr id="6" name="Content Placeholder 2"/>
          <p:cNvSpPr txBox="1">
            <a:spLocks/>
          </p:cNvSpPr>
          <p:nvPr/>
        </p:nvSpPr>
        <p:spPr>
          <a:xfrm>
            <a:off x="838200" y="886511"/>
            <a:ext cx="10515600" cy="435133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sz="1800" b="1" dirty="0"/>
              <a:t>Purpose of DRI Reviews </a:t>
            </a:r>
          </a:p>
          <a:p>
            <a:r>
              <a:rPr lang="en-US" sz="1800" b="1" dirty="0"/>
              <a:t>Requirement</a:t>
            </a:r>
            <a:r>
              <a:rPr lang="en-US" sz="1800" dirty="0"/>
              <a:t>: of Georgia Department of Community Affairs (DCA) Code 110-12-3-.01</a:t>
            </a:r>
          </a:p>
          <a:p>
            <a:r>
              <a:rPr lang="en-US" sz="1800" b="1" dirty="0"/>
              <a:t>Intent of rules:</a:t>
            </a:r>
            <a:r>
              <a:rPr lang="en-US" sz="1800" dirty="0"/>
              <a:t> “improved local, regional and state level communication about new growth in the state. Communication of this nature will aid in maximizing the positive benefits of new development projects while minimizing their adverse effects. The end result should improve development outcomes for the host jurisdiction, neighboring jurisdictions, the region, and the state.” </a:t>
            </a:r>
          </a:p>
          <a:p>
            <a:r>
              <a:rPr lang="en-US" sz="1800" b="1" dirty="0"/>
              <a:t>Advisory in nature:</a:t>
            </a:r>
            <a:r>
              <a:rPr lang="en-US" sz="1800" dirty="0"/>
              <a:t> the information that is transmitted from affected parties is not binding and does not infringe on host jurisdiction’s right to determine appropriate development within its boundaries. </a:t>
            </a:r>
          </a:p>
          <a:p>
            <a:pPr marL="0" indent="0">
              <a:buNone/>
            </a:pPr>
            <a:r>
              <a:rPr lang="en-US" sz="1800" b="1" dirty="0"/>
              <a:t>Process</a:t>
            </a:r>
          </a:p>
          <a:p>
            <a:r>
              <a:rPr lang="en-US" sz="1800" dirty="0"/>
              <a:t>Project determined to be a </a:t>
            </a:r>
            <a:r>
              <a:rPr lang="en-US" sz="1800" dirty="0" smtClean="0"/>
              <a:t>DRI by the regional commission based on development thresholds and population tiers</a:t>
            </a:r>
          </a:p>
          <a:p>
            <a:pPr lvl="1"/>
            <a:r>
              <a:rPr lang="en-US" sz="1600" dirty="0" smtClean="0"/>
              <a:t>project </a:t>
            </a:r>
            <a:r>
              <a:rPr lang="en-US" sz="1600" dirty="0"/>
              <a:t>packet assembled</a:t>
            </a:r>
          </a:p>
          <a:p>
            <a:pPr lvl="1"/>
            <a:r>
              <a:rPr lang="en-US" dirty="0"/>
              <a:t>A traffic study is required for jurisdictions within the GRTA boundaries </a:t>
            </a:r>
          </a:p>
          <a:p>
            <a:r>
              <a:rPr lang="en-US" sz="1800" dirty="0"/>
              <a:t>15 day public comment period for affected parties </a:t>
            </a:r>
          </a:p>
          <a:p>
            <a:r>
              <a:rPr lang="en-US" sz="1800" dirty="0"/>
              <a:t>Report of findings issued to be used for local decision-makers </a:t>
            </a:r>
          </a:p>
          <a:p>
            <a:endParaRPr lang="en-US" dirty="0"/>
          </a:p>
        </p:txBody>
      </p:sp>
    </p:spTree>
    <p:extLst>
      <p:ext uri="{BB962C8B-B14F-4D97-AF65-F5344CB8AC3E}">
        <p14:creationId xmlns:p14="http://schemas.microsoft.com/office/powerpoint/2010/main" val="2109554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p:cNvSpPr>
          <p:nvPr/>
        </p:nvSpPr>
        <p:spPr>
          <a:xfrm>
            <a:off x="838200" y="365127"/>
            <a:ext cx="10515600" cy="1325563"/>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dirty="0"/>
              <a:t>DRI Activity in our Region &amp; State </a:t>
            </a:r>
          </a:p>
        </p:txBody>
      </p:sp>
      <p:sp>
        <p:nvSpPr>
          <p:cNvPr id="3" name="Content Placeholder 2"/>
          <p:cNvSpPr txBox="1">
            <a:spLocks/>
          </p:cNvSpPr>
          <p:nvPr/>
        </p:nvSpPr>
        <p:spPr>
          <a:xfrm>
            <a:off x="350107" y="939763"/>
            <a:ext cx="7856462" cy="3181216"/>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sz="2400" b="1" dirty="0"/>
              <a:t>DCA DRI Website*</a:t>
            </a:r>
          </a:p>
          <a:p>
            <a:r>
              <a:rPr lang="en-US" sz="2400" dirty="0"/>
              <a:t>Archive of all DRIs, including reviews underway</a:t>
            </a:r>
          </a:p>
          <a:p>
            <a:pPr lvl="1"/>
            <a:r>
              <a:rPr lang="en-US" dirty="0"/>
              <a:t>Since 2001: approximately 4,000 DRI reviews</a:t>
            </a:r>
          </a:p>
          <a:p>
            <a:pPr lvl="1"/>
            <a:r>
              <a:rPr lang="en-US" dirty="0"/>
              <a:t>About 150 – 200 per year for the state recently </a:t>
            </a:r>
          </a:p>
          <a:p>
            <a:r>
              <a:rPr lang="en-US" sz="2400" dirty="0"/>
              <a:t>Searchable by county</a:t>
            </a:r>
          </a:p>
          <a:p>
            <a:pPr lvl="1"/>
            <a:r>
              <a:rPr lang="en-US" dirty="0"/>
              <a:t>Three Rivers Region: 199 reviews (about 5% of state total)</a:t>
            </a:r>
          </a:p>
          <a:p>
            <a:pPr lvl="1"/>
            <a:r>
              <a:rPr lang="en-US" dirty="0"/>
              <a:t>Highest paced counties: Coweta, Troup, Butts, Carroll, Lamar</a:t>
            </a:r>
          </a:p>
          <a:p>
            <a:r>
              <a:rPr lang="en-US" sz="2400" dirty="0"/>
              <a:t>Trending DRI Development Types/Land Uses </a:t>
            </a:r>
          </a:p>
          <a:p>
            <a:pPr lvl="1"/>
            <a:r>
              <a:rPr lang="en-US" dirty="0"/>
              <a:t>Mixed Use, Truck Stops, Quarries/Asphalt/Cement Plants, Industrial, Housing, Warehousing</a:t>
            </a:r>
          </a:p>
          <a:p>
            <a:pPr lvl="1"/>
            <a:r>
              <a:rPr lang="en-US" dirty="0"/>
              <a:t>Specifically: travel centers, truck parking, data centers, warehouses, subdivisions </a:t>
            </a:r>
            <a:endParaRPr lang="en-US" b="1" dirty="0"/>
          </a:p>
          <a:p>
            <a:endParaRPr lang="en-US" sz="1800" dirty="0"/>
          </a:p>
          <a:p>
            <a:pPr marL="0" indent="0">
              <a:buNone/>
            </a:pPr>
            <a:endParaRPr lang="en-US" dirty="0"/>
          </a:p>
        </p:txBody>
      </p:sp>
      <p:pic>
        <p:nvPicPr>
          <p:cNvPr id="4" name="Picture 3"/>
          <p:cNvPicPr>
            <a:picLocks noChangeAspect="1"/>
          </p:cNvPicPr>
          <p:nvPr/>
        </p:nvPicPr>
        <p:blipFill>
          <a:blip r:embed="rId3"/>
          <a:stretch>
            <a:fillRect/>
          </a:stretch>
        </p:blipFill>
        <p:spPr>
          <a:xfrm>
            <a:off x="8025716" y="1261044"/>
            <a:ext cx="3890027" cy="3122217"/>
          </a:xfrm>
          <a:prstGeom prst="rect">
            <a:avLst/>
          </a:prstGeom>
        </p:spPr>
      </p:pic>
      <p:sp>
        <p:nvSpPr>
          <p:cNvPr id="5" name="TextBox 4"/>
          <p:cNvSpPr txBox="1"/>
          <p:nvPr/>
        </p:nvSpPr>
        <p:spPr>
          <a:xfrm>
            <a:off x="8206569" y="4848047"/>
            <a:ext cx="4195310" cy="1015663"/>
          </a:xfrm>
          <a:prstGeom prst="rect">
            <a:avLst/>
          </a:prstGeom>
          <a:noFill/>
        </p:spPr>
        <p:txBody>
          <a:bodyPr wrap="square" rtlCol="0">
            <a:spAutoFit/>
          </a:bodyPr>
          <a:lstStyle/>
          <a:p>
            <a:r>
              <a:rPr lang="en-US" dirty="0"/>
              <a:t>*</a:t>
            </a:r>
            <a:r>
              <a:rPr lang="en-US" sz="1400" b="1" dirty="0">
                <a:hlinkClick r:id="rId4"/>
              </a:rPr>
              <a:t>https://www.dca.ga.gov/local-government-assistance/planning/regional-planning/developments-regional-impact</a:t>
            </a:r>
            <a:endParaRPr lang="en-US" sz="1400" b="1" dirty="0"/>
          </a:p>
          <a:p>
            <a:endParaRPr lang="en-US" sz="1400" dirty="0"/>
          </a:p>
        </p:txBody>
      </p:sp>
    </p:spTree>
    <p:extLst>
      <p:ext uri="{BB962C8B-B14F-4D97-AF65-F5344CB8AC3E}">
        <p14:creationId xmlns:p14="http://schemas.microsoft.com/office/powerpoint/2010/main" val="25793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Shared needs and Goals</a:t>
            </a:r>
            <a:endParaRPr lang="en-US" dirty="0"/>
          </a:p>
        </p:txBody>
      </p:sp>
      <p:sp>
        <p:nvSpPr>
          <p:cNvPr id="3" name="Content Placeholder 2"/>
          <p:cNvSpPr>
            <a:spLocks noGrp="1"/>
          </p:cNvSpPr>
          <p:nvPr>
            <p:ph idx="1"/>
          </p:nvPr>
        </p:nvSpPr>
        <p:spPr>
          <a:xfrm>
            <a:off x="1451580" y="2015732"/>
            <a:ext cx="9603275" cy="4143768"/>
          </a:xfrm>
        </p:spPr>
        <p:txBody>
          <a:bodyPr>
            <a:normAutofit fontScale="92500"/>
          </a:bodyPr>
          <a:lstStyle/>
          <a:p>
            <a:pPr marL="0" indent="0">
              <a:buNone/>
            </a:pPr>
            <a:r>
              <a:rPr lang="en-US" b="1" dirty="0" smtClean="0"/>
              <a:t>State Planning Goals and Objectives – Regional Targets and Guidance</a:t>
            </a:r>
          </a:p>
          <a:p>
            <a:r>
              <a:rPr lang="en-US" b="1" dirty="0"/>
              <a:t>Economic Development Goal</a:t>
            </a:r>
            <a:r>
              <a:rPr lang="en-US" dirty="0"/>
              <a:t>: To achieve a growing and balanced economy, </a:t>
            </a:r>
            <a:r>
              <a:rPr lang="en-US" dirty="0" smtClean="0"/>
              <a:t>consistent with </a:t>
            </a:r>
            <a:r>
              <a:rPr lang="en-US" dirty="0"/>
              <a:t>the prudent management of the state's resources, that equitably benefits all segments of </a:t>
            </a:r>
            <a:r>
              <a:rPr lang="en-US" dirty="0" smtClean="0"/>
              <a:t>the population</a:t>
            </a:r>
            <a:r>
              <a:rPr lang="en-US" dirty="0"/>
              <a:t>. </a:t>
            </a:r>
            <a:endParaRPr lang="en-US" dirty="0" smtClean="0"/>
          </a:p>
          <a:p>
            <a:r>
              <a:rPr lang="en-US" b="1" dirty="0"/>
              <a:t>Natural and Cultural Resources Goal</a:t>
            </a:r>
            <a:r>
              <a:rPr lang="en-US" dirty="0"/>
              <a:t>: To conserve and protect the environmental, </a:t>
            </a:r>
            <a:r>
              <a:rPr lang="en-US" dirty="0" smtClean="0"/>
              <a:t>natural and </a:t>
            </a:r>
            <a:r>
              <a:rPr lang="en-US" dirty="0"/>
              <a:t>cultural resources of Georgia's communities, regions and the </a:t>
            </a:r>
            <a:r>
              <a:rPr lang="en-US" dirty="0" smtClean="0"/>
              <a:t>state.</a:t>
            </a:r>
          </a:p>
          <a:p>
            <a:r>
              <a:rPr lang="en-US" b="1" dirty="0"/>
              <a:t>Community Facilities and Services Goal</a:t>
            </a:r>
            <a:r>
              <a:rPr lang="en-US" dirty="0"/>
              <a:t>: To ensure the provision of community facilities</a:t>
            </a:r>
            <a:br>
              <a:rPr lang="en-US" dirty="0"/>
            </a:br>
            <a:r>
              <a:rPr lang="en-US" dirty="0"/>
              <a:t>and services throughout the state to support efficient growth and development patterns that </a:t>
            </a:r>
            <a:r>
              <a:rPr lang="en-US" dirty="0" smtClean="0"/>
              <a:t>will protect </a:t>
            </a:r>
            <a:r>
              <a:rPr lang="en-US" dirty="0"/>
              <a:t>and enhance the quality of life of Georgia's residents. </a:t>
            </a:r>
            <a:br>
              <a:rPr lang="en-US" dirty="0"/>
            </a:br>
            <a:endParaRPr lang="en-US" dirty="0"/>
          </a:p>
        </p:txBody>
      </p:sp>
    </p:spTree>
    <p:extLst>
      <p:ext uri="{BB962C8B-B14F-4D97-AF65-F5344CB8AC3E}">
        <p14:creationId xmlns:p14="http://schemas.microsoft.com/office/powerpoint/2010/main" val="3570141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Shared needs and Goals</a:t>
            </a:r>
            <a:endParaRPr lang="en-US" dirty="0"/>
          </a:p>
        </p:txBody>
      </p:sp>
      <p:sp>
        <p:nvSpPr>
          <p:cNvPr id="3" name="Content Placeholder 2"/>
          <p:cNvSpPr>
            <a:spLocks noGrp="1"/>
          </p:cNvSpPr>
          <p:nvPr>
            <p:ph idx="1"/>
          </p:nvPr>
        </p:nvSpPr>
        <p:spPr>
          <a:xfrm>
            <a:off x="1451580" y="2015732"/>
            <a:ext cx="9603275" cy="4143768"/>
          </a:xfrm>
        </p:spPr>
        <p:txBody>
          <a:bodyPr>
            <a:normAutofit/>
          </a:bodyPr>
          <a:lstStyle/>
          <a:p>
            <a:pPr marL="0" indent="0">
              <a:buNone/>
            </a:pPr>
            <a:r>
              <a:rPr lang="en-US" b="1" dirty="0" smtClean="0"/>
              <a:t>State Planning Goals and Objectives – Regional Targets and Guidance </a:t>
            </a:r>
            <a:r>
              <a:rPr lang="en-US" b="1" dirty="0" err="1" smtClean="0"/>
              <a:t>Cont</a:t>
            </a:r>
            <a:r>
              <a:rPr lang="en-US" b="1" dirty="0" smtClean="0"/>
              <a:t>…</a:t>
            </a:r>
          </a:p>
          <a:p>
            <a:r>
              <a:rPr lang="en-US" b="1" dirty="0"/>
              <a:t>Housing Goal</a:t>
            </a:r>
            <a:r>
              <a:rPr lang="en-US" dirty="0"/>
              <a:t>: To ensure that all residents of the state have access to adequate and</a:t>
            </a:r>
            <a:br>
              <a:rPr lang="en-US" dirty="0"/>
            </a:br>
            <a:r>
              <a:rPr lang="en-US" dirty="0"/>
              <a:t>affordable housing. </a:t>
            </a:r>
            <a:endParaRPr lang="en-US" dirty="0" smtClean="0"/>
          </a:p>
          <a:p>
            <a:r>
              <a:rPr lang="en-US" b="1" dirty="0" smtClean="0"/>
              <a:t>Land </a:t>
            </a:r>
            <a:r>
              <a:rPr lang="en-US" b="1" dirty="0"/>
              <a:t>Use and Transportation Goal</a:t>
            </a:r>
            <a:r>
              <a:rPr lang="en-US" dirty="0"/>
              <a:t>: To ensure the coordination of land use planning </a:t>
            </a:r>
            <a:r>
              <a:rPr lang="en-US" dirty="0" smtClean="0"/>
              <a:t>and transportation </a:t>
            </a:r>
            <a:r>
              <a:rPr lang="en-US" dirty="0"/>
              <a:t>planning throughout the state in support of efficient growth and </a:t>
            </a:r>
            <a:r>
              <a:rPr lang="en-US" dirty="0" smtClean="0"/>
              <a:t>development patterns </a:t>
            </a:r>
            <a:r>
              <a:rPr lang="en-US" dirty="0"/>
              <a:t>that will promote sustainable economic development, protection of natural and </a:t>
            </a:r>
            <a:r>
              <a:rPr lang="en-US" dirty="0" smtClean="0"/>
              <a:t>cultural resources </a:t>
            </a:r>
            <a:r>
              <a:rPr lang="en-US" dirty="0"/>
              <a:t>and provision of adequate and affordable </a:t>
            </a:r>
            <a:r>
              <a:rPr lang="en-US" dirty="0" smtClean="0"/>
              <a:t>housing.</a:t>
            </a:r>
          </a:p>
          <a:p>
            <a:r>
              <a:rPr lang="en-US" b="1" dirty="0"/>
              <a:t>Intergovernmental Coordination</a:t>
            </a:r>
            <a:r>
              <a:rPr lang="en-US" dirty="0"/>
              <a:t>: To ensure the coordination of local planning efforts </a:t>
            </a:r>
            <a:r>
              <a:rPr lang="en-US" dirty="0" smtClean="0"/>
              <a:t>with other </a:t>
            </a:r>
            <a:r>
              <a:rPr lang="en-US" dirty="0"/>
              <a:t>local service providers and authorities, with neighboring communities and with state </a:t>
            </a:r>
            <a:r>
              <a:rPr lang="en-US" dirty="0" smtClean="0"/>
              <a:t>and regional </a:t>
            </a:r>
            <a:r>
              <a:rPr lang="en-US" dirty="0"/>
              <a:t>plans and </a:t>
            </a:r>
            <a:r>
              <a:rPr lang="en-US" dirty="0" smtClean="0"/>
              <a:t>programs. </a:t>
            </a:r>
          </a:p>
        </p:txBody>
      </p:sp>
    </p:spTree>
    <p:extLst>
      <p:ext uri="{BB962C8B-B14F-4D97-AF65-F5344CB8AC3E}">
        <p14:creationId xmlns:p14="http://schemas.microsoft.com/office/powerpoint/2010/main" val="3768734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Shared needs and goals</a:t>
            </a:r>
            <a:br>
              <a:rPr lang="en-US" dirty="0" smtClean="0"/>
            </a:br>
            <a:r>
              <a:rPr lang="en-US" dirty="0" smtClean="0"/>
              <a:t>State Quality community objectives</a:t>
            </a:r>
            <a:endParaRPr lang="en-US" dirty="0"/>
          </a:p>
        </p:txBody>
      </p:sp>
      <p:sp>
        <p:nvSpPr>
          <p:cNvPr id="3" name="Content Placeholder 2"/>
          <p:cNvSpPr>
            <a:spLocks noGrp="1"/>
          </p:cNvSpPr>
          <p:nvPr>
            <p:ph sz="half" idx="1"/>
          </p:nvPr>
        </p:nvSpPr>
        <p:spPr>
          <a:xfrm>
            <a:off x="1447331" y="2010878"/>
            <a:ext cx="4645152" cy="4186722"/>
          </a:xfrm>
        </p:spPr>
        <p:txBody>
          <a:bodyPr>
            <a:normAutofit lnSpcReduction="10000"/>
          </a:bodyPr>
          <a:lstStyle/>
          <a:p>
            <a:pPr marL="0" indent="0">
              <a:buNone/>
            </a:pPr>
            <a:r>
              <a:rPr lang="en-US" b="1" dirty="0"/>
              <a:t>Economic Prosperity: </a:t>
            </a:r>
            <a:endParaRPr lang="en-US" b="1" dirty="0" smtClean="0"/>
          </a:p>
          <a:p>
            <a:pPr marL="0" indent="0">
              <a:buNone/>
            </a:pPr>
            <a:r>
              <a:rPr lang="en-US" dirty="0" smtClean="0"/>
              <a:t>Encourage </a:t>
            </a:r>
            <a:r>
              <a:rPr lang="en-US" dirty="0"/>
              <a:t>development or expansion of businesses and industries </a:t>
            </a:r>
            <a:r>
              <a:rPr lang="en-US" dirty="0" smtClean="0"/>
              <a:t>that are </a:t>
            </a:r>
            <a:r>
              <a:rPr lang="en-US" dirty="0"/>
              <a:t>suitable for the community. </a:t>
            </a:r>
            <a:endParaRPr lang="en-US" dirty="0" smtClean="0"/>
          </a:p>
          <a:p>
            <a:pPr marL="0" indent="0">
              <a:buNone/>
            </a:pPr>
            <a:r>
              <a:rPr lang="en-US" i="1" dirty="0" smtClean="0"/>
              <a:t>Factors </a:t>
            </a:r>
            <a:r>
              <a:rPr lang="en-US" i="1" dirty="0"/>
              <a:t>to consider when determining suitability include </a:t>
            </a:r>
            <a:r>
              <a:rPr lang="en-US" i="1" dirty="0" smtClean="0"/>
              <a:t>job skills </a:t>
            </a:r>
            <a:r>
              <a:rPr lang="en-US" i="1" dirty="0"/>
              <a:t>required; long-term sustainability; linkages to other economic activities in the region</a:t>
            </a:r>
            <a:r>
              <a:rPr lang="en-US" i="1" dirty="0" smtClean="0"/>
              <a:t>; impact </a:t>
            </a:r>
            <a:r>
              <a:rPr lang="en-US" i="1" dirty="0"/>
              <a:t>on the resources of the area; or prospects for creating job opportunities that meet </a:t>
            </a:r>
            <a:r>
              <a:rPr lang="en-US" i="1" dirty="0" smtClean="0"/>
              <a:t>the needs </a:t>
            </a:r>
            <a:r>
              <a:rPr lang="en-US" i="1" dirty="0"/>
              <a:t>of a diverse local </a:t>
            </a:r>
            <a:r>
              <a:rPr lang="en-US" i="1" dirty="0" smtClean="0"/>
              <a:t>workforce. </a:t>
            </a:r>
            <a:endParaRPr lang="en-US" i="1" dirty="0"/>
          </a:p>
        </p:txBody>
      </p:sp>
      <p:sp>
        <p:nvSpPr>
          <p:cNvPr id="4" name="Content Placeholder 3"/>
          <p:cNvSpPr>
            <a:spLocks noGrp="1"/>
          </p:cNvSpPr>
          <p:nvPr>
            <p:ph sz="half" idx="2"/>
          </p:nvPr>
        </p:nvSpPr>
        <p:spPr/>
        <p:txBody>
          <a:bodyPr>
            <a:normAutofit lnSpcReduction="10000"/>
          </a:bodyPr>
          <a:lstStyle/>
          <a:p>
            <a:pPr marL="0" indent="0">
              <a:buNone/>
            </a:pPr>
            <a:r>
              <a:rPr lang="en-US" b="1" dirty="0" smtClean="0"/>
              <a:t>Considerations</a:t>
            </a:r>
            <a:r>
              <a:rPr lang="en-US" dirty="0" smtClean="0"/>
              <a:t>:</a:t>
            </a:r>
          </a:p>
          <a:p>
            <a:r>
              <a:rPr lang="en-US" dirty="0" smtClean="0"/>
              <a:t>DRI Reviews</a:t>
            </a:r>
          </a:p>
          <a:p>
            <a:r>
              <a:rPr lang="en-US" dirty="0" smtClean="0"/>
              <a:t>Industry hubs and suppliers</a:t>
            </a:r>
          </a:p>
          <a:p>
            <a:r>
              <a:rPr lang="en-US" dirty="0" smtClean="0"/>
              <a:t>Workforce development and training and partnerships with colleges and universities</a:t>
            </a:r>
          </a:p>
          <a:p>
            <a:r>
              <a:rPr lang="en-US" dirty="0" smtClean="0"/>
              <a:t>Infrastructure availability</a:t>
            </a:r>
          </a:p>
          <a:p>
            <a:r>
              <a:rPr lang="en-US" dirty="0" smtClean="0"/>
              <a:t>Rural Zone</a:t>
            </a:r>
            <a:endParaRPr lang="en-US" dirty="0"/>
          </a:p>
        </p:txBody>
      </p:sp>
    </p:spTree>
    <p:extLst>
      <p:ext uri="{BB962C8B-B14F-4D97-AF65-F5344CB8AC3E}">
        <p14:creationId xmlns:p14="http://schemas.microsoft.com/office/powerpoint/2010/main" val="2563145688"/>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7C74CD05501549A121BB007AA3C671" ma:contentTypeVersion="24" ma:contentTypeDescription="Create a new document." ma:contentTypeScope="" ma:versionID="2a0a5b72852e7f0672459c7b164e0f4d">
  <xsd:schema xmlns:xsd="http://www.w3.org/2001/XMLSchema" xmlns:xs="http://www.w3.org/2001/XMLSchema" xmlns:p="http://schemas.microsoft.com/office/2006/metadata/properties" xmlns:ns2="431100d4-4470-42c1-96bc-46686c1829ae" xmlns:ns3="ee28329f-8088-4003-a89a-3724c4b9ca16" targetNamespace="http://schemas.microsoft.com/office/2006/metadata/properties" ma:root="true" ma:fieldsID="796537fef241e21e2f367b8f38712748" ns2:_="" ns3:_="">
    <xsd:import namespace="431100d4-4470-42c1-96bc-46686c1829ae"/>
    <xsd:import namespace="ee28329f-8088-4003-a89a-3724c4b9ca1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100d4-4470-42c1-96bc-46686c1829a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14" nillable="true" ma:displayName="Taxonomy Catch All Column" ma:hidden="true" ma:list="{9e4df687-44af-4f4f-83ce-cc549dc79046}" ma:internalName="TaxCatchAll" ma:showField="CatchAllData" ma:web="431100d4-4470-42c1-96bc-46686c1829a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e28329f-8088-4003-a89a-3724c4b9ca1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e84caa5-4932-4209-ae5a-cc2c42c6674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31100d4-4470-42c1-96bc-46686c1829ae" xsi:nil="true"/>
    <lcf76f155ced4ddcb4097134ff3c332f xmlns="ee28329f-8088-4003-a89a-3724c4b9ca1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8D624C3-2D74-46C0-90E9-8CFD0A325EA2}"/>
</file>

<file path=customXml/itemProps2.xml><?xml version="1.0" encoding="utf-8"?>
<ds:datastoreItem xmlns:ds="http://schemas.openxmlformats.org/officeDocument/2006/customXml" ds:itemID="{1DAC552E-F46C-4909-90AC-DC7F0BF3CE4B}"/>
</file>

<file path=customXml/itemProps3.xml><?xml version="1.0" encoding="utf-8"?>
<ds:datastoreItem xmlns:ds="http://schemas.openxmlformats.org/officeDocument/2006/customXml" ds:itemID="{0667FC8A-FC28-4486-9A38-CDC61A73D1B3}"/>
</file>

<file path=docProps/app.xml><?xml version="1.0" encoding="utf-8"?>
<Properties xmlns="http://schemas.openxmlformats.org/officeDocument/2006/extended-properties" xmlns:vt="http://schemas.openxmlformats.org/officeDocument/2006/docPropsVTypes">
  <Template>TM10001114[[fn=Gallery]]</Template>
  <TotalTime>863</TotalTime>
  <Words>2328</Words>
  <Application>Microsoft Office PowerPoint</Application>
  <PresentationFormat>Widescreen</PresentationFormat>
  <Paragraphs>252</Paragraphs>
  <Slides>19</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Gill Sans MT</vt:lpstr>
      <vt:lpstr>Wingdings</vt:lpstr>
      <vt:lpstr>Gallery</vt:lpstr>
      <vt:lpstr>Regional Planning</vt:lpstr>
      <vt:lpstr>What is regional Planning?</vt:lpstr>
      <vt:lpstr>Partnerships</vt:lpstr>
      <vt:lpstr>Regional plan</vt:lpstr>
      <vt:lpstr>PowerPoint Presentation</vt:lpstr>
      <vt:lpstr>PowerPoint Presentation</vt:lpstr>
      <vt:lpstr>Shared needs and Goals</vt:lpstr>
      <vt:lpstr>Shared needs and Goals</vt:lpstr>
      <vt:lpstr>Shared needs and goals State Quality community objectives</vt:lpstr>
      <vt:lpstr>Shared needs and goals State Quality community objectives</vt:lpstr>
      <vt:lpstr>Shared needs and goals State Quality community objectives</vt:lpstr>
      <vt:lpstr>Shared needs and goals State Quality community objectives</vt:lpstr>
      <vt:lpstr>Shared needs and goals State Quality community objectives</vt:lpstr>
      <vt:lpstr>Shared needs and goals State Quality community objectives</vt:lpstr>
      <vt:lpstr>Shared needs and goals State Quality community objectives</vt:lpstr>
      <vt:lpstr>Shared needs and goals State Quality community objectives</vt:lpstr>
      <vt:lpstr>Shared needs and goals State Quality community objectives</vt:lpstr>
      <vt:lpstr>Shared needs and goals State Quality community objectives</vt:lpstr>
      <vt:lpstr>Regional identity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Regional Planning</dc:title>
  <dc:creator>Paul Jarrell</dc:creator>
  <cp:lastModifiedBy>Paul Jarrell</cp:lastModifiedBy>
  <cp:revision>77</cp:revision>
  <dcterms:created xsi:type="dcterms:W3CDTF">2024-03-01T20:46:55Z</dcterms:created>
  <dcterms:modified xsi:type="dcterms:W3CDTF">2024-03-06T14:35:30Z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0x010100D37C74CD05501549A121BB007AA3C671</vt:lpwstr>
  </property>
</Properties>
</file>