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4"/>
  </p:sldMasterIdLst>
  <p:notesMasterIdLst>
    <p:notesMasterId r:id="rId32"/>
  </p:notesMasterIdLst>
  <p:handoutMasterIdLst>
    <p:handoutMasterId r:id="rId33"/>
  </p:handoutMasterIdLst>
  <p:sldIdLst>
    <p:sldId id="348" r:id="rId5"/>
    <p:sldId id="317" r:id="rId6"/>
    <p:sldId id="339" r:id="rId7"/>
    <p:sldId id="321" r:id="rId8"/>
    <p:sldId id="320" r:id="rId9"/>
    <p:sldId id="318" r:id="rId10"/>
    <p:sldId id="328" r:id="rId11"/>
    <p:sldId id="315" r:id="rId12"/>
    <p:sldId id="342" r:id="rId13"/>
    <p:sldId id="344" r:id="rId14"/>
    <p:sldId id="331" r:id="rId15"/>
    <p:sldId id="343" r:id="rId16"/>
    <p:sldId id="335" r:id="rId17"/>
    <p:sldId id="337" r:id="rId18"/>
    <p:sldId id="346" r:id="rId19"/>
    <p:sldId id="333" r:id="rId20"/>
    <p:sldId id="334" r:id="rId21"/>
    <p:sldId id="332" r:id="rId22"/>
    <p:sldId id="326" r:id="rId23"/>
    <p:sldId id="341" r:id="rId24"/>
    <p:sldId id="322" r:id="rId25"/>
    <p:sldId id="340" r:id="rId26"/>
    <p:sldId id="347" r:id="rId27"/>
    <p:sldId id="330" r:id="rId28"/>
    <p:sldId id="338" r:id="rId29"/>
    <p:sldId id="345" r:id="rId30"/>
    <p:sldId id="310" r:id="rId31"/>
  </p:sldIdLst>
  <p:sldSz cx="9144000" cy="6858000" type="screen4x3"/>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4" userDrawn="1">
          <p15:clr>
            <a:srgbClr val="A4A3A4"/>
          </p15:clr>
        </p15:guide>
        <p15:guide id="5"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7967"/>
    <a:srgbClr val="F2F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7BFFCA-AE91-4944-9E4E-3E6719DC4002}" v="5" dt="2019-09-23T23:12:41.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707" autoAdjust="0"/>
  </p:normalViewPr>
  <p:slideViewPr>
    <p:cSldViewPr>
      <p:cViewPr varScale="1">
        <p:scale>
          <a:sx n="68" d="100"/>
          <a:sy n="68" d="100"/>
        </p:scale>
        <p:origin x="1148" y="60"/>
      </p:cViewPr>
      <p:guideLst>
        <p:guide orient="horz" pos="3744"/>
        <p:guide pos="5760"/>
      </p:guideLst>
    </p:cSldViewPr>
  </p:slideViewPr>
  <p:outlineViewPr>
    <p:cViewPr>
      <p:scale>
        <a:sx n="33" d="100"/>
        <a:sy n="33" d="100"/>
      </p:scale>
      <p:origin x="0" y="492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1" d="100"/>
          <a:sy n="91" d="100"/>
        </p:scale>
        <p:origin x="3708" y="78"/>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1659ACC-BB8B-40BD-9C3D-7515A99833BA}" type="datetimeFigureOut">
              <a:rPr lang="en-US"/>
              <a:pPr/>
              <a:t>11/7/2019</a:t>
            </a:fld>
            <a:endParaRPr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E02B09C-4EB4-4858-8C5D-928515EB5FA1}" type="slidenum">
              <a:rPr/>
              <a:pPr/>
              <a:t>‹#›</a:t>
            </a:fld>
            <a:endParaRPr dirty="0"/>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CAB3F5D-6129-4745-AD27-E1F8E3F0C4BE}" type="datetimeFigureOut">
              <a:rPr lang="en-US"/>
              <a:pPr/>
              <a:t>11/7/2019</a:t>
            </a:fld>
            <a:endParaRPr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C640D2E-0C1A-4418-8763-9BB732EB1D20}" type="slidenum">
              <a:rPr/>
              <a:pPr/>
              <a:t>‹#›</a:t>
            </a:fld>
            <a:endParaRPr dirty="0"/>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75" y="5162550"/>
            <a:ext cx="2828925" cy="781050"/>
          </a:xfrm>
          <a:prstGeom prst="rect">
            <a:avLst/>
          </a:prstGeom>
        </p:spPr>
      </p:pic>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66865" y="6043614"/>
            <a:ext cx="2249424" cy="714375"/>
          </a:xfrm>
        </p:spPr>
        <p:txBody>
          <a:bodyPr anchor="ctr">
            <a:normAutofit/>
          </a:bodyPr>
          <a:lstStyle>
            <a:lvl1pPr>
              <a:defRPr sz="2000">
                <a:solidFill>
                  <a:schemeClr val="tx1"/>
                </a:solidFill>
              </a:defRPr>
            </a:lvl1pPr>
          </a:lstStyle>
          <a:p>
            <a:pPr lvl="0"/>
            <a:r>
              <a:rPr lang="en-US" dirty="0"/>
              <a:t>Click to add date</a:t>
            </a:r>
          </a:p>
        </p:txBody>
      </p:sp>
    </p:spTree>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userDrawn="1">
          <p15:clr>
            <a:srgbClr val="FBAE40"/>
          </p15:clr>
        </p15:guide>
        <p15:guide id="2" pos="550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aseline="0"/>
            </a:lvl1pPr>
          </a:lstStyle>
          <a:p>
            <a:r>
              <a:rPr kumimoji="0" lang="en-US" dirty="0"/>
              <a:t>Click to edit Master title style</a:t>
            </a:r>
          </a:p>
        </p:txBody>
      </p:sp>
      <p:sp>
        <p:nvSpPr>
          <p:cNvPr id="4" name="Date Placeholder 3"/>
          <p:cNvSpPr>
            <a:spLocks noGrp="1"/>
          </p:cNvSpPr>
          <p:nvPr>
            <p:ph type="dt" sz="half" idx="10"/>
          </p:nvPr>
        </p:nvSpPr>
        <p:spPr/>
        <p:txBody>
          <a:bodyPr/>
          <a:lstStyle/>
          <a:p>
            <a:fld id="{24ABB9F7-FE8F-4CB7-B90F-B7A115B006F6}" type="datetimeFigureOut">
              <a:rPr lang="en-US" smtClean="0"/>
              <a:pPr/>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7"/>
          <p:cNvSpPr>
            <a:spLocks noGrp="1"/>
          </p:cNvSpPr>
          <p:nvPr>
            <p:ph sz="quarter" idx="1"/>
          </p:nvPr>
        </p:nvSpPr>
        <p:spPr>
          <a:xfrm>
            <a:off x="612648" y="1600200"/>
            <a:ext cx="81534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11" name="Content Placeholder 10"/>
          <p:cNvSpPr>
            <a:spLocks noGrp="1"/>
          </p:cNvSpPr>
          <p:nvPr>
            <p:ph sz="quarter" idx="2"/>
          </p:nvPr>
        </p:nvSpPr>
        <p:spPr>
          <a:xfrm>
            <a:off x="4844902" y="1589567"/>
            <a:ext cx="38862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pPr/>
              <a:t>11/7/2019</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pPr/>
              <a:t>11/7/2019</a:t>
            </a:fld>
            <a:endParaRPr lang="en-US" dirty="0"/>
          </a:p>
        </p:txBody>
      </p:sp>
      <p:sp>
        <p:nvSpPr>
          <p:cNvPr id="4" name="Footer Placeholder 3"/>
          <p:cNvSpPr>
            <a:spLocks noGrp="1"/>
          </p:cNvSpPr>
          <p:nvPr>
            <p:ph type="ftr" sz="quarter" idx="11"/>
          </p:nvPr>
        </p:nvSpPr>
        <p:spPr/>
        <p:txBody>
          <a:bodyPr/>
          <a:lstStyle/>
          <a:p>
            <a:endParaRPr lang="en-US"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pPr/>
              <a:t>11/7/2019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6BBE7942-5B1B-4E74-B3CD-25BF9B0ABE25}" type="slidenum">
              <a:rPr lang="en-US" smtClean="0"/>
              <a:pPr/>
              <a:t>‹#›</a:t>
            </a:fld>
            <a:endParaRPr lang="en-US" dirty="0"/>
          </a:p>
        </p:txBody>
      </p:sp>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0" y="1905000"/>
            <a:ext cx="7645400" cy="1955800"/>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pPr/>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pPr/>
              <a:t>11/7/2019</a:t>
            </a:fld>
            <a:endParaRPr lang="en-US" dirty="0"/>
          </a:p>
        </p:txBody>
      </p:sp>
      <p:sp>
        <p:nvSpPr>
          <p:cNvPr id="3" name="Footer Placeholder 2"/>
          <p:cNvSpPr>
            <a:spLocks noGrp="1"/>
          </p:cNvSpPr>
          <p:nvPr>
            <p:ph type="ftr" sz="quarter" idx="3"/>
          </p:nvPr>
        </p:nvSpPr>
        <p:spPr>
          <a:xfrm>
            <a:off x="609600"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Lst>
  <p:transition spd="med">
    <p:fade/>
  </p:transition>
  <p:hf sldNum="0" hdr="0" ft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dca.ga.gov/community-economic-development/funding-programs/onegeorgia-authority"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mailto:anna.Hensley@dca.ga.go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OneGeorgia</a:t>
            </a:r>
            <a:r>
              <a:rPr lang="en-US" dirty="0"/>
              <a:t> Equity:</a:t>
            </a:r>
            <a:br>
              <a:rPr lang="en-US" dirty="0"/>
            </a:br>
            <a:r>
              <a:rPr lang="en-US" dirty="0"/>
              <a:t>Funding Community Strategies</a:t>
            </a:r>
          </a:p>
        </p:txBody>
      </p:sp>
      <p:sp>
        <p:nvSpPr>
          <p:cNvPr id="3" name="Subtitle 2"/>
          <p:cNvSpPr>
            <a:spLocks noGrp="1"/>
          </p:cNvSpPr>
          <p:nvPr>
            <p:ph type="subTitle" idx="1"/>
          </p:nvPr>
        </p:nvSpPr>
        <p:spPr/>
        <p:txBody>
          <a:bodyPr/>
          <a:lstStyle/>
          <a:p>
            <a:r>
              <a:rPr lang="en-US" dirty="0"/>
              <a:t>Anna Hensley, </a:t>
            </a:r>
            <a:r>
              <a:rPr lang="en-US" dirty="0" err="1"/>
              <a:t>OneGeorgia</a:t>
            </a:r>
            <a:r>
              <a:rPr lang="en-US" dirty="0"/>
              <a:t> Program Manager</a:t>
            </a:r>
          </a:p>
        </p:txBody>
      </p:sp>
      <p:sp>
        <p:nvSpPr>
          <p:cNvPr id="4" name="Text Placeholder 3"/>
          <p:cNvSpPr>
            <a:spLocks noGrp="1"/>
          </p:cNvSpPr>
          <p:nvPr>
            <p:ph type="body" sz="quarter" idx="10"/>
          </p:nvPr>
        </p:nvSpPr>
        <p:spPr/>
        <p:txBody>
          <a:bodyPr>
            <a:normAutofit fontScale="62500" lnSpcReduction="20000"/>
          </a:bodyPr>
          <a:lstStyle/>
          <a:p>
            <a:endParaRPr lang="en-US" dirty="0"/>
          </a:p>
          <a:p>
            <a:r>
              <a:rPr lang="en-US" sz="2600" dirty="0"/>
              <a:t>November 14, 2019</a:t>
            </a:r>
          </a:p>
          <a:p>
            <a:endParaRPr lang="en-US" dirty="0"/>
          </a:p>
        </p:txBody>
      </p:sp>
    </p:spTree>
    <p:extLst>
      <p:ext uri="{BB962C8B-B14F-4D97-AF65-F5344CB8AC3E}">
        <p14:creationId xmlns:p14="http://schemas.microsoft.com/office/powerpoint/2010/main" val="119746458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Goals</a:t>
            </a:r>
          </a:p>
        </p:txBody>
      </p:sp>
      <p:sp>
        <p:nvSpPr>
          <p:cNvPr id="3" name="Content Placeholder 2"/>
          <p:cNvSpPr>
            <a:spLocks noGrp="1"/>
          </p:cNvSpPr>
          <p:nvPr>
            <p:ph sz="quarter" idx="1"/>
          </p:nvPr>
        </p:nvSpPr>
        <p:spPr>
          <a:xfrm>
            <a:off x="381000" y="1600200"/>
            <a:ext cx="8153400" cy="4495800"/>
          </a:xfrm>
        </p:spPr>
        <p:txBody>
          <a:bodyPr/>
          <a:lstStyle/>
          <a:p>
            <a:r>
              <a:rPr lang="en-US" dirty="0"/>
              <a:t>Enhancing Regional Competitiveness</a:t>
            </a:r>
          </a:p>
          <a:p>
            <a:pPr marL="0" indent="0">
              <a:buNone/>
            </a:pPr>
            <a:endParaRPr lang="en-US" dirty="0"/>
          </a:p>
          <a:p>
            <a:pPr marL="0" indent="0">
              <a:buNone/>
            </a:pPr>
            <a:endParaRPr lang="en-US" dirty="0"/>
          </a:p>
          <a:p>
            <a:r>
              <a:rPr lang="en-US" dirty="0"/>
              <a:t>Facilitating Business Growth </a:t>
            </a:r>
          </a:p>
        </p:txBody>
      </p:sp>
      <p:pic>
        <p:nvPicPr>
          <p:cNvPr id="4" name="Picture 3"/>
          <p:cNvPicPr>
            <a:picLocks noChangeAspect="1"/>
          </p:cNvPicPr>
          <p:nvPr/>
        </p:nvPicPr>
        <p:blipFill>
          <a:blip r:embed="rId2"/>
          <a:stretch>
            <a:fillRect/>
          </a:stretch>
        </p:blipFill>
        <p:spPr>
          <a:xfrm>
            <a:off x="834407" y="4038600"/>
            <a:ext cx="4035552" cy="27224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612" r="3001"/>
          <a:stretch/>
        </p:blipFill>
        <p:spPr>
          <a:xfrm>
            <a:off x="5130701" y="2057400"/>
            <a:ext cx="3663056" cy="2477160"/>
          </a:xfrm>
          <a:prstGeom prst="rect">
            <a:avLst/>
          </a:prstGeom>
        </p:spPr>
      </p:pic>
    </p:spTree>
    <p:extLst>
      <p:ext uri="{BB962C8B-B14F-4D97-AF65-F5344CB8AC3E}">
        <p14:creationId xmlns:p14="http://schemas.microsoft.com/office/powerpoint/2010/main" val="41546725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1" y="2743200"/>
            <a:ext cx="7123113" cy="3352800"/>
          </a:xfrm>
        </p:spPr>
        <p:txBody>
          <a:bodyPr>
            <a:normAutofit/>
          </a:bodyPr>
          <a:lstStyle/>
          <a:p>
            <a:r>
              <a:rPr lang="en-US" dirty="0"/>
              <a:t>OneGeorgia Equity grants can be used toward publicly-owned infrastructure projects to build capacity and support economic development in rural Georgia.  </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OneGeorgia Equity Grants</a:t>
            </a:r>
          </a:p>
        </p:txBody>
      </p:sp>
    </p:spTree>
    <p:extLst>
      <p:ext uri="{BB962C8B-B14F-4D97-AF65-F5344CB8AC3E}">
        <p14:creationId xmlns:p14="http://schemas.microsoft.com/office/powerpoint/2010/main" val="153004565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Activities</a:t>
            </a:r>
          </a:p>
        </p:txBody>
      </p:sp>
      <p:sp>
        <p:nvSpPr>
          <p:cNvPr id="3" name="Content Placeholder 2"/>
          <p:cNvSpPr>
            <a:spLocks noGrp="1"/>
          </p:cNvSpPr>
          <p:nvPr>
            <p:ph sz="quarter" idx="1"/>
          </p:nvPr>
        </p:nvSpPr>
        <p:spPr/>
        <p:txBody>
          <a:bodyPr/>
          <a:lstStyle/>
          <a:p>
            <a:r>
              <a:rPr lang="en-US" dirty="0"/>
              <a:t>Grants for Publicly-Owned Assets</a:t>
            </a:r>
          </a:p>
          <a:p>
            <a:pPr lvl="1"/>
            <a:r>
              <a:rPr lang="en-US" dirty="0"/>
              <a:t>Water </a:t>
            </a:r>
          </a:p>
          <a:p>
            <a:pPr lvl="1"/>
            <a:r>
              <a:rPr lang="en-US" dirty="0"/>
              <a:t>Sewer </a:t>
            </a:r>
          </a:p>
          <a:p>
            <a:pPr lvl="1"/>
            <a:r>
              <a:rPr lang="en-US" dirty="0"/>
              <a:t>Street &amp; Drainage</a:t>
            </a:r>
          </a:p>
          <a:p>
            <a:pPr lvl="1"/>
            <a:r>
              <a:rPr lang="en-US" dirty="0"/>
              <a:t>Rail</a:t>
            </a:r>
          </a:p>
          <a:p>
            <a:pPr lvl="1"/>
            <a:r>
              <a:rPr lang="en-US" dirty="0"/>
              <a:t>Site Preparation</a:t>
            </a:r>
          </a:p>
          <a:p>
            <a:pPr lvl="1"/>
            <a:r>
              <a:rPr lang="en-US" dirty="0"/>
              <a:t>Land Acquisition</a:t>
            </a:r>
          </a:p>
        </p:txBody>
      </p:sp>
    </p:spTree>
    <p:extLst>
      <p:ext uri="{BB962C8B-B14F-4D97-AF65-F5344CB8AC3E}">
        <p14:creationId xmlns:p14="http://schemas.microsoft.com/office/powerpoint/2010/main" val="116807637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Water/Sewer Infrastructure</a:t>
            </a:r>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 t="14000" r="-2000" b="20000"/>
          <a:stretch/>
        </p:blipFill>
        <p:spPr>
          <a:xfrm>
            <a:off x="228600" y="1752600"/>
            <a:ext cx="4343400" cy="2171700"/>
          </a:xfrm>
        </p:spPr>
      </p:pic>
      <p:sp>
        <p:nvSpPr>
          <p:cNvPr id="5" name="TextBox 4"/>
          <p:cNvSpPr txBox="1"/>
          <p:nvPr/>
        </p:nvSpPr>
        <p:spPr>
          <a:xfrm>
            <a:off x="266007" y="4038600"/>
            <a:ext cx="3886200" cy="923330"/>
          </a:xfrm>
          <a:prstGeom prst="rect">
            <a:avLst/>
          </a:prstGeom>
          <a:noFill/>
        </p:spPr>
        <p:txBody>
          <a:bodyPr wrap="square" rtlCol="0">
            <a:spAutoFit/>
          </a:bodyPr>
          <a:lstStyle/>
          <a:p>
            <a:r>
              <a:rPr lang="en-US" dirty="0"/>
              <a:t>Development Authority of Peach County Southern Flavor Farms</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038600"/>
            <a:ext cx="4385930" cy="1905000"/>
          </a:xfrm>
          <a:prstGeom prst="rect">
            <a:avLst/>
          </a:prstGeom>
        </p:spPr>
      </p:pic>
      <p:sp>
        <p:nvSpPr>
          <p:cNvPr id="8" name="TextBox 7"/>
          <p:cNvSpPr txBox="1"/>
          <p:nvPr/>
        </p:nvSpPr>
        <p:spPr>
          <a:xfrm>
            <a:off x="4581698" y="5934670"/>
            <a:ext cx="4194048" cy="923330"/>
          </a:xfrm>
          <a:prstGeom prst="rect">
            <a:avLst/>
          </a:prstGeom>
          <a:noFill/>
        </p:spPr>
        <p:txBody>
          <a:bodyPr wrap="square" rtlCol="0">
            <a:spAutoFit/>
          </a:bodyPr>
          <a:lstStyle/>
          <a:p>
            <a:r>
              <a:rPr lang="en-US" dirty="0"/>
              <a:t>City of Hazlehurst</a:t>
            </a:r>
          </a:p>
          <a:p>
            <a:r>
              <a:rPr lang="en-US" dirty="0"/>
              <a:t>Water Infrastructure for Fire Suppression at JA Yawn Road</a:t>
            </a:r>
          </a:p>
        </p:txBody>
      </p:sp>
    </p:spTree>
    <p:extLst>
      <p:ext uri="{BB962C8B-B14F-4D97-AF65-F5344CB8AC3E}">
        <p14:creationId xmlns:p14="http://schemas.microsoft.com/office/powerpoint/2010/main" val="191436915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Street &amp; Drainage Infrastructure</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35593" t="1507"/>
          <a:stretch/>
        </p:blipFill>
        <p:spPr>
          <a:xfrm rot="5400000">
            <a:off x="610519" y="1751681"/>
            <a:ext cx="3124201" cy="3583240"/>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445" y="1981200"/>
            <a:ext cx="4165603" cy="3124202"/>
          </a:xfrm>
          <a:prstGeom prst="rect">
            <a:avLst/>
          </a:prstGeom>
        </p:spPr>
      </p:pic>
      <p:sp>
        <p:nvSpPr>
          <p:cNvPr id="10" name="TextBox 9"/>
          <p:cNvSpPr txBox="1"/>
          <p:nvPr/>
        </p:nvSpPr>
        <p:spPr>
          <a:xfrm>
            <a:off x="281904" y="5257800"/>
            <a:ext cx="3756695" cy="923330"/>
          </a:xfrm>
          <a:prstGeom prst="rect">
            <a:avLst/>
          </a:prstGeom>
          <a:noFill/>
        </p:spPr>
        <p:txBody>
          <a:bodyPr wrap="square" rtlCol="0">
            <a:spAutoFit/>
          </a:bodyPr>
          <a:lstStyle/>
          <a:p>
            <a:r>
              <a:rPr lang="en-US" dirty="0"/>
              <a:t>Fitzgerald &amp; Ben Hill County Development Authority, Highway 319 Business Park </a:t>
            </a:r>
          </a:p>
        </p:txBody>
      </p:sp>
      <p:sp>
        <p:nvSpPr>
          <p:cNvPr id="11" name="TextBox 10"/>
          <p:cNvSpPr txBox="1"/>
          <p:nvPr/>
        </p:nvSpPr>
        <p:spPr>
          <a:xfrm>
            <a:off x="4411468" y="5257800"/>
            <a:ext cx="4543555" cy="646331"/>
          </a:xfrm>
          <a:prstGeom prst="rect">
            <a:avLst/>
          </a:prstGeom>
          <a:noFill/>
        </p:spPr>
        <p:txBody>
          <a:bodyPr wrap="square" rtlCol="0">
            <a:spAutoFit/>
          </a:bodyPr>
          <a:lstStyle/>
          <a:p>
            <a:r>
              <a:rPr lang="en-US" dirty="0"/>
              <a:t>Americus-Sumter Payroll Development Authority, Eaton Road Groundbreaking</a:t>
            </a:r>
          </a:p>
        </p:txBody>
      </p:sp>
    </p:spTree>
    <p:extLst>
      <p:ext uri="{BB962C8B-B14F-4D97-AF65-F5344CB8AC3E}">
        <p14:creationId xmlns:p14="http://schemas.microsoft.com/office/powerpoint/2010/main" val="113547090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Acquisition/ Site Preparation</a:t>
            </a:r>
          </a:p>
        </p:txBody>
      </p:sp>
      <p:pic>
        <p:nvPicPr>
          <p:cNvPr id="5" name="Content Placeholder 4"/>
          <p:cNvPicPr>
            <a:picLocks noGrp="1" noChangeAspect="1"/>
          </p:cNvPicPr>
          <p:nvPr>
            <p:ph sz="quarter" idx="1"/>
          </p:nvPr>
        </p:nvPicPr>
        <p:blipFill>
          <a:blip r:embed="rId2"/>
          <a:stretch>
            <a:fillRect/>
          </a:stretch>
        </p:blipFill>
        <p:spPr>
          <a:xfrm>
            <a:off x="990600" y="1589567"/>
            <a:ext cx="2794494" cy="4316153"/>
          </a:xfrm>
          <a:prstGeom prst="rect">
            <a:avLst/>
          </a:prstGeom>
        </p:spPr>
      </p:pic>
      <p:pic>
        <p:nvPicPr>
          <p:cNvPr id="7" name="Content Placeholder 6"/>
          <p:cNvPicPr>
            <a:picLocks noGrp="1" noChangeAspect="1"/>
          </p:cNvPicPr>
          <p:nvPr>
            <p:ph sz="quarter" idx="2"/>
          </p:nvPr>
        </p:nvPicPr>
        <p:blipFill>
          <a:blip r:embed="rId3"/>
          <a:stretch>
            <a:fillRect/>
          </a:stretch>
        </p:blipFill>
        <p:spPr>
          <a:xfrm>
            <a:off x="4034636" y="2493549"/>
            <a:ext cx="5080269" cy="3287233"/>
          </a:xfrm>
          <a:prstGeom prst="rect">
            <a:avLst/>
          </a:prstGeom>
        </p:spPr>
      </p:pic>
      <p:sp>
        <p:nvSpPr>
          <p:cNvPr id="6" name="TextBox 5"/>
          <p:cNvSpPr txBox="1"/>
          <p:nvPr/>
        </p:nvSpPr>
        <p:spPr>
          <a:xfrm>
            <a:off x="880915" y="5780782"/>
            <a:ext cx="3479553" cy="830997"/>
          </a:xfrm>
          <a:prstGeom prst="rect">
            <a:avLst/>
          </a:prstGeom>
          <a:noFill/>
        </p:spPr>
        <p:txBody>
          <a:bodyPr wrap="square" rtlCol="0">
            <a:spAutoFit/>
          </a:bodyPr>
          <a:lstStyle/>
          <a:p>
            <a:r>
              <a:rPr lang="en-US" sz="1600" dirty="0"/>
              <a:t>Development Authority of Jasper County</a:t>
            </a:r>
          </a:p>
          <a:p>
            <a:r>
              <a:rPr lang="en-US" sz="1600" dirty="0"/>
              <a:t>Land Acquisition for </a:t>
            </a:r>
            <a:r>
              <a:rPr lang="en-US" sz="1600" dirty="0" err="1"/>
              <a:t>Minneta</a:t>
            </a:r>
            <a:r>
              <a:rPr lang="en-US" sz="1600" dirty="0"/>
              <a:t> Crossing Industrial Park</a:t>
            </a:r>
          </a:p>
        </p:txBody>
      </p:sp>
      <p:sp>
        <p:nvSpPr>
          <p:cNvPr id="8" name="TextBox 7"/>
          <p:cNvSpPr txBox="1"/>
          <p:nvPr/>
        </p:nvSpPr>
        <p:spPr>
          <a:xfrm>
            <a:off x="4686300" y="5715000"/>
            <a:ext cx="4495800" cy="830997"/>
          </a:xfrm>
          <a:prstGeom prst="rect">
            <a:avLst/>
          </a:prstGeom>
          <a:noFill/>
        </p:spPr>
        <p:txBody>
          <a:bodyPr wrap="square" rtlCol="0">
            <a:spAutoFit/>
          </a:bodyPr>
          <a:lstStyle/>
          <a:p>
            <a:r>
              <a:rPr lang="en-US" sz="1600" dirty="0"/>
              <a:t>Development Authority of Bulloch County</a:t>
            </a:r>
          </a:p>
          <a:p>
            <a:r>
              <a:rPr lang="en-US" sz="1600" dirty="0"/>
              <a:t>Site Preparation at Southern Gateway Industrial Park</a:t>
            </a:r>
          </a:p>
        </p:txBody>
      </p:sp>
    </p:spTree>
    <p:extLst>
      <p:ext uri="{BB962C8B-B14F-4D97-AF65-F5344CB8AC3E}">
        <p14:creationId xmlns:p14="http://schemas.microsoft.com/office/powerpoint/2010/main" val="263477355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1" y="2743200"/>
            <a:ext cx="7123113" cy="3352800"/>
          </a:xfrm>
        </p:spPr>
        <p:txBody>
          <a:bodyPr>
            <a:normAutofit lnSpcReduction="10000"/>
          </a:bodyPr>
          <a:lstStyle/>
          <a:p>
            <a:r>
              <a:rPr lang="en-US" dirty="0"/>
              <a:t>Speculative Buildings: </a:t>
            </a:r>
          </a:p>
          <a:p>
            <a:pPr marL="457200" indent="-457200">
              <a:buFont typeface="Arial" panose="020B0604020202020204" pitchFamily="34" charset="0"/>
              <a:buChar char="•"/>
            </a:pPr>
            <a:r>
              <a:rPr lang="en-US" dirty="0"/>
              <a:t>Zero percent interest loan</a:t>
            </a:r>
          </a:p>
          <a:p>
            <a:pPr marL="457200" indent="-457200">
              <a:buFont typeface="Arial" panose="020B0604020202020204" pitchFamily="34" charset="0"/>
              <a:buChar char="•"/>
            </a:pPr>
            <a:r>
              <a:rPr lang="en-US" dirty="0"/>
              <a:t>20-year term with a 5-year deferment</a:t>
            </a:r>
          </a:p>
          <a:p>
            <a:r>
              <a:rPr lang="en-US" dirty="0"/>
              <a:t>Business Growth: </a:t>
            </a:r>
          </a:p>
          <a:p>
            <a:pPr marL="457200" indent="-457200">
              <a:buFont typeface="Arial" panose="020B0604020202020204" pitchFamily="34" charset="0"/>
              <a:buChar char="•"/>
            </a:pPr>
            <a:r>
              <a:rPr lang="en-US" dirty="0"/>
              <a:t>Machinery &amp; Equipment 3% interest, 5-7 year term </a:t>
            </a:r>
          </a:p>
          <a:p>
            <a:pPr marL="457200" indent="-457200">
              <a:buFont typeface="Arial" panose="020B0604020202020204" pitchFamily="34" charset="0"/>
              <a:buChar char="•"/>
            </a:pPr>
            <a:r>
              <a:rPr lang="en-US" dirty="0"/>
              <a:t>Construction: 3% interest, 20 year term</a:t>
            </a:r>
          </a:p>
        </p:txBody>
      </p:sp>
      <p:sp>
        <p:nvSpPr>
          <p:cNvPr id="3" name="Title 2"/>
          <p:cNvSpPr>
            <a:spLocks noGrp="1"/>
          </p:cNvSpPr>
          <p:nvPr>
            <p:ph type="title"/>
          </p:nvPr>
        </p:nvSpPr>
        <p:spPr/>
        <p:txBody>
          <a:bodyPr/>
          <a:lstStyle/>
          <a:p>
            <a:r>
              <a:rPr lang="en-US" dirty="0"/>
              <a:t>OneGeorgia Equity Loans</a:t>
            </a:r>
          </a:p>
        </p:txBody>
      </p:sp>
    </p:spTree>
    <p:extLst>
      <p:ext uri="{BB962C8B-B14F-4D97-AF65-F5344CB8AC3E}">
        <p14:creationId xmlns:p14="http://schemas.microsoft.com/office/powerpoint/2010/main" val="293674647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Speculative Buildings</a:t>
            </a:r>
          </a:p>
        </p:txBody>
      </p:sp>
      <p:sp>
        <p:nvSpPr>
          <p:cNvPr id="3" name="Content Placeholder 2"/>
          <p:cNvSpPr>
            <a:spLocks noGrp="1"/>
          </p:cNvSpPr>
          <p:nvPr>
            <p:ph sz="quarter" idx="1"/>
          </p:nvPr>
        </p:nvSpPr>
        <p:spPr>
          <a:xfrm>
            <a:off x="609600" y="1589567"/>
            <a:ext cx="2667000" cy="4572000"/>
          </a:xfrm>
        </p:spPr>
        <p:txBody>
          <a:bodyPr>
            <a:normAutofit/>
          </a:bodyPr>
          <a:lstStyle/>
          <a:p>
            <a:r>
              <a:rPr lang="en-US" sz="1800" dirty="0" err="1"/>
              <a:t>Fannin</a:t>
            </a:r>
            <a:r>
              <a:rPr lang="en-US" sz="1800" dirty="0"/>
              <a:t> County Development Authority</a:t>
            </a:r>
          </a:p>
          <a:p>
            <a:r>
              <a:rPr lang="en-US" sz="1800" dirty="0"/>
              <a:t>Ed’s Supply created 10 new jobs and $1 million investment</a:t>
            </a:r>
          </a:p>
          <a:p>
            <a:endParaRPr lang="en-US" sz="1800" dirty="0"/>
          </a:p>
          <a:p>
            <a:endParaRPr lang="en-US" sz="1800" dirty="0"/>
          </a:p>
          <a:p>
            <a:endParaRPr lang="en-US" sz="1800" dirty="0"/>
          </a:p>
          <a:p>
            <a:r>
              <a:rPr lang="en-US" sz="1800" dirty="0"/>
              <a:t>Screven County Industrial Park</a:t>
            </a:r>
          </a:p>
          <a:p>
            <a:r>
              <a:rPr lang="en-US" sz="1800" dirty="0"/>
              <a:t>$500,000 Loan </a:t>
            </a:r>
          </a:p>
          <a:p>
            <a:r>
              <a:rPr lang="en-US" sz="1800" dirty="0"/>
              <a:t>Currently Under Construction</a:t>
            </a:r>
          </a:p>
          <a:p>
            <a:endParaRPr lang="en-US" sz="1800" dirty="0"/>
          </a:p>
        </p:txBody>
      </p:sp>
      <p:pic>
        <p:nvPicPr>
          <p:cNvPr id="5" name="Content Placeholder 4"/>
          <p:cNvPicPr>
            <a:picLocks noGrp="1" noChangeAspect="1"/>
          </p:cNvPicPr>
          <p:nvPr>
            <p:ph sz="quarter" idx="2"/>
          </p:nvPr>
        </p:nvPicPr>
        <p:blipFill rotWithShape="1">
          <a:blip r:embed="rId2"/>
          <a:srcRect r="10309" b="21464"/>
          <a:stretch/>
        </p:blipFill>
        <p:spPr>
          <a:xfrm>
            <a:off x="4129087" y="1585938"/>
            <a:ext cx="4648200" cy="228962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53" y="4114800"/>
            <a:ext cx="4019867" cy="2450379"/>
          </a:xfrm>
          <a:prstGeom prst="rect">
            <a:avLst/>
          </a:prstGeom>
        </p:spPr>
      </p:pic>
    </p:spTree>
    <p:extLst>
      <p:ext uri="{BB962C8B-B14F-4D97-AF65-F5344CB8AC3E}">
        <p14:creationId xmlns:p14="http://schemas.microsoft.com/office/powerpoint/2010/main" val="23081401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great project?</a:t>
            </a:r>
          </a:p>
        </p:txBody>
      </p:sp>
      <p:sp>
        <p:nvSpPr>
          <p:cNvPr id="3" name="Content Placeholder 2"/>
          <p:cNvSpPr>
            <a:spLocks noGrp="1"/>
          </p:cNvSpPr>
          <p:nvPr>
            <p:ph sz="quarter" idx="1"/>
          </p:nvPr>
        </p:nvSpPr>
        <p:spPr/>
        <p:txBody>
          <a:bodyPr/>
          <a:lstStyle/>
          <a:p>
            <a:r>
              <a:rPr lang="en-US" dirty="0"/>
              <a:t>Regional Impact</a:t>
            </a:r>
          </a:p>
          <a:p>
            <a:r>
              <a:rPr lang="en-US" dirty="0"/>
              <a:t>Community Strategy &amp; Vision</a:t>
            </a:r>
          </a:p>
          <a:p>
            <a:r>
              <a:rPr lang="en-US" dirty="0"/>
              <a:t>Feasibility &amp; Thorough Application</a:t>
            </a:r>
          </a:p>
          <a:p>
            <a:r>
              <a:rPr lang="en-US" dirty="0"/>
              <a:t>Demonstrated Need</a:t>
            </a:r>
          </a:p>
          <a:p>
            <a:r>
              <a:rPr lang="en-US" dirty="0"/>
              <a:t>Community Support &amp; Collaboration</a:t>
            </a:r>
          </a:p>
          <a:p>
            <a:r>
              <a:rPr lang="en-US" dirty="0"/>
              <a:t>Regional Support</a:t>
            </a:r>
          </a:p>
        </p:txBody>
      </p:sp>
    </p:spTree>
    <p:extLst>
      <p:ext uri="{BB962C8B-B14F-4D97-AF65-F5344CB8AC3E}">
        <p14:creationId xmlns:p14="http://schemas.microsoft.com/office/powerpoint/2010/main" val="284051658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Community Strategies</a:t>
            </a:r>
          </a:p>
        </p:txBody>
      </p:sp>
      <p:sp>
        <p:nvSpPr>
          <p:cNvPr id="3" name="Content Placeholder 2"/>
          <p:cNvSpPr>
            <a:spLocks noGrp="1"/>
          </p:cNvSpPr>
          <p:nvPr>
            <p:ph sz="quarter" idx="1"/>
          </p:nvPr>
        </p:nvSpPr>
        <p:spPr/>
        <p:txBody>
          <a:bodyPr/>
          <a:lstStyle/>
          <a:p>
            <a:r>
              <a:rPr lang="en-US" dirty="0"/>
              <a:t>OneGeorgia can be a  helpful tool in implementing your community’s plan</a:t>
            </a:r>
          </a:p>
          <a:p>
            <a:r>
              <a:rPr lang="en-US" dirty="0"/>
              <a:t>OneGeorgia Equity funds can be used to lay the groundwork for future development through Capacity Building</a:t>
            </a:r>
          </a:p>
          <a:p>
            <a:r>
              <a:rPr lang="en-US" dirty="0"/>
              <a:t>Review Short-Term Work Program to identify potential projects</a:t>
            </a:r>
          </a:p>
        </p:txBody>
      </p:sp>
    </p:spTree>
    <p:extLst>
      <p:ext uri="{BB962C8B-B14F-4D97-AF65-F5344CB8AC3E}">
        <p14:creationId xmlns:p14="http://schemas.microsoft.com/office/powerpoint/2010/main" val="425982185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3001A-12BC-409C-A2B5-814534A644DF}"/>
              </a:ext>
            </a:extLst>
          </p:cNvPr>
          <p:cNvSpPr>
            <a:spLocks noGrp="1"/>
          </p:cNvSpPr>
          <p:nvPr>
            <p:ph type="body" idx="1"/>
          </p:nvPr>
        </p:nvSpPr>
        <p:spPr>
          <a:xfrm>
            <a:off x="1371601" y="2743200"/>
            <a:ext cx="7123113" cy="2743200"/>
          </a:xfrm>
        </p:spPr>
        <p:txBody>
          <a:bodyPr>
            <a:normAutofit fontScale="92500" lnSpcReduction="10000"/>
          </a:bodyPr>
          <a:lstStyle/>
          <a:p>
            <a:r>
              <a:rPr lang="en-US" dirty="0"/>
              <a:t>1.) OneGeorgia Equity Program Overview</a:t>
            </a:r>
          </a:p>
          <a:p>
            <a:r>
              <a:rPr lang="en-US" dirty="0"/>
              <a:t>2.) Eligible Activities</a:t>
            </a:r>
          </a:p>
          <a:p>
            <a:r>
              <a:rPr lang="en-US" dirty="0"/>
              <a:t>3.) OneGeorgia Success Stories</a:t>
            </a:r>
          </a:p>
          <a:p>
            <a:r>
              <a:rPr lang="en-US" dirty="0"/>
              <a:t>4.) Utilizing OneGeorgia to Implement Comprehensive Plans</a:t>
            </a:r>
          </a:p>
          <a:p>
            <a:r>
              <a:rPr lang="en-US" dirty="0"/>
              <a:t>5.) Questions </a:t>
            </a:r>
          </a:p>
        </p:txBody>
      </p:sp>
      <p:sp>
        <p:nvSpPr>
          <p:cNvPr id="3" name="Title 2">
            <a:extLst>
              <a:ext uri="{FF2B5EF4-FFF2-40B4-BE49-F238E27FC236}">
                <a16:creationId xmlns:a16="http://schemas.microsoft.com/office/drawing/2014/main" id="{107005C9-499B-40FD-801E-2CBB0798CCEA}"/>
              </a:ext>
            </a:extLst>
          </p:cNvPr>
          <p:cNvSpPr>
            <a:spLocks noGrp="1"/>
          </p:cNvSpPr>
          <p:nvPr>
            <p:ph type="title"/>
          </p:nvPr>
        </p:nvSpPr>
        <p:spPr/>
        <p:txBody>
          <a:bodyPr/>
          <a:lstStyle/>
          <a:p>
            <a:r>
              <a:rPr lang="en-US" dirty="0"/>
              <a:t>Topics of Discussion</a:t>
            </a:r>
          </a:p>
        </p:txBody>
      </p:sp>
    </p:spTree>
    <p:extLst>
      <p:ext uri="{BB962C8B-B14F-4D97-AF65-F5344CB8AC3E}">
        <p14:creationId xmlns:p14="http://schemas.microsoft.com/office/powerpoint/2010/main" val="124759469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City of Moultrie	</a:t>
            </a:r>
            <a:br>
              <a:rPr lang="en-US" dirty="0"/>
            </a:br>
            <a:r>
              <a:rPr lang="en-US" sz="3100" dirty="0"/>
              <a:t>Philadelphia College of Osteopathic Medicine</a:t>
            </a:r>
          </a:p>
        </p:txBody>
      </p:sp>
      <p:sp>
        <p:nvSpPr>
          <p:cNvPr id="3" name="Text Placeholder 2"/>
          <p:cNvSpPr>
            <a:spLocks noGrp="1"/>
          </p:cNvSpPr>
          <p:nvPr>
            <p:ph type="body" idx="2"/>
          </p:nvPr>
        </p:nvSpPr>
        <p:spPr/>
        <p:txBody>
          <a:bodyPr/>
          <a:lstStyle/>
          <a:p>
            <a:r>
              <a:rPr lang="en-US" dirty="0"/>
              <a:t>$500,000 grant for water &amp; sewer</a:t>
            </a:r>
          </a:p>
          <a:p>
            <a:r>
              <a:rPr lang="en-US" dirty="0"/>
              <a:t>$28,918,389 total project cost</a:t>
            </a:r>
          </a:p>
          <a:p>
            <a:r>
              <a:rPr lang="en-US" dirty="0"/>
              <a:t>27 Full-Time faculty and staff</a:t>
            </a:r>
          </a:p>
          <a:p>
            <a:r>
              <a:rPr lang="en-US" dirty="0"/>
              <a:t>Current Enrollment:  59 students</a:t>
            </a:r>
          </a:p>
        </p:txBody>
      </p:sp>
      <p:pic>
        <p:nvPicPr>
          <p:cNvPr id="5" name="Content Placeholder 4"/>
          <p:cNvPicPr>
            <a:picLocks noGrp="1" noChangeAspect="1"/>
          </p:cNvPicPr>
          <p:nvPr>
            <p:ph sz="quarter" idx="1"/>
          </p:nvPr>
        </p:nvPicPr>
        <p:blipFill>
          <a:blip r:embed="rId2"/>
          <a:stretch>
            <a:fillRect/>
          </a:stretch>
        </p:blipFill>
        <p:spPr>
          <a:xfrm>
            <a:off x="2286000" y="2209800"/>
            <a:ext cx="6520622" cy="3441952"/>
          </a:xfrm>
          <a:prstGeom prst="rect">
            <a:avLst/>
          </a:prstGeom>
        </p:spPr>
      </p:pic>
    </p:spTree>
    <p:extLst>
      <p:ext uri="{BB962C8B-B14F-4D97-AF65-F5344CB8AC3E}">
        <p14:creationId xmlns:p14="http://schemas.microsoft.com/office/powerpoint/2010/main" val="274175403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Stanton Springs </a:t>
            </a:r>
            <a:br>
              <a:rPr lang="en-US" dirty="0"/>
            </a:br>
            <a:r>
              <a:rPr lang="en-US" sz="3100" dirty="0"/>
              <a:t>JDA of Jasper, Morgan, Newton and Walton Counties</a:t>
            </a:r>
          </a:p>
        </p:txBody>
      </p:sp>
      <p:sp>
        <p:nvSpPr>
          <p:cNvPr id="3" name="Text Placeholder 2"/>
          <p:cNvSpPr>
            <a:spLocks noGrp="1"/>
          </p:cNvSpPr>
          <p:nvPr>
            <p:ph type="body" idx="2"/>
          </p:nvPr>
        </p:nvSpPr>
        <p:spPr>
          <a:xfrm>
            <a:off x="304800" y="1752600"/>
            <a:ext cx="2057400" cy="4343400"/>
          </a:xfrm>
        </p:spPr>
        <p:txBody>
          <a:bodyPr>
            <a:normAutofit lnSpcReduction="10000"/>
          </a:bodyPr>
          <a:lstStyle/>
          <a:p>
            <a:r>
              <a:rPr lang="en-US" dirty="0"/>
              <a:t>3 OneGeorgia Awards to develop 1,600-acre regional technology park</a:t>
            </a:r>
          </a:p>
          <a:p>
            <a:r>
              <a:rPr lang="en-US" dirty="0"/>
              <a:t>-2008 Equity</a:t>
            </a:r>
          </a:p>
          <a:p>
            <a:r>
              <a:rPr lang="en-US" dirty="0"/>
              <a:t>-2012 EDGE</a:t>
            </a:r>
          </a:p>
          <a:p>
            <a:r>
              <a:rPr lang="en-US" dirty="0"/>
              <a:t>-2018 Equity</a:t>
            </a:r>
          </a:p>
          <a:p>
            <a:r>
              <a:rPr lang="en-US" dirty="0"/>
              <a:t>$43.2 Billion Private Investment Leveraged</a:t>
            </a:r>
          </a:p>
          <a:p>
            <a:r>
              <a:rPr lang="en-US" dirty="0"/>
              <a:t>1,500 New Jobs </a:t>
            </a:r>
          </a:p>
        </p:txBody>
      </p:sp>
      <p:pic>
        <p:nvPicPr>
          <p:cNvPr id="9" name="Content Placeholder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14600" y="1752600"/>
            <a:ext cx="6312431" cy="4876800"/>
          </a:xfrm>
        </p:spPr>
      </p:pic>
    </p:spTree>
    <p:extLst>
      <p:ext uri="{BB962C8B-B14F-4D97-AF65-F5344CB8AC3E}">
        <p14:creationId xmlns:p14="http://schemas.microsoft.com/office/powerpoint/2010/main" val="205893082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077200" cy="990600"/>
          </a:xfrm>
        </p:spPr>
        <p:txBody>
          <a:bodyPr>
            <a:normAutofit fontScale="90000"/>
          </a:bodyPr>
          <a:lstStyle/>
          <a:p>
            <a:br>
              <a:rPr lang="en-US" dirty="0"/>
            </a:br>
            <a:r>
              <a:rPr lang="en-US" dirty="0"/>
              <a:t>Coffee County</a:t>
            </a:r>
            <a:br>
              <a:rPr lang="en-US" dirty="0"/>
            </a:br>
            <a:r>
              <a:rPr lang="en-US" sz="3100" dirty="0"/>
              <a:t>Premium Peanut, LLC</a:t>
            </a:r>
            <a:br>
              <a:rPr lang="en-US" dirty="0"/>
            </a:br>
            <a:endParaRPr lang="en-US" sz="3100" dirty="0"/>
          </a:p>
        </p:txBody>
      </p:sp>
      <p:sp>
        <p:nvSpPr>
          <p:cNvPr id="3" name="Text Placeholder 2"/>
          <p:cNvSpPr>
            <a:spLocks noGrp="1"/>
          </p:cNvSpPr>
          <p:nvPr>
            <p:ph type="body" idx="2"/>
          </p:nvPr>
        </p:nvSpPr>
        <p:spPr>
          <a:xfrm>
            <a:off x="609600" y="1752600"/>
            <a:ext cx="2057400" cy="4343400"/>
          </a:xfrm>
        </p:spPr>
        <p:txBody>
          <a:bodyPr/>
          <a:lstStyle/>
          <a:p>
            <a:r>
              <a:rPr lang="en-US" dirty="0"/>
              <a:t>$500,000 grant for street/drainage infrastructure</a:t>
            </a:r>
          </a:p>
          <a:p>
            <a:r>
              <a:rPr lang="en-US" dirty="0"/>
              <a:t>121 Jobs Created</a:t>
            </a:r>
          </a:p>
          <a:p>
            <a:r>
              <a:rPr lang="en-US" dirty="0"/>
              <a:t>$50 million Private Investment</a:t>
            </a:r>
          </a:p>
          <a:p>
            <a:endParaRPr lang="en-US" dirty="0"/>
          </a:p>
          <a:p>
            <a:endParaRPr lang="en-US" dirty="0"/>
          </a:p>
          <a:p>
            <a:endParaRPr lang="en-US" dirty="0"/>
          </a:p>
        </p:txBody>
      </p:sp>
      <p:pic>
        <p:nvPicPr>
          <p:cNvPr id="5" name="Content Placeholder 4"/>
          <p:cNvPicPr>
            <a:picLocks noGrp="1" noChangeAspect="1"/>
          </p:cNvPicPr>
          <p:nvPr>
            <p:ph sz="quarter" idx="1"/>
          </p:nvPr>
        </p:nvPicPr>
        <p:blipFill>
          <a:blip r:embed="rId2"/>
          <a:stretch>
            <a:fillRect/>
          </a:stretch>
        </p:blipFill>
        <p:spPr>
          <a:xfrm>
            <a:off x="2971800" y="1720331"/>
            <a:ext cx="5542041" cy="4375669"/>
          </a:xfrm>
          <a:prstGeom prst="rect">
            <a:avLst/>
          </a:prstGeom>
        </p:spPr>
      </p:pic>
    </p:spTree>
    <p:extLst>
      <p:ext uri="{BB962C8B-B14F-4D97-AF65-F5344CB8AC3E}">
        <p14:creationId xmlns:p14="http://schemas.microsoft.com/office/powerpoint/2010/main" val="7961484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OneGeorgia</a:t>
            </a:r>
            <a:r>
              <a:rPr lang="en-US" dirty="0"/>
              <a:t> Equity Program Accomplishments</a:t>
            </a:r>
          </a:p>
        </p:txBody>
      </p:sp>
      <p:sp>
        <p:nvSpPr>
          <p:cNvPr id="3" name="Content Placeholder 2"/>
          <p:cNvSpPr>
            <a:spLocks noGrp="1"/>
          </p:cNvSpPr>
          <p:nvPr>
            <p:ph sz="quarter" idx="1"/>
          </p:nvPr>
        </p:nvSpPr>
        <p:spPr>
          <a:xfrm>
            <a:off x="612648" y="1752600"/>
            <a:ext cx="8153400" cy="4495800"/>
          </a:xfrm>
        </p:spPr>
        <p:txBody>
          <a:bodyPr/>
          <a:lstStyle/>
          <a:p>
            <a:pPr>
              <a:lnSpc>
                <a:spcPct val="200000"/>
              </a:lnSpc>
            </a:pPr>
            <a:r>
              <a:rPr lang="en-US" dirty="0"/>
              <a:t>384 Direct Awards totaling $155,553,787</a:t>
            </a:r>
          </a:p>
          <a:p>
            <a:pPr>
              <a:lnSpc>
                <a:spcPct val="200000"/>
              </a:lnSpc>
            </a:pPr>
            <a:r>
              <a:rPr lang="en-US" dirty="0"/>
              <a:t>$2,379,884,060 Private Investment Leveraged</a:t>
            </a:r>
          </a:p>
          <a:p>
            <a:pPr>
              <a:lnSpc>
                <a:spcPct val="200000"/>
              </a:lnSpc>
            </a:pPr>
            <a:r>
              <a:rPr lang="en-US" dirty="0"/>
              <a:t>18,565 Jobs Created/Retained</a:t>
            </a:r>
          </a:p>
        </p:txBody>
      </p:sp>
    </p:spTree>
    <p:extLst>
      <p:ext uri="{BB962C8B-B14F-4D97-AF65-F5344CB8AC3E}">
        <p14:creationId xmlns:p14="http://schemas.microsoft.com/office/powerpoint/2010/main" val="136560375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Apply</a:t>
            </a:r>
          </a:p>
        </p:txBody>
      </p:sp>
      <p:sp>
        <p:nvSpPr>
          <p:cNvPr id="3" name="Content Placeholder 2"/>
          <p:cNvSpPr>
            <a:spLocks noGrp="1"/>
          </p:cNvSpPr>
          <p:nvPr>
            <p:ph sz="quarter" idx="1"/>
          </p:nvPr>
        </p:nvSpPr>
        <p:spPr/>
        <p:txBody>
          <a:bodyPr/>
          <a:lstStyle/>
          <a:p>
            <a:r>
              <a:rPr lang="en-US" dirty="0"/>
              <a:t>Contact your DCA Regional Representative</a:t>
            </a:r>
          </a:p>
          <a:p>
            <a:r>
              <a:rPr lang="en-US" dirty="0"/>
              <a:t>Submit a Pre-Application, available at the DCA Website: </a:t>
            </a:r>
            <a:r>
              <a:rPr lang="en-US" dirty="0">
                <a:hlinkClick r:id="rId2"/>
              </a:rPr>
              <a:t>https://www.dca.ga.gov/community-economic-development/funding-programs/onegeorgia-authority</a:t>
            </a:r>
            <a:r>
              <a:rPr lang="en-US" dirty="0"/>
              <a:t>  </a:t>
            </a:r>
          </a:p>
          <a:p>
            <a:r>
              <a:rPr lang="en-US" dirty="0"/>
              <a:t>Applications are accepted on quarterly basis with deadlines in January, April, July, and October</a:t>
            </a:r>
          </a:p>
        </p:txBody>
      </p:sp>
    </p:spTree>
    <p:extLst>
      <p:ext uri="{BB962C8B-B14F-4D97-AF65-F5344CB8AC3E}">
        <p14:creationId xmlns:p14="http://schemas.microsoft.com/office/powerpoint/2010/main" val="339261619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14669578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lgn="ctr">
              <a:buNone/>
            </a:pPr>
            <a:r>
              <a:rPr lang="en-US" dirty="0"/>
              <a:t>Anna Hensley</a:t>
            </a:r>
          </a:p>
          <a:p>
            <a:pPr marL="0" indent="0" algn="ctr">
              <a:buNone/>
            </a:pPr>
            <a:r>
              <a:rPr lang="en-US" dirty="0"/>
              <a:t>OneGeorgia Program Manager</a:t>
            </a:r>
          </a:p>
          <a:p>
            <a:pPr marL="0" indent="0" algn="ctr">
              <a:buNone/>
            </a:pPr>
            <a:r>
              <a:rPr lang="en-US" dirty="0">
                <a:hlinkClick r:id="rId2"/>
              </a:rPr>
              <a:t>anna.Hensley@dca.ga.gov</a:t>
            </a:r>
            <a:endParaRPr lang="en-US" dirty="0"/>
          </a:p>
          <a:p>
            <a:pPr marL="0" indent="0" algn="ctr">
              <a:buNone/>
            </a:pPr>
            <a:r>
              <a:rPr lang="en-US" dirty="0"/>
              <a:t>404-679-4912</a:t>
            </a:r>
          </a:p>
          <a:p>
            <a:endParaRPr lang="en-US" dirty="0"/>
          </a:p>
        </p:txBody>
      </p:sp>
    </p:spTree>
    <p:extLst>
      <p:ext uri="{BB962C8B-B14F-4D97-AF65-F5344CB8AC3E}">
        <p14:creationId xmlns:p14="http://schemas.microsoft.com/office/powerpoint/2010/main" val="233681847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55716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sz="quarter" idx="1"/>
          </p:nvPr>
        </p:nvSpPr>
        <p:spPr/>
        <p:txBody>
          <a:bodyPr>
            <a:normAutofit/>
          </a:bodyPr>
          <a:lstStyle/>
          <a:p>
            <a:pPr marL="0" indent="0">
              <a:buNone/>
            </a:pPr>
            <a:r>
              <a:rPr lang="en-US" dirty="0"/>
              <a:t>The OneGeorgia Authority exists to promote the health, welfare, safety and economic security of rural Georgians through the development and retention of employment opportunities in rural areas and the enhancement of infrastructures which accomplish that goal.</a:t>
            </a:r>
          </a:p>
        </p:txBody>
      </p:sp>
    </p:spTree>
    <p:extLst>
      <p:ext uri="{BB962C8B-B14F-4D97-AF65-F5344CB8AC3E}">
        <p14:creationId xmlns:p14="http://schemas.microsoft.com/office/powerpoint/2010/main" val="66278294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OneGeorgia History</a:t>
            </a:r>
          </a:p>
        </p:txBody>
      </p:sp>
      <p:sp>
        <p:nvSpPr>
          <p:cNvPr id="3" name="Content Placeholder 2"/>
          <p:cNvSpPr>
            <a:spLocks noGrp="1"/>
          </p:cNvSpPr>
          <p:nvPr>
            <p:ph sz="quarter" idx="1"/>
          </p:nvPr>
        </p:nvSpPr>
        <p:spPr/>
        <p:txBody>
          <a:bodyPr/>
          <a:lstStyle/>
          <a:p>
            <a:pPr lvl="0"/>
            <a:r>
              <a:rPr lang="en-US" dirty="0"/>
              <a:t>Established in 2000</a:t>
            </a:r>
          </a:p>
          <a:p>
            <a:pPr lvl="0"/>
            <a:r>
              <a:rPr lang="en-US" dirty="0"/>
              <a:t>Program utilized one-third of Georgia’s share of the Tobacco Master Settlement Agreement to assist the state’s most economically challenged areas</a:t>
            </a:r>
          </a:p>
          <a:p>
            <a:pPr lvl="0"/>
            <a:r>
              <a:rPr lang="en-US" dirty="0"/>
              <a:t>Now funded by state funds, through an annual allocation from the General Assembly</a:t>
            </a:r>
          </a:p>
          <a:p>
            <a:endParaRPr lang="en-US" dirty="0"/>
          </a:p>
        </p:txBody>
      </p:sp>
    </p:spTree>
    <p:extLst>
      <p:ext uri="{BB962C8B-B14F-4D97-AF65-F5344CB8AC3E}">
        <p14:creationId xmlns:p14="http://schemas.microsoft.com/office/powerpoint/2010/main" val="138974404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F189-53DD-4587-9090-C1A12017262E}"/>
              </a:ext>
            </a:extLst>
          </p:cNvPr>
          <p:cNvSpPr>
            <a:spLocks noGrp="1"/>
          </p:cNvSpPr>
          <p:nvPr>
            <p:ph type="title"/>
          </p:nvPr>
        </p:nvSpPr>
        <p:spPr/>
        <p:txBody>
          <a:bodyPr/>
          <a:lstStyle/>
          <a:p>
            <a:r>
              <a:rPr lang="en-US" dirty="0"/>
              <a:t>Governing Board</a:t>
            </a:r>
          </a:p>
        </p:txBody>
      </p:sp>
      <p:sp>
        <p:nvSpPr>
          <p:cNvPr id="3" name="Content Placeholder 2">
            <a:extLst>
              <a:ext uri="{FF2B5EF4-FFF2-40B4-BE49-F238E27FC236}">
                <a16:creationId xmlns:a16="http://schemas.microsoft.com/office/drawing/2014/main" id="{7CCBA9FD-5295-4DC8-9ABF-0DE71CE9C642}"/>
              </a:ext>
            </a:extLst>
          </p:cNvPr>
          <p:cNvSpPr>
            <a:spLocks noGrp="1"/>
          </p:cNvSpPr>
          <p:nvPr>
            <p:ph sz="quarter" idx="1"/>
          </p:nvPr>
        </p:nvSpPr>
        <p:spPr>
          <a:xfrm>
            <a:off x="612648" y="4495800"/>
            <a:ext cx="8153400" cy="1676400"/>
          </a:xfrm>
        </p:spPr>
        <p:txBody>
          <a:bodyPr numCol="2">
            <a:normAutofit fontScale="55000" lnSpcReduction="20000"/>
          </a:bodyPr>
          <a:lstStyle/>
          <a:p>
            <a:r>
              <a:rPr lang="en-US" dirty="0"/>
              <a:t>Lieutenant Governor Geoff Duncan</a:t>
            </a:r>
          </a:p>
          <a:p>
            <a:r>
              <a:rPr lang="en-US" dirty="0"/>
              <a:t>Kelly Farr, Director Office of Planning and Budget</a:t>
            </a:r>
          </a:p>
          <a:p>
            <a:r>
              <a:rPr lang="en-US" dirty="0"/>
              <a:t>Commissioner Christopher Nunn,   Department of Community Affairs</a:t>
            </a:r>
          </a:p>
          <a:p>
            <a:r>
              <a:rPr lang="en-US" dirty="0"/>
              <a:t>David Ralston, Speaker of the Georgia House of Representatives</a:t>
            </a:r>
          </a:p>
          <a:p>
            <a:r>
              <a:rPr lang="en-US" dirty="0"/>
              <a:t>Commissioner Pat Wilson, Department of Economic Development</a:t>
            </a:r>
          </a:p>
          <a:p>
            <a:r>
              <a:rPr lang="en-US" dirty="0"/>
              <a:t>Commissioner David Curry, Department of Revenue</a:t>
            </a:r>
          </a:p>
        </p:txBody>
      </p:sp>
      <p:pic>
        <p:nvPicPr>
          <p:cNvPr id="4" name="Picture 3"/>
          <p:cNvPicPr>
            <a:picLocks noChangeAspect="1"/>
          </p:cNvPicPr>
          <p:nvPr/>
        </p:nvPicPr>
        <p:blipFill>
          <a:blip r:embed="rId2"/>
          <a:stretch>
            <a:fillRect/>
          </a:stretch>
        </p:blipFill>
        <p:spPr>
          <a:xfrm>
            <a:off x="3581400" y="1614046"/>
            <a:ext cx="1676781" cy="2057400"/>
          </a:xfrm>
          <a:prstGeom prst="rect">
            <a:avLst/>
          </a:prstGeom>
        </p:spPr>
      </p:pic>
      <p:sp>
        <p:nvSpPr>
          <p:cNvPr id="5" name="TextBox 4"/>
          <p:cNvSpPr txBox="1"/>
          <p:nvPr/>
        </p:nvSpPr>
        <p:spPr>
          <a:xfrm>
            <a:off x="3276599" y="3696384"/>
            <a:ext cx="2286000" cy="646331"/>
          </a:xfrm>
          <a:prstGeom prst="rect">
            <a:avLst/>
          </a:prstGeom>
          <a:noFill/>
        </p:spPr>
        <p:txBody>
          <a:bodyPr wrap="square" rtlCol="0">
            <a:spAutoFit/>
          </a:bodyPr>
          <a:lstStyle/>
          <a:p>
            <a:pPr algn="ctr"/>
            <a:r>
              <a:rPr lang="en-US" dirty="0"/>
              <a:t>Governor Brian Kemp Chairman</a:t>
            </a:r>
          </a:p>
        </p:txBody>
      </p:sp>
    </p:spTree>
    <p:extLst>
      <p:ext uri="{BB962C8B-B14F-4D97-AF65-F5344CB8AC3E}">
        <p14:creationId xmlns:p14="http://schemas.microsoft.com/office/powerpoint/2010/main" val="314001626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75-93A7-4D8F-9771-C3D5C4E7576F}"/>
              </a:ext>
            </a:extLst>
          </p:cNvPr>
          <p:cNvSpPr>
            <a:spLocks noGrp="1"/>
          </p:cNvSpPr>
          <p:nvPr>
            <p:ph type="title"/>
          </p:nvPr>
        </p:nvSpPr>
        <p:spPr/>
        <p:txBody>
          <a:bodyPr/>
          <a:lstStyle/>
          <a:p>
            <a:r>
              <a:rPr lang="en-US" dirty="0"/>
              <a:t>OneGeorgia Equity</a:t>
            </a:r>
          </a:p>
        </p:txBody>
      </p:sp>
      <p:sp>
        <p:nvSpPr>
          <p:cNvPr id="3" name="Content Placeholder 2">
            <a:extLst>
              <a:ext uri="{FF2B5EF4-FFF2-40B4-BE49-F238E27FC236}">
                <a16:creationId xmlns:a16="http://schemas.microsoft.com/office/drawing/2014/main" id="{8C492390-3AB0-4CDB-8571-74FE201BB223}"/>
              </a:ext>
            </a:extLst>
          </p:cNvPr>
          <p:cNvSpPr>
            <a:spLocks noGrp="1"/>
          </p:cNvSpPr>
          <p:nvPr>
            <p:ph sz="quarter" idx="1"/>
          </p:nvPr>
        </p:nvSpPr>
        <p:spPr/>
        <p:txBody>
          <a:bodyPr>
            <a:normAutofit fontScale="92500" lnSpcReduction="20000"/>
          </a:bodyPr>
          <a:lstStyle/>
          <a:p>
            <a:pPr marL="0" indent="0">
              <a:buNone/>
            </a:pPr>
            <a:r>
              <a:rPr lang="en-US" sz="3200" dirty="0"/>
              <a:t>The OneGeorgia Equity Fund provides financial assistance to eligible rural communities to help build capacity and the necessary infrastructure for economic development.</a:t>
            </a:r>
          </a:p>
          <a:p>
            <a:pPr marL="0" indent="0">
              <a:buNone/>
            </a:pPr>
            <a:endParaRPr lang="en-US" sz="3200" dirty="0"/>
          </a:p>
          <a:p>
            <a:pPr marL="0" indent="0">
              <a:buNone/>
            </a:pPr>
            <a:r>
              <a:rPr lang="en-US" sz="3200" dirty="0"/>
              <a:t>The Program is designed to serve as a flexible community and economic development tool, providing grants and loans for eligible projects in rural Georgia.</a:t>
            </a:r>
            <a:endParaRPr lang="en-US" dirty="0"/>
          </a:p>
        </p:txBody>
      </p:sp>
    </p:spTree>
    <p:extLst>
      <p:ext uri="{BB962C8B-B14F-4D97-AF65-F5344CB8AC3E}">
        <p14:creationId xmlns:p14="http://schemas.microsoft.com/office/powerpoint/2010/main" val="16085716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Applicants</a:t>
            </a:r>
          </a:p>
        </p:txBody>
      </p:sp>
      <p:sp>
        <p:nvSpPr>
          <p:cNvPr id="3" name="Content Placeholder 2"/>
          <p:cNvSpPr>
            <a:spLocks noGrp="1"/>
          </p:cNvSpPr>
          <p:nvPr>
            <p:ph sz="quarter" idx="1"/>
          </p:nvPr>
        </p:nvSpPr>
        <p:spPr/>
        <p:txBody>
          <a:bodyPr/>
          <a:lstStyle/>
          <a:p>
            <a:r>
              <a:rPr lang="en-US" dirty="0"/>
              <a:t>Who can apply for OneGeorgia Funds?</a:t>
            </a:r>
          </a:p>
          <a:p>
            <a:pPr lvl="1"/>
            <a:r>
              <a:rPr lang="en-US" dirty="0"/>
              <a:t>Cities</a:t>
            </a:r>
          </a:p>
          <a:p>
            <a:pPr lvl="1"/>
            <a:r>
              <a:rPr lang="en-US" dirty="0"/>
              <a:t>Counties</a:t>
            </a:r>
          </a:p>
          <a:p>
            <a:pPr lvl="1"/>
            <a:r>
              <a:rPr lang="en-US" dirty="0"/>
              <a:t>Local Government Authorities</a:t>
            </a:r>
          </a:p>
          <a:p>
            <a:pPr lvl="1"/>
            <a:r>
              <a:rPr lang="en-US" dirty="0"/>
              <a:t>Joint or Multi-County Development Authorities</a:t>
            </a:r>
          </a:p>
          <a:p>
            <a:pPr lvl="1"/>
            <a:endParaRPr lang="en-US" dirty="0"/>
          </a:p>
          <a:p>
            <a:r>
              <a:rPr lang="en-US" dirty="0"/>
              <a:t>All applicants must be located in a OneGeorgia eligible or conditionally eligible county</a:t>
            </a:r>
          </a:p>
          <a:p>
            <a:endParaRPr lang="en-US" dirty="0"/>
          </a:p>
        </p:txBody>
      </p:sp>
    </p:spTree>
    <p:extLst>
      <p:ext uri="{BB962C8B-B14F-4D97-AF65-F5344CB8AC3E}">
        <p14:creationId xmlns:p14="http://schemas.microsoft.com/office/powerpoint/2010/main" val="397133764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OneGeorgia Eligibility Map</a:t>
            </a:r>
          </a:p>
        </p:txBody>
      </p:sp>
      <p:pic>
        <p:nvPicPr>
          <p:cNvPr id="4" name="Content Placeholder 3"/>
          <p:cNvPicPr>
            <a:picLocks noGrp="1" noChangeAspect="1"/>
          </p:cNvPicPr>
          <p:nvPr>
            <p:ph sz="quarter" idx="1"/>
          </p:nvPr>
        </p:nvPicPr>
        <p:blipFill rotWithShape="1">
          <a:blip r:embed="rId2"/>
          <a:srcRect l="2865" t="22542" r="-2453" b="693"/>
          <a:stretch/>
        </p:blipFill>
        <p:spPr>
          <a:xfrm>
            <a:off x="1845878" y="1676400"/>
            <a:ext cx="5686940" cy="5181600"/>
          </a:xfrm>
          <a:prstGeom prst="rect">
            <a:avLst/>
          </a:prstGeom>
        </p:spPr>
      </p:pic>
    </p:spTree>
    <p:extLst>
      <p:ext uri="{BB962C8B-B14F-4D97-AF65-F5344CB8AC3E}">
        <p14:creationId xmlns:p14="http://schemas.microsoft.com/office/powerpoint/2010/main" val="423180108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Availability</a:t>
            </a:r>
          </a:p>
        </p:txBody>
      </p:sp>
      <p:sp>
        <p:nvSpPr>
          <p:cNvPr id="3" name="Content Placeholder 2"/>
          <p:cNvSpPr>
            <a:spLocks noGrp="1"/>
          </p:cNvSpPr>
          <p:nvPr>
            <p:ph sz="quarter" idx="1"/>
          </p:nvPr>
        </p:nvSpPr>
        <p:spPr/>
        <p:txBody>
          <a:bodyPr/>
          <a:lstStyle/>
          <a:p>
            <a:r>
              <a:rPr lang="en-US" dirty="0"/>
              <a:t>Up to $500,000 in grant or loan</a:t>
            </a:r>
          </a:p>
          <a:p>
            <a:pPr lvl="1"/>
            <a:r>
              <a:rPr lang="en-US" dirty="0"/>
              <a:t>Single County project - $200,000</a:t>
            </a:r>
          </a:p>
          <a:p>
            <a:pPr lvl="1"/>
            <a:r>
              <a:rPr lang="en-US" dirty="0"/>
              <a:t>Two Counties - $300,000</a:t>
            </a:r>
          </a:p>
          <a:p>
            <a:pPr lvl="1"/>
            <a:r>
              <a:rPr lang="en-US" dirty="0"/>
              <a:t>Three Counties with regional support - $500,000</a:t>
            </a:r>
          </a:p>
        </p:txBody>
      </p:sp>
    </p:spTree>
    <p:extLst>
      <p:ext uri="{BB962C8B-B14F-4D97-AF65-F5344CB8AC3E}">
        <p14:creationId xmlns:p14="http://schemas.microsoft.com/office/powerpoint/2010/main" val="172033943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13A1AAC045A4CB6559683E4899B1E" ma:contentTypeVersion="8" ma:contentTypeDescription="Create a new document." ma:contentTypeScope="" ma:versionID="b7f479eaaa4522ceda1a8e655b4db08f">
  <xsd:schema xmlns:xsd="http://www.w3.org/2001/XMLSchema" xmlns:xs="http://www.w3.org/2001/XMLSchema" xmlns:p="http://schemas.microsoft.com/office/2006/metadata/properties" xmlns:ns3="0b2ec006-d1bb-4915-9be3-14ee667aa43a" targetNamespace="http://schemas.microsoft.com/office/2006/metadata/properties" ma:root="true" ma:fieldsID="b3eee12045e9e7fcc78f2ffb3448db12" ns3:_="">
    <xsd:import namespace="0b2ec006-d1bb-4915-9be3-14ee667aa43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ec006-d1bb-4915-9be3-14ee667aa4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62BA64-EF4C-479B-AAE1-E5C5E777F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2ec006-d1bb-4915-9be3-14ee667aa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270558-6324-4ABA-9288-CFEAB32DAEE3}">
  <ds:schemaRef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0b2ec006-d1bb-4915-9be3-14ee667aa43a"/>
    <ds:schemaRef ds:uri="http://purl.org/dc/dcmitype/"/>
  </ds:schemaRefs>
</ds:datastoreItem>
</file>

<file path=customXml/itemProps3.xml><?xml version="1.0" encoding="utf-8"?>
<ds:datastoreItem xmlns:ds="http://schemas.openxmlformats.org/officeDocument/2006/customXml" ds:itemID="{0FC28262-9753-4101-9BD1-467468EC83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Median</Template>
  <TotalTime>0</TotalTime>
  <Words>697</Words>
  <Application>Microsoft Office PowerPoint</Application>
  <PresentationFormat>On-screen Show (4:3)</PresentationFormat>
  <Paragraphs>127</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Constantia</vt:lpstr>
      <vt:lpstr>Tw Cen MT</vt:lpstr>
      <vt:lpstr>Wingdings</vt:lpstr>
      <vt:lpstr>Wingdings 2</vt:lpstr>
      <vt:lpstr>DCA powerpoint master.rev.8-14</vt:lpstr>
      <vt:lpstr>OneGeorgia Equity: Funding Community Strategies</vt:lpstr>
      <vt:lpstr>Topics of Discussion</vt:lpstr>
      <vt:lpstr>Purpose</vt:lpstr>
      <vt:lpstr>OneGeorgia History</vt:lpstr>
      <vt:lpstr>Governing Board</vt:lpstr>
      <vt:lpstr>OneGeorgia Equity</vt:lpstr>
      <vt:lpstr>Eligible Applicants</vt:lpstr>
      <vt:lpstr>OneGeorgia Eligibility Map</vt:lpstr>
      <vt:lpstr>Funding Availability</vt:lpstr>
      <vt:lpstr>Program Goals</vt:lpstr>
      <vt:lpstr>OneGeorgia Equity Grants</vt:lpstr>
      <vt:lpstr>Eligible Activities</vt:lpstr>
      <vt:lpstr>Water/Sewer Infrastructure</vt:lpstr>
      <vt:lpstr>Street &amp; Drainage Infrastructure</vt:lpstr>
      <vt:lpstr>Land Acquisition/ Site Preparation</vt:lpstr>
      <vt:lpstr>OneGeorgia Equity Loans</vt:lpstr>
      <vt:lpstr>Speculative Buildings</vt:lpstr>
      <vt:lpstr>What makes a great project?</vt:lpstr>
      <vt:lpstr>Funding Community Strategies</vt:lpstr>
      <vt:lpstr>City of Moultrie  Philadelphia College of Osteopathic Medicine</vt:lpstr>
      <vt:lpstr>Stanton Springs  JDA of Jasper, Morgan, Newton and Walton Counties</vt:lpstr>
      <vt:lpstr> Coffee County Premium Peanut, LLC </vt:lpstr>
      <vt:lpstr>OneGeorgia Equity Program Accomplishments</vt:lpstr>
      <vt:lpstr>How to Apply</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2013-10-02T09:06:46Z</dcterms:created>
  <dcterms:modified xsi:type="dcterms:W3CDTF">2019-11-07T15:32:07Z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y fmtid="{D5CDD505-2E9C-101B-9397-08002B2CF9AE}" pid="3" name="ContentTypeId">
    <vt:lpwstr>0x01010064913A1AAC045A4CB6559683E4899B1E</vt:lpwstr>
  </property>
</Properties>
</file>