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5"/>
    <p:sldMasterId id="2147483829" r:id="rId6"/>
    <p:sldMasterId id="2147483964" r:id="rId7"/>
    <p:sldMasterId id="2147483976" r:id="rId8"/>
    <p:sldMasterId id="2147483984" r:id="rId9"/>
  </p:sldMasterIdLst>
  <p:notesMasterIdLst>
    <p:notesMasterId r:id="rId43"/>
  </p:notesMasterIdLst>
  <p:handoutMasterIdLst>
    <p:handoutMasterId r:id="rId44"/>
  </p:handoutMasterIdLst>
  <p:sldIdLst>
    <p:sldId id="256" r:id="rId10"/>
    <p:sldId id="295" r:id="rId11"/>
    <p:sldId id="257" r:id="rId12"/>
    <p:sldId id="262" r:id="rId13"/>
    <p:sldId id="287" r:id="rId14"/>
    <p:sldId id="260" r:id="rId15"/>
    <p:sldId id="297" r:id="rId16"/>
    <p:sldId id="298" r:id="rId17"/>
    <p:sldId id="296" r:id="rId18"/>
    <p:sldId id="299" r:id="rId19"/>
    <p:sldId id="300" r:id="rId20"/>
    <p:sldId id="301" r:id="rId21"/>
    <p:sldId id="258" r:id="rId22"/>
    <p:sldId id="288" r:id="rId23"/>
    <p:sldId id="285" r:id="rId24"/>
    <p:sldId id="290" r:id="rId25"/>
    <p:sldId id="291" r:id="rId26"/>
    <p:sldId id="269" r:id="rId27"/>
    <p:sldId id="268" r:id="rId28"/>
    <p:sldId id="292" r:id="rId29"/>
    <p:sldId id="293" r:id="rId30"/>
    <p:sldId id="276" r:id="rId31"/>
    <p:sldId id="271" r:id="rId32"/>
    <p:sldId id="279" r:id="rId33"/>
    <p:sldId id="303" r:id="rId34"/>
    <p:sldId id="294" r:id="rId35"/>
    <p:sldId id="304" r:id="rId36"/>
    <p:sldId id="305" r:id="rId37"/>
    <p:sldId id="306" r:id="rId38"/>
    <p:sldId id="307" r:id="rId39"/>
    <p:sldId id="308" r:id="rId40"/>
    <p:sldId id="309" r:id="rId41"/>
    <p:sldId id="261" r:id="rId42"/>
  </p:sldIdLst>
  <p:sldSz cx="9144000" cy="6858000" type="screen4x3"/>
  <p:notesSz cx="7010400" cy="9296400"/>
  <p:defaultTextStyle>
    <a:defPPr>
      <a:defRPr lang="en-US"/>
    </a:defPPr>
    <a:lvl1pPr algn="ctr" rtl="0" fontAlgn="base">
      <a:spcBef>
        <a:spcPct val="0"/>
      </a:spcBef>
      <a:spcAft>
        <a:spcPct val="0"/>
      </a:spcAft>
      <a:defRPr i="1" kern="1200">
        <a:solidFill>
          <a:schemeClr val="bg1"/>
        </a:solidFill>
        <a:latin typeface="Arial" charset="0"/>
        <a:ea typeface="+mn-ea"/>
        <a:cs typeface="+mn-cs"/>
      </a:defRPr>
    </a:lvl1pPr>
    <a:lvl2pPr marL="457200" algn="ctr" rtl="0" fontAlgn="base">
      <a:spcBef>
        <a:spcPct val="0"/>
      </a:spcBef>
      <a:spcAft>
        <a:spcPct val="0"/>
      </a:spcAft>
      <a:defRPr i="1" kern="1200">
        <a:solidFill>
          <a:schemeClr val="bg1"/>
        </a:solidFill>
        <a:latin typeface="Arial" charset="0"/>
        <a:ea typeface="+mn-ea"/>
        <a:cs typeface="+mn-cs"/>
      </a:defRPr>
    </a:lvl2pPr>
    <a:lvl3pPr marL="914400" algn="ctr" rtl="0" fontAlgn="base">
      <a:spcBef>
        <a:spcPct val="0"/>
      </a:spcBef>
      <a:spcAft>
        <a:spcPct val="0"/>
      </a:spcAft>
      <a:defRPr i="1" kern="1200">
        <a:solidFill>
          <a:schemeClr val="bg1"/>
        </a:solidFill>
        <a:latin typeface="Arial" charset="0"/>
        <a:ea typeface="+mn-ea"/>
        <a:cs typeface="+mn-cs"/>
      </a:defRPr>
    </a:lvl3pPr>
    <a:lvl4pPr marL="1371600" algn="ctr" rtl="0" fontAlgn="base">
      <a:spcBef>
        <a:spcPct val="0"/>
      </a:spcBef>
      <a:spcAft>
        <a:spcPct val="0"/>
      </a:spcAft>
      <a:defRPr i="1" kern="1200">
        <a:solidFill>
          <a:schemeClr val="bg1"/>
        </a:solidFill>
        <a:latin typeface="Arial" charset="0"/>
        <a:ea typeface="+mn-ea"/>
        <a:cs typeface="+mn-cs"/>
      </a:defRPr>
    </a:lvl4pPr>
    <a:lvl5pPr marL="1828800" algn="ctr" rtl="0" fontAlgn="base">
      <a:spcBef>
        <a:spcPct val="0"/>
      </a:spcBef>
      <a:spcAft>
        <a:spcPct val="0"/>
      </a:spcAft>
      <a:defRPr i="1" kern="1200">
        <a:solidFill>
          <a:schemeClr val="bg1"/>
        </a:solidFill>
        <a:latin typeface="Arial" charset="0"/>
        <a:ea typeface="+mn-ea"/>
        <a:cs typeface="+mn-cs"/>
      </a:defRPr>
    </a:lvl5pPr>
    <a:lvl6pPr marL="2286000" algn="l" defTabSz="914400" rtl="0" eaLnBrk="1" latinLnBrk="0" hangingPunct="1">
      <a:defRPr i="1" kern="1200">
        <a:solidFill>
          <a:schemeClr val="bg1"/>
        </a:solidFill>
        <a:latin typeface="Arial" charset="0"/>
        <a:ea typeface="+mn-ea"/>
        <a:cs typeface="+mn-cs"/>
      </a:defRPr>
    </a:lvl6pPr>
    <a:lvl7pPr marL="2743200" algn="l" defTabSz="914400" rtl="0" eaLnBrk="1" latinLnBrk="0" hangingPunct="1">
      <a:defRPr i="1" kern="1200">
        <a:solidFill>
          <a:schemeClr val="bg1"/>
        </a:solidFill>
        <a:latin typeface="Arial" charset="0"/>
        <a:ea typeface="+mn-ea"/>
        <a:cs typeface="+mn-cs"/>
      </a:defRPr>
    </a:lvl7pPr>
    <a:lvl8pPr marL="3200400" algn="l" defTabSz="914400" rtl="0" eaLnBrk="1" latinLnBrk="0" hangingPunct="1">
      <a:defRPr i="1" kern="1200">
        <a:solidFill>
          <a:schemeClr val="bg1"/>
        </a:solidFill>
        <a:latin typeface="Arial" charset="0"/>
        <a:ea typeface="+mn-ea"/>
        <a:cs typeface="+mn-cs"/>
      </a:defRPr>
    </a:lvl8pPr>
    <a:lvl9pPr marL="3657600" algn="l" defTabSz="914400" rtl="0" eaLnBrk="1" latinLnBrk="0" hangingPunct="1">
      <a:defRPr i="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ck.smith" initials="bs" lastIdx="1" clrIdx="0"/>
  <p:cmAuthor id="1" name="Steed Robinson" initials="SR" lastIdx="1" clrIdx="1">
    <p:extLst>
      <p:ext uri="{19B8F6BF-5375-455C-9EA6-DF929625EA0E}">
        <p15:presenceInfo xmlns:p15="http://schemas.microsoft.com/office/powerpoint/2012/main" userId="S-1-5-21-1292428093-1454471165-682003330-1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F848E-1117-4CCF-A1A9-5101086ACE3F}" v="87" dt="2017-12-04T19:43:01.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05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28" cy="464184"/>
          </a:xfrm>
          <a:prstGeom prst="rect">
            <a:avLst/>
          </a:prstGeom>
        </p:spPr>
        <p:txBody>
          <a:bodyPr vert="horz" lIns="93031" tIns="46516" rIns="93031" bIns="46516"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1183" y="0"/>
            <a:ext cx="3037628" cy="464184"/>
          </a:xfrm>
          <a:prstGeom prst="rect">
            <a:avLst/>
          </a:prstGeom>
        </p:spPr>
        <p:txBody>
          <a:bodyPr vert="horz" lIns="93031" tIns="46516" rIns="93031" bIns="46516" rtlCol="0"/>
          <a:lstStyle>
            <a:lvl1pPr algn="r">
              <a:defRPr sz="1200">
                <a:latin typeface="Arial" charset="0"/>
              </a:defRPr>
            </a:lvl1pPr>
          </a:lstStyle>
          <a:p>
            <a:pPr>
              <a:defRPr/>
            </a:pPr>
            <a:fld id="{129D3671-4973-4B8A-AC98-444295F9E422}" type="datetimeFigureOut">
              <a:rPr lang="en-US"/>
              <a:pPr>
                <a:defRPr/>
              </a:pPr>
              <a:t>12/4/2017</a:t>
            </a:fld>
            <a:endParaRPr lang="en-US" dirty="0"/>
          </a:p>
        </p:txBody>
      </p:sp>
      <p:sp>
        <p:nvSpPr>
          <p:cNvPr id="4" name="Footer Placeholder 3"/>
          <p:cNvSpPr>
            <a:spLocks noGrp="1"/>
          </p:cNvSpPr>
          <p:nvPr>
            <p:ph type="ftr" sz="quarter" idx="2"/>
          </p:nvPr>
        </p:nvSpPr>
        <p:spPr>
          <a:xfrm>
            <a:off x="1" y="8830627"/>
            <a:ext cx="3037628" cy="464184"/>
          </a:xfrm>
          <a:prstGeom prst="rect">
            <a:avLst/>
          </a:prstGeom>
        </p:spPr>
        <p:txBody>
          <a:bodyPr vert="horz" lIns="93031" tIns="46516" rIns="93031" bIns="46516"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1183" y="8830627"/>
            <a:ext cx="3037628" cy="464184"/>
          </a:xfrm>
          <a:prstGeom prst="rect">
            <a:avLst/>
          </a:prstGeom>
        </p:spPr>
        <p:txBody>
          <a:bodyPr vert="horz" lIns="93031" tIns="46516" rIns="93031" bIns="46516" rtlCol="0" anchor="b"/>
          <a:lstStyle>
            <a:lvl1pPr algn="r">
              <a:defRPr sz="1200">
                <a:latin typeface="Arial" charset="0"/>
              </a:defRPr>
            </a:lvl1pPr>
          </a:lstStyle>
          <a:p>
            <a:pPr>
              <a:defRPr/>
            </a:pPr>
            <a:fld id="{8E9BE500-ABCA-47EB-A499-E4026A9F7124}" type="slidenum">
              <a:rPr lang="en-US"/>
              <a:pPr>
                <a:defRPr/>
              </a:pPr>
              <a:t>‹#›</a:t>
            </a:fld>
            <a:endParaRPr lang="en-US" dirty="0"/>
          </a:p>
        </p:txBody>
      </p:sp>
    </p:spTree>
    <p:extLst>
      <p:ext uri="{BB962C8B-B14F-4D97-AF65-F5344CB8AC3E}">
        <p14:creationId xmlns:p14="http://schemas.microsoft.com/office/powerpoint/2010/main" val="278569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28" cy="464184"/>
          </a:xfrm>
          <a:prstGeom prst="rect">
            <a:avLst/>
          </a:prstGeom>
        </p:spPr>
        <p:txBody>
          <a:bodyPr vert="horz" lIns="93031" tIns="46516" rIns="93031" bIns="46516"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1183" y="0"/>
            <a:ext cx="3037628" cy="464184"/>
          </a:xfrm>
          <a:prstGeom prst="rect">
            <a:avLst/>
          </a:prstGeom>
        </p:spPr>
        <p:txBody>
          <a:bodyPr vert="horz" lIns="93031" tIns="46516" rIns="93031" bIns="46516" rtlCol="0"/>
          <a:lstStyle>
            <a:lvl1pPr algn="r">
              <a:defRPr sz="1200">
                <a:latin typeface="Arial" charset="0"/>
              </a:defRPr>
            </a:lvl1pPr>
          </a:lstStyle>
          <a:p>
            <a:pPr>
              <a:defRPr/>
            </a:pPr>
            <a:fld id="{94AA3888-D713-453D-95C4-DABD12D57DBF}" type="datetimeFigureOut">
              <a:rPr lang="en-US"/>
              <a:pPr>
                <a:defRPr/>
              </a:pPr>
              <a:t>12/4/2017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031" tIns="46516" rIns="93031" bIns="46516" rtlCol="0" anchor="ctr"/>
          <a:lstStyle/>
          <a:p>
            <a:pPr lvl="0"/>
            <a:endParaRPr lang="en-US" noProof="0" dirty="0"/>
          </a:p>
        </p:txBody>
      </p:sp>
      <p:sp>
        <p:nvSpPr>
          <p:cNvPr id="5" name="Notes Placeholder 4"/>
          <p:cNvSpPr>
            <a:spLocks noGrp="1"/>
          </p:cNvSpPr>
          <p:nvPr>
            <p:ph type="body" sz="quarter" idx="3"/>
          </p:nvPr>
        </p:nvSpPr>
        <p:spPr>
          <a:xfrm>
            <a:off x="701359" y="4416109"/>
            <a:ext cx="5607684" cy="4182427"/>
          </a:xfrm>
          <a:prstGeom prst="rect">
            <a:avLst/>
          </a:prstGeom>
        </p:spPr>
        <p:txBody>
          <a:bodyPr vert="horz" lIns="93031" tIns="46516" rIns="93031" bIns="465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627"/>
            <a:ext cx="3037628" cy="464184"/>
          </a:xfrm>
          <a:prstGeom prst="rect">
            <a:avLst/>
          </a:prstGeom>
        </p:spPr>
        <p:txBody>
          <a:bodyPr vert="horz" lIns="93031" tIns="46516" rIns="93031" bIns="46516"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1183" y="8830627"/>
            <a:ext cx="3037628" cy="464184"/>
          </a:xfrm>
          <a:prstGeom prst="rect">
            <a:avLst/>
          </a:prstGeom>
        </p:spPr>
        <p:txBody>
          <a:bodyPr vert="horz" lIns="93031" tIns="46516" rIns="93031" bIns="46516" rtlCol="0" anchor="b"/>
          <a:lstStyle>
            <a:lvl1pPr algn="r">
              <a:defRPr sz="1200">
                <a:latin typeface="Arial" charset="0"/>
              </a:defRPr>
            </a:lvl1pPr>
          </a:lstStyle>
          <a:p>
            <a:pPr>
              <a:defRPr/>
            </a:pPr>
            <a:fld id="{1C2BDD6B-623D-4EBB-B784-926CBA76E69D}" type="slidenum">
              <a:rPr lang="en-US"/>
              <a:pPr>
                <a:defRPr/>
              </a:pPr>
              <a:t>‹#›</a:t>
            </a:fld>
            <a:endParaRPr lang="en-US" dirty="0"/>
          </a:p>
        </p:txBody>
      </p:sp>
    </p:spTree>
    <p:extLst>
      <p:ext uri="{BB962C8B-B14F-4D97-AF65-F5344CB8AC3E}">
        <p14:creationId xmlns:p14="http://schemas.microsoft.com/office/powerpoint/2010/main" val="2526089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lgn="l">
              <a:spcBef>
                <a:spcPct val="50000"/>
              </a:spcBef>
              <a:defRPr/>
            </a:pPr>
            <a:endParaRPr lang="en-US" i="0">
              <a:solidFill>
                <a:schemeClr val="tx1"/>
              </a:solidFill>
            </a:endParaRPr>
          </a:p>
        </p:txBody>
      </p:sp>
      <p:pic>
        <p:nvPicPr>
          <p:cNvPr id="6" name="Picture 6" descr="DCApeachLogo2ver"/>
          <p:cNvPicPr>
            <a:picLocks noChangeAspect="1" noChangeArrowheads="1"/>
          </p:cNvPicPr>
          <p:nvPr/>
        </p:nvPicPr>
        <p:blipFill>
          <a:blip r:embed="rId3" cstate="print"/>
          <a:srcRect/>
          <a:stretch>
            <a:fillRect/>
          </a:stretch>
        </p:blipFill>
        <p:spPr bwMode="auto">
          <a:xfrm>
            <a:off x="7956550" y="101600"/>
            <a:ext cx="1041400" cy="1065213"/>
          </a:xfrm>
          <a:prstGeom prst="rect">
            <a:avLst/>
          </a:prstGeom>
          <a:solidFill>
            <a:schemeClr val="bg1"/>
          </a:solidFill>
          <a:ln w="9525">
            <a:noFill/>
            <a:miter lim="800000"/>
            <a:headEnd/>
            <a:tailEnd/>
          </a:ln>
        </p:spPr>
      </p:pic>
      <p:sp>
        <p:nvSpPr>
          <p:cNvPr id="7" name="Text Box 8"/>
          <p:cNvSpPr txBox="1">
            <a:spLocks noChangeArrowheads="1"/>
          </p:cNvSpPr>
          <p:nvPr/>
        </p:nvSpPr>
        <p:spPr bwMode="auto">
          <a:xfrm>
            <a:off x="3167063" y="6129338"/>
            <a:ext cx="5605462" cy="366712"/>
          </a:xfrm>
          <a:prstGeom prst="rect">
            <a:avLst/>
          </a:prstGeom>
          <a:noFill/>
          <a:ln w="9525" algn="ctr">
            <a:noFill/>
            <a:miter lim="800000"/>
            <a:headEnd/>
            <a:tailEnd/>
          </a:ln>
          <a:effectLst/>
        </p:spPr>
        <p:txBody>
          <a:bodyPr>
            <a:spAutoFit/>
          </a:bodyPr>
          <a:lstStyle/>
          <a:p>
            <a:pPr algn="r">
              <a:spcBef>
                <a:spcPct val="50000"/>
              </a:spcBef>
              <a:defRPr/>
            </a:pPr>
            <a:r>
              <a:rPr lang="en-US" i="0" dirty="0"/>
              <a:t>2013 CDBG Applicants’ Workshop</a:t>
            </a:r>
          </a:p>
        </p:txBody>
      </p:sp>
      <p:sp>
        <p:nvSpPr>
          <p:cNvPr id="5123" name="Rectangle 3"/>
          <p:cNvSpPr>
            <a:spLocks noGrp="1" noChangeArrowheads="1"/>
          </p:cNvSpPr>
          <p:nvPr>
            <p:ph type="ctrTitle"/>
          </p:nvPr>
        </p:nvSpPr>
        <p:spPr>
          <a:xfrm>
            <a:off x="914400" y="2054225"/>
            <a:ext cx="7315200" cy="765175"/>
          </a:xfrm>
        </p:spPr>
        <p:txBody>
          <a:bodyPr/>
          <a:lstStyle>
            <a:lvl1pPr>
              <a:spcBef>
                <a:spcPct val="50000"/>
              </a:spcBef>
              <a:defRPr sz="36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914400" y="2971800"/>
            <a:ext cx="6629400" cy="762000"/>
          </a:xfrm>
        </p:spPr>
        <p:txBody>
          <a:bodyPr/>
          <a:lstStyle>
            <a:lvl1pPr marL="0" indent="0">
              <a:buFontTx/>
              <a:buNone/>
              <a:defRPr sz="2900">
                <a:solidFill>
                  <a:schemeClr val="bg1"/>
                </a:solidFill>
              </a:defRPr>
            </a:lvl1pPr>
          </a:lstStyle>
          <a:p>
            <a:r>
              <a:rPr lang="en-US"/>
              <a:t>Place Your Sub-Title If Needed Here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lgn="l">
              <a:spcBef>
                <a:spcPct val="50000"/>
              </a:spcBef>
              <a:defRPr/>
            </a:pPr>
            <a:endParaRPr lang="en-US" i="0">
              <a:solidFill>
                <a:schemeClr val="tx1"/>
              </a:solidFill>
            </a:endParaRPr>
          </a:p>
        </p:txBody>
      </p:sp>
      <p:pic>
        <p:nvPicPr>
          <p:cNvPr id="6" name="Picture 6" descr="DCApeachLogo2ver"/>
          <p:cNvPicPr>
            <a:picLocks noChangeAspect="1" noChangeArrowheads="1"/>
          </p:cNvPicPr>
          <p:nvPr/>
        </p:nvPicPr>
        <p:blipFill>
          <a:blip r:embed="rId3" cstate="print"/>
          <a:srcRect/>
          <a:stretch>
            <a:fillRect/>
          </a:stretch>
        </p:blipFill>
        <p:spPr bwMode="auto">
          <a:xfrm>
            <a:off x="7956550" y="101600"/>
            <a:ext cx="1041400" cy="1065213"/>
          </a:xfrm>
          <a:prstGeom prst="rect">
            <a:avLst/>
          </a:prstGeom>
          <a:solidFill>
            <a:schemeClr val="bg1"/>
          </a:solidFill>
          <a:ln w="9525">
            <a:noFill/>
            <a:miter lim="800000"/>
            <a:headEnd/>
            <a:tailEnd/>
          </a:ln>
        </p:spPr>
      </p:pic>
      <p:sp>
        <p:nvSpPr>
          <p:cNvPr id="7" name="Text Box 8"/>
          <p:cNvSpPr txBox="1">
            <a:spLocks noChangeArrowheads="1"/>
          </p:cNvSpPr>
          <p:nvPr/>
        </p:nvSpPr>
        <p:spPr bwMode="auto">
          <a:xfrm>
            <a:off x="3167063" y="6129338"/>
            <a:ext cx="5605462" cy="366712"/>
          </a:xfrm>
          <a:prstGeom prst="rect">
            <a:avLst/>
          </a:prstGeom>
          <a:noFill/>
          <a:ln w="9525" algn="ctr">
            <a:noFill/>
            <a:miter lim="800000"/>
            <a:headEnd/>
            <a:tailEnd/>
          </a:ln>
          <a:effectLst/>
        </p:spPr>
        <p:txBody>
          <a:bodyPr>
            <a:spAutoFit/>
          </a:bodyPr>
          <a:lstStyle/>
          <a:p>
            <a:pPr algn="r">
              <a:spcBef>
                <a:spcPct val="50000"/>
              </a:spcBef>
              <a:defRPr/>
            </a:pPr>
            <a:r>
              <a:rPr lang="en-US" i="0" dirty="0"/>
              <a:t>2014 CDBG Applicants' Workshop</a:t>
            </a:r>
          </a:p>
        </p:txBody>
      </p:sp>
      <p:sp>
        <p:nvSpPr>
          <p:cNvPr id="5123" name="Rectangle 3"/>
          <p:cNvSpPr>
            <a:spLocks noGrp="1" noChangeArrowheads="1"/>
          </p:cNvSpPr>
          <p:nvPr>
            <p:ph type="ctrTitle"/>
          </p:nvPr>
        </p:nvSpPr>
        <p:spPr>
          <a:xfrm>
            <a:off x="914400" y="2054225"/>
            <a:ext cx="7315200" cy="765175"/>
          </a:xfrm>
        </p:spPr>
        <p:txBody>
          <a:bodyPr/>
          <a:lstStyle>
            <a:lvl1pPr>
              <a:spcBef>
                <a:spcPct val="50000"/>
              </a:spcBef>
              <a:defRPr sz="36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914400" y="2971800"/>
            <a:ext cx="6629400" cy="762000"/>
          </a:xfrm>
        </p:spPr>
        <p:txBody>
          <a:bodyPr/>
          <a:lstStyle>
            <a:lvl1pPr marL="0" indent="0">
              <a:buFontTx/>
              <a:buNone/>
              <a:defRPr sz="2900">
                <a:solidFill>
                  <a:schemeClr val="bg1"/>
                </a:solidFill>
              </a:defRPr>
            </a:lvl1pPr>
          </a:lstStyle>
          <a:p>
            <a:r>
              <a:rPr lang="en-US"/>
              <a:t>Click to edit Master subtitle style</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10" name="Rectangle 9"/>
          <p:cNvSpPr/>
          <p:nvPr/>
        </p:nvSpPr>
        <p:spPr>
          <a:xfrm>
            <a:off x="66865" y="6044184"/>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500" i="0"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8" name="Title 7"/>
          <p:cNvSpPr>
            <a:spLocks noGrp="1"/>
          </p:cNvSpPr>
          <p:nvPr>
            <p:ph type="ctrTitle" hasCustomPrompt="1"/>
          </p:nvPr>
        </p:nvSpPr>
        <p:spPr>
          <a:xfrm>
            <a:off x="1370766" y="1676400"/>
            <a:ext cx="6477000" cy="1828800"/>
          </a:xfrm>
        </p:spPr>
        <p:txBody>
          <a:bodyPr anchor="ctr"/>
          <a:lstStyle>
            <a:lvl1pPr algn="ctr">
              <a:defRPr cap="none" baseline="0"/>
            </a:lvl1pPr>
          </a:lstStyle>
          <a:p>
            <a:r>
              <a:rPr kumimoji="0" lang="en-US" dirty="0"/>
              <a:t>Click To Add Title</a:t>
            </a:r>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1951" baseline="0">
                <a:solidFill>
                  <a:schemeClr val="tx1"/>
                </a:solidFill>
              </a:defRPr>
            </a:lvl1pPr>
            <a:lvl2pPr marL="342991" indent="0" algn="ctr">
              <a:buNone/>
            </a:lvl2pPr>
            <a:lvl3pPr marL="685983" indent="0" algn="ctr">
              <a:buNone/>
            </a:lvl3pPr>
            <a:lvl4pPr marL="1028974" indent="0" algn="ctr">
              <a:buNone/>
            </a:lvl4pPr>
            <a:lvl5pPr marL="1371966" indent="0" algn="ctr">
              <a:buNone/>
            </a:lvl5pPr>
            <a:lvl6pPr marL="1714957" indent="0" algn="ctr">
              <a:buNone/>
            </a:lvl6pPr>
            <a:lvl7pPr marL="2057949" indent="0" algn="ctr">
              <a:buNone/>
            </a:lvl7pPr>
            <a:lvl8pPr marL="2400940" indent="0" algn="ctr">
              <a:buNone/>
            </a:lvl8pPr>
            <a:lvl9pPr marL="2743932" indent="0" algn="ctr">
              <a:buNone/>
            </a:lvl9pPr>
          </a:lstStyle>
          <a:p>
            <a:r>
              <a:rPr kumimoji="0" lang="en-US" dirty="0"/>
              <a:t>Click to add speaker name &amp; title</a:t>
            </a:r>
          </a:p>
        </p:txBody>
      </p:sp>
      <p:pic>
        <p:nvPicPr>
          <p:cNvPr id="12" name="Picture 10" descr="C:\Users\jessica.reynolds\Desktop\DCApeachLogo1verBlackR.png"/>
          <p:cNvPicPr>
            <a:picLocks noChangeAspect="1" noChangeArrowheads="1"/>
          </p:cNvPicPr>
          <p:nvPr userDrawn="1"/>
        </p:nvPicPr>
        <p:blipFill>
          <a:blip r:embed="rId2" cstate="print"/>
          <a:srcRect/>
          <a:stretch>
            <a:fillRect/>
          </a:stretch>
        </p:blipFill>
        <p:spPr bwMode="auto">
          <a:xfrm>
            <a:off x="7562666" y="3810000"/>
            <a:ext cx="1146028" cy="1752600"/>
          </a:xfrm>
          <a:prstGeom prst="rect">
            <a:avLst/>
          </a:prstGeom>
          <a:noFill/>
        </p:spPr>
      </p:pic>
      <p:sp>
        <p:nvSpPr>
          <p:cNvPr id="3" name="Text Placeholder 2"/>
          <p:cNvSpPr>
            <a:spLocks noGrp="1"/>
          </p:cNvSpPr>
          <p:nvPr>
            <p:ph type="body" sz="quarter" idx="10" hasCustomPrompt="1"/>
          </p:nvPr>
        </p:nvSpPr>
        <p:spPr>
          <a:xfrm>
            <a:off x="66865" y="6043614"/>
            <a:ext cx="2249424" cy="714375"/>
          </a:xfrm>
        </p:spPr>
        <p:txBody>
          <a:bodyPr anchor="ctr">
            <a:normAutofit/>
          </a:bodyPr>
          <a:lstStyle>
            <a:lvl1pPr>
              <a:defRPr sz="1500">
                <a:solidFill>
                  <a:schemeClr val="tx1"/>
                </a:solidFill>
              </a:defRPr>
            </a:lvl1pPr>
          </a:lstStyle>
          <a:p>
            <a:pPr lvl="0"/>
            <a:r>
              <a:rPr lang="en-US" dirty="0"/>
              <a:t>Click to add date</a:t>
            </a:r>
          </a:p>
        </p:txBody>
      </p:sp>
    </p:spTree>
    <p:extLst>
      <p:ext uri="{BB962C8B-B14F-4D97-AF65-F5344CB8AC3E}">
        <p14:creationId xmlns:p14="http://schemas.microsoft.com/office/powerpoint/2010/main" val="55753351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24ABB9F7-FE8F-4CB7-B90F-B7A115B006F6}" type="datetimeFigureOut">
              <a:rPr lang="en-US" smtClean="0">
                <a:solidFill>
                  <a:srgbClr val="8A7967"/>
                </a:solidFill>
              </a:rPr>
              <a:pPr/>
              <a:t>12/4/2017</a:t>
            </a:fld>
            <a:endParaRPr lang="en-US" dirty="0">
              <a:solidFill>
                <a:srgbClr val="8A7967"/>
              </a:solidFill>
            </a:endParaRPr>
          </a:p>
        </p:txBody>
      </p:sp>
      <p:sp>
        <p:nvSpPr>
          <p:cNvPr id="5" name="Footer Placeholder 4"/>
          <p:cNvSpPr>
            <a:spLocks noGrp="1"/>
          </p:cNvSpPr>
          <p:nvPr>
            <p:ph type="ftr" sz="quarter" idx="11"/>
          </p:nvPr>
        </p:nvSpPr>
        <p:spPr/>
        <p:txBody>
          <a:bodyPr/>
          <a:lstStyle/>
          <a:p>
            <a:endParaRPr lang="en-US" dirty="0">
              <a:solidFill>
                <a:srgbClr val="8A7967"/>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C2E8EBC-E876-4F75-A8E2-294E580032CD}"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lvl1pPr marL="240094" indent="-240094">
              <a:lnSpc>
                <a:spcPct val="114000"/>
              </a:lnSpc>
              <a:spcBef>
                <a:spcPts val="525"/>
              </a:spcBef>
              <a:buSzPct val="70000"/>
              <a:buFont typeface="Wingdings" panose="05000000000000000000" pitchFamily="2" charset="2"/>
              <a:buChar char=""/>
              <a:defRPr/>
            </a:lvl1pPr>
            <a:lvl2pPr marL="480188" indent="-205795">
              <a:buFont typeface="Wingdings" panose="05000000000000000000" pitchFamily="2" charset="2"/>
              <a:buChar char="q"/>
              <a:defRPr/>
            </a:lvl2pPr>
            <a:lvl3pPr>
              <a:defRPr/>
            </a:lvl3pPr>
            <a:lvl4pPr>
              <a:defRPr/>
            </a:lvl4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72473559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10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3301"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1800">
                <a:solidFill>
                  <a:srgbClr val="FFFFFF"/>
                </a:solidFill>
              </a:defRPr>
            </a:lvl1pPr>
          </a:lstStyle>
          <a:p>
            <a:fld id="{6BBE7942-5B1B-4E74-B3CD-25BF9B0ABE25}" type="slidenum">
              <a:rPr lang="en-US" smtClean="0"/>
              <a:pPr/>
              <a:t>‹#›</a:t>
            </a:fld>
            <a:endParaRPr lang="en-US" dirty="0"/>
          </a:p>
        </p:txBody>
      </p:sp>
    </p:spTree>
    <p:extLst>
      <p:ext uri="{BB962C8B-B14F-4D97-AF65-F5344CB8AC3E}">
        <p14:creationId xmlns:p14="http://schemas.microsoft.com/office/powerpoint/2010/main" val="88750067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marL="240094" indent="-240094">
              <a:buSzPct val="70000"/>
              <a:buFont typeface="Wingdings" panose="05000000000000000000" pitchFamily="2" charset="2"/>
              <a:buChar char=""/>
              <a:defRPr/>
            </a:lvl1pPr>
            <a:lvl2pPr marL="480188" indent="-205795">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11" name="Content Placeholder 10"/>
          <p:cNvSpPr>
            <a:spLocks noGrp="1"/>
          </p:cNvSpPr>
          <p:nvPr>
            <p:ph sz="quarter" idx="2"/>
          </p:nvPr>
        </p:nvSpPr>
        <p:spPr>
          <a:xfrm>
            <a:off x="4844902" y="1589567"/>
            <a:ext cx="3886200" cy="4572000"/>
          </a:xfrm>
        </p:spPr>
        <p:txBody>
          <a:bodyPr/>
          <a:lstStyle>
            <a:lvl1pPr marL="240094" indent="-240094">
              <a:buSzPct val="70000"/>
              <a:buFont typeface="Wingdings" panose="05000000000000000000" pitchFamily="2" charset="2"/>
              <a:buChar char=""/>
              <a:defRPr/>
            </a:lvl1pPr>
            <a:lvl2pPr marL="469231" indent="-195315">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8" name="Date Placeholder 7"/>
          <p:cNvSpPr>
            <a:spLocks noGrp="1"/>
          </p:cNvSpPr>
          <p:nvPr>
            <p:ph type="dt" sz="half" idx="15"/>
          </p:nvPr>
        </p:nvSpPr>
        <p:spPr/>
        <p:txBody>
          <a:bodyPr rtlCol="0"/>
          <a:lstStyle/>
          <a:p>
            <a:fld id="{F12952B5-7A2F-4CC8-B7CE-9234E21C2837}" type="datetime1">
              <a:rPr lang="en-US" smtClean="0">
                <a:solidFill>
                  <a:srgbClr val="8A7967"/>
                </a:solidFill>
              </a:rPr>
              <a:pPr/>
              <a:t>12/4/2017</a:t>
            </a:fld>
            <a:endParaRPr lang="en-US" dirty="0">
              <a:solidFill>
                <a:srgbClr val="8A7967"/>
              </a:solidFill>
            </a:endParaRPr>
          </a:p>
        </p:txBody>
      </p:sp>
      <p:sp>
        <p:nvSpPr>
          <p:cNvPr id="10" name="Slide Number Placeholder 9"/>
          <p:cNvSpPr>
            <a:spLocks noGrp="1"/>
          </p:cNvSpPr>
          <p:nvPr>
            <p:ph type="sldNum" sz="quarter" idx="16"/>
          </p:nvPr>
        </p:nvSpPr>
        <p:spPr/>
        <p:txBody>
          <a:bodyPr rtlCol="0"/>
          <a:lstStyle/>
          <a:p>
            <a:fld id="{4FAB73BC-B049-4115-A692-8D63A059BFB8}"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8A7967"/>
              </a:solidFill>
            </a:endParaRPr>
          </a:p>
        </p:txBody>
      </p:sp>
    </p:spTree>
    <p:extLst>
      <p:ext uri="{BB962C8B-B14F-4D97-AF65-F5344CB8AC3E}">
        <p14:creationId xmlns:p14="http://schemas.microsoft.com/office/powerpoint/2010/main" val="340758500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101A9C7-C274-4F50-89C9-83BDB06EDB81}" type="datetime1">
              <a:rPr lang="en-US" smtClean="0">
                <a:solidFill>
                  <a:srgbClr val="8A7967"/>
                </a:solidFill>
              </a:rPr>
              <a:pPr/>
              <a:t>12/4/2017</a:t>
            </a:fld>
            <a:endParaRPr lang="en-US" dirty="0">
              <a:solidFill>
                <a:srgbClr val="8A7967"/>
              </a:solidFill>
            </a:endParaRPr>
          </a:p>
        </p:txBody>
      </p:sp>
      <p:sp>
        <p:nvSpPr>
          <p:cNvPr id="4" name="Footer Placeholder 3"/>
          <p:cNvSpPr>
            <a:spLocks noGrp="1"/>
          </p:cNvSpPr>
          <p:nvPr>
            <p:ph type="ftr" sz="quarter" idx="11"/>
          </p:nvPr>
        </p:nvSpPr>
        <p:spPr/>
        <p:txBody>
          <a:bodyPr/>
          <a:lstStyle/>
          <a:p>
            <a:endParaRPr lang="en-US" dirty="0">
              <a:solidFill>
                <a:srgbClr val="8A7967"/>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BBE7942-5B1B-4E74-B3CD-25BF9B0ABE25}" type="slidenum">
              <a:rPr lang="en-US" smtClean="0"/>
              <a:pPr/>
              <a:t>‹#›</a:t>
            </a:fld>
            <a:endParaRPr lang="en-US" dirty="0"/>
          </a:p>
        </p:txBody>
      </p:sp>
    </p:spTree>
    <p:extLst>
      <p:ext uri="{BB962C8B-B14F-4D97-AF65-F5344CB8AC3E}">
        <p14:creationId xmlns:p14="http://schemas.microsoft.com/office/powerpoint/2010/main" val="2149009844"/>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smtClean="0">
                <a:solidFill>
                  <a:srgbClr val="8A7967"/>
                </a:solidFill>
              </a:rPr>
              <a:pPr/>
              <a:t>12/4/2017</a:t>
            </a:fld>
            <a:endParaRPr lang="en-US" dirty="0">
              <a:solidFill>
                <a:srgbClr val="8A7967"/>
              </a:solidFill>
            </a:endParaRPr>
          </a:p>
        </p:txBody>
      </p:sp>
      <p:sp>
        <p:nvSpPr>
          <p:cNvPr id="3" name="Footer Placeholder 2"/>
          <p:cNvSpPr>
            <a:spLocks noGrp="1"/>
          </p:cNvSpPr>
          <p:nvPr>
            <p:ph type="ftr" sz="quarter" idx="11"/>
          </p:nvPr>
        </p:nvSpPr>
        <p:spPr/>
        <p:txBody>
          <a:bodyPr/>
          <a:lstStyle/>
          <a:p>
            <a:endParaRPr lang="en-US" dirty="0">
              <a:solidFill>
                <a:srgbClr val="8A7967"/>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BBE7942-5B1B-4E74-B3CD-25BF9B0ABE25}" type="slidenum">
              <a:rPr lang="en-US" smtClean="0">
                <a:solidFill>
                  <a:srgbClr val="8A7967"/>
                </a:solidFill>
              </a:rPr>
              <a:pPr/>
              <a:t>‹#›</a:t>
            </a:fld>
            <a:endParaRPr lang="en-US" dirty="0">
              <a:solidFill>
                <a:srgbClr val="8A7967"/>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5432" y="2114553"/>
            <a:ext cx="5737857" cy="2304047"/>
          </a:xfrm>
          <a:prstGeom prst="rect">
            <a:avLst/>
          </a:prstGeom>
        </p:spPr>
      </p:pic>
    </p:spTree>
    <p:extLst>
      <p:ext uri="{BB962C8B-B14F-4D97-AF65-F5344CB8AC3E}">
        <p14:creationId xmlns:p14="http://schemas.microsoft.com/office/powerpoint/2010/main" val="361786219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3301" b="0"/>
            </a:lvl1pPr>
          </a:lstStyle>
          <a:p>
            <a:r>
              <a:rPr kumimoji="0" lang="en-US"/>
              <a:t>Click to edit Master title style</a:t>
            </a:r>
          </a:p>
        </p:txBody>
      </p:sp>
      <p:sp>
        <p:nvSpPr>
          <p:cNvPr id="5" name="Date Placeholder 4"/>
          <p:cNvSpPr>
            <a:spLocks noGrp="1"/>
          </p:cNvSpPr>
          <p:nvPr>
            <p:ph type="dt" sz="half" idx="10"/>
          </p:nvPr>
        </p:nvSpPr>
        <p:spPr/>
        <p:txBody>
          <a:bodyPr/>
          <a:lstStyle/>
          <a:p>
            <a:fld id="{BF13884F-698C-4153-AB67-9A0F214F106F}" type="datetimeFigureOut">
              <a:rPr lang="en-US" smtClean="0">
                <a:solidFill>
                  <a:srgbClr val="8A7967"/>
                </a:solidFill>
              </a:rPr>
              <a:pPr/>
              <a:t>12/4/2017</a:t>
            </a:fld>
            <a:endParaRPr lang="en-US" dirty="0">
              <a:solidFill>
                <a:srgbClr val="8A7967"/>
              </a:solidFill>
            </a:endParaRPr>
          </a:p>
        </p:txBody>
      </p:sp>
      <p:sp>
        <p:nvSpPr>
          <p:cNvPr id="6" name="Footer Placeholder 5"/>
          <p:cNvSpPr>
            <a:spLocks noGrp="1"/>
          </p:cNvSpPr>
          <p:nvPr>
            <p:ph type="ftr" sz="quarter" idx="11"/>
          </p:nvPr>
        </p:nvSpPr>
        <p:spPr/>
        <p:txBody>
          <a:bodyPr/>
          <a:lstStyle/>
          <a:p>
            <a:endParaRPr lang="en-US" dirty="0">
              <a:solidFill>
                <a:srgbClr val="8A7967"/>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B7FEA86-1680-48AE-B31F-3E3431F3A32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marL="240094" indent="-240094">
              <a:buSzPct val="70000"/>
              <a:buFont typeface="Wingdings" panose="05000000000000000000" pitchFamily="2" charset="2"/>
              <a:buChar char=""/>
              <a:defRPr/>
            </a:lvl1pPr>
            <a:lvl2pPr marL="480188" indent="-205795">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220039440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75" y="5162550"/>
            <a:ext cx="2828925" cy="781050"/>
          </a:xfrm>
          <a:prstGeom prst="rect">
            <a:avLst/>
          </a:prstGeom>
        </p:spPr>
      </p:pic>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10" name="Rectangle 9"/>
          <p:cNvSpPr/>
          <p:nvPr/>
        </p:nvSpPr>
        <p:spPr>
          <a:xfrm>
            <a:off x="66865" y="6044184"/>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2000" i="0"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8" name="Title 7"/>
          <p:cNvSpPr>
            <a:spLocks noGrp="1"/>
          </p:cNvSpPr>
          <p:nvPr>
            <p:ph type="ctrTitle" hasCustomPrompt="1"/>
          </p:nvPr>
        </p:nvSpPr>
        <p:spPr>
          <a:xfrm>
            <a:off x="1370766" y="1676400"/>
            <a:ext cx="6477000" cy="1828800"/>
          </a:xfrm>
        </p:spPr>
        <p:txBody>
          <a:bodyPr anchor="ctr"/>
          <a:lstStyle>
            <a:lvl1pPr algn="ctr">
              <a:defRPr cap="none" baseline="0"/>
            </a:lvl1pPr>
          </a:lstStyle>
          <a:p>
            <a:r>
              <a:rPr kumimoji="0" lang="en-US" dirty="0"/>
              <a:t>Click To Add Title</a:t>
            </a:r>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add speaker name &amp; title</a:t>
            </a:r>
          </a:p>
        </p:txBody>
      </p:sp>
      <p:sp>
        <p:nvSpPr>
          <p:cNvPr id="3" name="Text Placeholder 2"/>
          <p:cNvSpPr>
            <a:spLocks noGrp="1"/>
          </p:cNvSpPr>
          <p:nvPr>
            <p:ph type="body" sz="quarter" idx="10" hasCustomPrompt="1"/>
          </p:nvPr>
        </p:nvSpPr>
        <p:spPr>
          <a:xfrm>
            <a:off x="66865" y="6043614"/>
            <a:ext cx="2249424" cy="714375"/>
          </a:xfrm>
        </p:spPr>
        <p:txBody>
          <a:bodyPr anchor="ctr">
            <a:normAutofit/>
          </a:bodyPr>
          <a:lstStyle>
            <a:lvl1pPr>
              <a:defRPr sz="2000">
                <a:solidFill>
                  <a:schemeClr val="tx1"/>
                </a:solidFill>
              </a:defRPr>
            </a:lvl1pPr>
          </a:lstStyle>
          <a:p>
            <a:pPr lvl="0"/>
            <a:r>
              <a:rPr lang="en-US" dirty="0"/>
              <a:t>Click to add date</a:t>
            </a:r>
          </a:p>
        </p:txBody>
      </p:sp>
    </p:spTree>
    <p:extLst>
      <p:ext uri="{BB962C8B-B14F-4D97-AF65-F5344CB8AC3E}">
        <p14:creationId xmlns:p14="http://schemas.microsoft.com/office/powerpoint/2010/main" val="4100530703"/>
      </p:ext>
    </p:extLst>
  </p:cSld>
  <p:clrMapOvr>
    <a:overrideClrMapping bg1="dk1" tx1="lt1" bg2="dk2" tx2="lt2" accent1="accent1" accent2="accent2" accent3="accent3" accent4="accent4" accent5="accent5" accent6="accent6" hlink="hlink" folHlink="folHlink"/>
  </p:clrMapOvr>
  <p:transition spd="med">
    <p:fade/>
  </p:transition>
  <p:extLst mod="1">
    <p:ext uri="{DCECCB84-F9BA-43D5-87BE-67443E8EF086}">
      <p15:sldGuideLst xmlns:p15="http://schemas.microsoft.com/office/powerpoint/2012/main">
        <p15:guide id="1" orient="horz" pos="3744">
          <p15:clr>
            <a:srgbClr val="FBAE40"/>
          </p15:clr>
        </p15:guide>
        <p15:guide id="2" pos="550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24ABB9F7-FE8F-4CB7-B90F-B7A115B006F6}" type="datetimeFigureOut">
              <a:rPr lang="en-US" smtClean="0">
                <a:solidFill>
                  <a:srgbClr val="8A7967"/>
                </a:solidFill>
              </a:rPr>
              <a:pPr/>
              <a:t>12/4/2017</a:t>
            </a:fld>
            <a:endParaRPr lang="en-US" dirty="0">
              <a:solidFill>
                <a:srgbClr val="8A7967"/>
              </a:solidFill>
            </a:endParaRPr>
          </a:p>
        </p:txBody>
      </p:sp>
      <p:sp>
        <p:nvSpPr>
          <p:cNvPr id="5" name="Footer Placeholder 4"/>
          <p:cNvSpPr>
            <a:spLocks noGrp="1"/>
          </p:cNvSpPr>
          <p:nvPr>
            <p:ph type="ftr" sz="quarter" idx="11"/>
          </p:nvPr>
        </p:nvSpPr>
        <p:spPr/>
        <p:txBody>
          <a:bodyPr/>
          <a:lstStyle/>
          <a:p>
            <a:endParaRPr lang="en-US" dirty="0">
              <a:solidFill>
                <a:srgbClr val="8A7967"/>
              </a:solidFill>
            </a:endParaRPr>
          </a:p>
        </p:txBody>
      </p:sp>
      <p:sp>
        <p:nvSpPr>
          <p:cNvPr id="8" name="Content Placeholder 7"/>
          <p:cNvSpPr>
            <a:spLocks noGrp="1"/>
          </p:cNvSpPr>
          <p:nvPr>
            <p:ph sz="quarter" idx="1"/>
          </p:nvPr>
        </p:nvSpPr>
        <p:spPr>
          <a:xfrm>
            <a:off x="612648" y="1600200"/>
            <a:ext cx="8153400" cy="4495800"/>
          </a:xfrm>
        </p:spPr>
        <p:txBody>
          <a:bodyPr/>
          <a:lstStyle>
            <a:lvl1pPr marL="320040" indent="-320040">
              <a:lnSpc>
                <a:spcPct val="114000"/>
              </a:lnSpc>
              <a:spcBef>
                <a:spcPts val="700"/>
              </a:spcBef>
              <a:buSzPct val="70000"/>
              <a:buFont typeface="Wingdings" panose="05000000000000000000" pitchFamily="2" charset="2"/>
              <a:buChar char=""/>
              <a:defRPr/>
            </a:lvl1pPr>
            <a:lvl2pPr marL="640080" indent="-274320">
              <a:buFont typeface="Wingdings" panose="05000000000000000000" pitchFamily="2" charset="2"/>
              <a:buChar char="q"/>
              <a:defRPr/>
            </a:lvl2pPr>
            <a:lvl3pPr>
              <a:defRPr/>
            </a:lvl3pPr>
            <a:lvl4pPr>
              <a:defRPr/>
            </a:lvl4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3760784430"/>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43509453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11" name="Content Placeholder 10"/>
          <p:cNvSpPr>
            <a:spLocks noGrp="1"/>
          </p:cNvSpPr>
          <p:nvPr>
            <p:ph sz="quarter" idx="2"/>
          </p:nvPr>
        </p:nvSpPr>
        <p:spPr>
          <a:xfrm>
            <a:off x="4844902" y="1589567"/>
            <a:ext cx="3886200" cy="4572000"/>
          </a:xfrm>
        </p:spPr>
        <p:txBody>
          <a:bodyPr/>
          <a:lstStyle>
            <a:lvl1pPr marL="320040" indent="-320040">
              <a:buSzPct val="70000"/>
              <a:buFont typeface="Wingdings" panose="05000000000000000000" pitchFamily="2" charset="2"/>
              <a:buChar char=""/>
              <a:defRPr/>
            </a:lvl1pPr>
            <a:lvl2pPr marL="625475" indent="-260350">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8" name="Date Placeholder 7"/>
          <p:cNvSpPr>
            <a:spLocks noGrp="1"/>
          </p:cNvSpPr>
          <p:nvPr>
            <p:ph type="dt" sz="half" idx="15"/>
          </p:nvPr>
        </p:nvSpPr>
        <p:spPr/>
        <p:txBody>
          <a:bodyPr rtlCol="0"/>
          <a:lstStyle/>
          <a:p>
            <a:fld id="{F12952B5-7A2F-4CC8-B7CE-9234E21C2837}" type="datetime1">
              <a:rPr lang="en-US" smtClean="0">
                <a:solidFill>
                  <a:srgbClr val="8A7967"/>
                </a:solidFill>
              </a:rPr>
              <a:pPr/>
              <a:t>12/4/2017</a:t>
            </a:fld>
            <a:endParaRPr lang="en-US" dirty="0">
              <a:solidFill>
                <a:srgbClr val="8A7967"/>
              </a:solidFill>
            </a:endParaRPr>
          </a:p>
        </p:txBody>
      </p:sp>
      <p:sp>
        <p:nvSpPr>
          <p:cNvPr id="12" name="Footer Placeholder 11"/>
          <p:cNvSpPr>
            <a:spLocks noGrp="1"/>
          </p:cNvSpPr>
          <p:nvPr>
            <p:ph type="ftr" sz="quarter" idx="17"/>
          </p:nvPr>
        </p:nvSpPr>
        <p:spPr/>
        <p:txBody>
          <a:bodyPr rtlCol="0"/>
          <a:lstStyle/>
          <a:p>
            <a:endParaRPr lang="en-US" dirty="0">
              <a:solidFill>
                <a:srgbClr val="8A7967"/>
              </a:solidFill>
            </a:endParaRPr>
          </a:p>
        </p:txBody>
      </p:sp>
    </p:spTree>
    <p:extLst>
      <p:ext uri="{BB962C8B-B14F-4D97-AF65-F5344CB8AC3E}">
        <p14:creationId xmlns:p14="http://schemas.microsoft.com/office/powerpoint/2010/main" val="3021963270"/>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101A9C7-C274-4F50-89C9-83BDB06EDB81}" type="datetime1">
              <a:rPr lang="en-US" smtClean="0">
                <a:solidFill>
                  <a:srgbClr val="8A7967"/>
                </a:solidFill>
              </a:rPr>
              <a:pPr/>
              <a:t>12/4/2017</a:t>
            </a:fld>
            <a:endParaRPr lang="en-US" dirty="0">
              <a:solidFill>
                <a:srgbClr val="8A7967"/>
              </a:solidFill>
            </a:endParaRPr>
          </a:p>
        </p:txBody>
      </p:sp>
      <p:sp>
        <p:nvSpPr>
          <p:cNvPr id="4" name="Footer Placeholder 3"/>
          <p:cNvSpPr>
            <a:spLocks noGrp="1"/>
          </p:cNvSpPr>
          <p:nvPr>
            <p:ph type="ftr" sz="quarter" idx="11"/>
          </p:nvPr>
        </p:nvSpPr>
        <p:spPr/>
        <p:txBody>
          <a:bodyPr/>
          <a:lstStyle/>
          <a:p>
            <a:endParaRPr lang="en-US" dirty="0">
              <a:solidFill>
                <a:srgbClr val="8A7967"/>
              </a:solidFill>
            </a:endParaRPr>
          </a:p>
        </p:txBody>
      </p:sp>
    </p:spTree>
    <p:extLst>
      <p:ext uri="{BB962C8B-B14F-4D97-AF65-F5344CB8AC3E}">
        <p14:creationId xmlns:p14="http://schemas.microsoft.com/office/powerpoint/2010/main" val="3858883958"/>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smtClean="0">
                <a:solidFill>
                  <a:srgbClr val="8A7967"/>
                </a:solidFill>
              </a:rPr>
              <a:pPr/>
              <a:t>12/4/2017</a:t>
            </a:fld>
            <a:endParaRPr lang="en-US" dirty="0">
              <a:solidFill>
                <a:srgbClr val="8A7967"/>
              </a:solidFill>
            </a:endParaRPr>
          </a:p>
        </p:txBody>
      </p:sp>
      <p:sp>
        <p:nvSpPr>
          <p:cNvPr id="3" name="Footer Placeholder 2"/>
          <p:cNvSpPr>
            <a:spLocks noGrp="1"/>
          </p:cNvSpPr>
          <p:nvPr>
            <p:ph type="ftr" sz="quarter" idx="11"/>
          </p:nvPr>
        </p:nvSpPr>
        <p:spPr/>
        <p:txBody>
          <a:bodyPr/>
          <a:lstStyle/>
          <a:p>
            <a:endParaRPr lang="en-US" dirty="0">
              <a:solidFill>
                <a:srgbClr val="8A7967"/>
              </a:solidFill>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pPr algn="l" fontAlgn="auto">
              <a:spcBef>
                <a:spcPts val="0"/>
              </a:spcBef>
              <a:spcAft>
                <a:spcPts val="0"/>
              </a:spcAft>
            </a:pPr>
            <a:fld id="{6BBE7942-5B1B-4E74-B3CD-25BF9B0ABE25}" type="slidenum">
              <a:rPr lang="en-US" i="0" smtClean="0">
                <a:solidFill>
                  <a:srgbClr val="8A7967"/>
                </a:solidFill>
                <a:latin typeface="Tw Cen MT"/>
              </a:rPr>
              <a:pPr algn="l" fontAlgn="auto">
                <a:spcBef>
                  <a:spcPts val="0"/>
                </a:spcBef>
                <a:spcAft>
                  <a:spcPts val="0"/>
                </a:spcAft>
              </a:pPr>
              <a:t>‹#›</a:t>
            </a:fld>
            <a:endParaRPr lang="en-US" i="0" dirty="0">
              <a:solidFill>
                <a:srgbClr val="8A7967"/>
              </a:solidFill>
              <a:latin typeface="Tw Cen MT"/>
            </a:endParaRPr>
          </a:p>
        </p:txBody>
      </p:sp>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0" y="1905000"/>
            <a:ext cx="7645400" cy="1955800"/>
          </a:xfrm>
          <a:prstGeom prst="rect">
            <a:avLst/>
          </a:prstGeom>
        </p:spPr>
      </p:pic>
    </p:spTree>
    <p:extLst>
      <p:ext uri="{BB962C8B-B14F-4D97-AF65-F5344CB8AC3E}">
        <p14:creationId xmlns:p14="http://schemas.microsoft.com/office/powerpoint/2010/main" val="2668567952"/>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F13884F-698C-4153-AB67-9A0F214F106F}" type="datetimeFigureOut">
              <a:rPr lang="en-US" smtClean="0">
                <a:solidFill>
                  <a:srgbClr val="8A7967"/>
                </a:solidFill>
              </a:rPr>
              <a:pPr/>
              <a:t>12/4/2017</a:t>
            </a:fld>
            <a:endParaRPr lang="en-US" dirty="0">
              <a:solidFill>
                <a:srgbClr val="8A7967"/>
              </a:solidFill>
            </a:endParaRPr>
          </a:p>
        </p:txBody>
      </p:sp>
      <p:sp>
        <p:nvSpPr>
          <p:cNvPr id="6" name="Footer Placeholder 5"/>
          <p:cNvSpPr>
            <a:spLocks noGrp="1"/>
          </p:cNvSpPr>
          <p:nvPr>
            <p:ph type="ftr" sz="quarter" idx="11"/>
          </p:nvPr>
        </p:nvSpPr>
        <p:spPr/>
        <p:txBody>
          <a:bodyPr/>
          <a:lstStyle/>
          <a:p>
            <a:endParaRPr lang="en-US" dirty="0">
              <a:solidFill>
                <a:srgbClr val="8A7967"/>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lgn="l" fontAlgn="auto">
              <a:spcBef>
                <a:spcPts val="0"/>
              </a:spcBef>
              <a:spcAft>
                <a:spcPts val="0"/>
              </a:spcAft>
            </a:pPr>
            <a:fld id="{3B7FEA86-1680-48AE-B31F-3E3431F3A323}" type="slidenum">
              <a:rPr lang="en-US" i="0" smtClean="0">
                <a:latin typeface="Tw Cen MT"/>
              </a:rPr>
              <a:pPr algn="l" fontAlgn="auto">
                <a:spcBef>
                  <a:spcPts val="0"/>
                </a:spcBef>
                <a:spcAft>
                  <a:spcPts val="0"/>
                </a:spcAft>
              </a:pPr>
              <a:t>‹#›</a:t>
            </a:fld>
            <a:endParaRPr lang="en-US" i="0" dirty="0">
              <a:latin typeface="Tw Cen MT"/>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370913391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December 12-14, 2012</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Slide PMS 376"/>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Heading for slide goes here</a:t>
            </a:r>
          </a:p>
        </p:txBody>
      </p:sp>
      <p:sp>
        <p:nvSpPr>
          <p:cNvPr id="1028"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row of your information goes here</a:t>
            </a:r>
          </a:p>
          <a:p>
            <a:pPr lvl="1"/>
            <a:r>
              <a:rPr lang="en-US"/>
              <a:t>Second row is located here</a:t>
            </a:r>
          </a:p>
          <a:p>
            <a:pPr lvl="2"/>
            <a:r>
              <a:rPr lang="en-US"/>
              <a:t>Third row here</a:t>
            </a:r>
          </a:p>
        </p:txBody>
      </p:sp>
      <p:sp>
        <p:nvSpPr>
          <p:cNvPr id="410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defRPr/>
            </a:pPr>
            <a:r>
              <a:rPr lang="en-US" altLang="en-US" sz="800" i="0">
                <a:solidFill>
                  <a:schemeClr val="bg2"/>
                </a:solidFill>
                <a:latin typeface="Myriad Roman" pitchFamily="34" charset="0"/>
              </a:rPr>
              <a:t>Page </a:t>
            </a:r>
            <a:fld id="{F2A34542-E79C-4DC9-8AB5-1529952B8FD3}" type="slidenum">
              <a:rPr lang="en-US" altLang="en-US" sz="800" i="0">
                <a:solidFill>
                  <a:schemeClr val="bg2"/>
                </a:solidFill>
                <a:latin typeface="Myriad Roman" pitchFamily="34" charset="0"/>
              </a:rPr>
              <a:pPr eaLnBrk="0" hangingPunct="0">
                <a:defRPr/>
              </a:pPr>
              <a:t>‹#›</a:t>
            </a:fld>
            <a:endParaRPr lang="en-US" altLang="en-US" sz="800" i="0">
              <a:solidFill>
                <a:schemeClr val="bg2"/>
              </a:solidFill>
              <a:latin typeface="Myriad Roman" pitchFamily="34" charset="0"/>
            </a:endParaRPr>
          </a:p>
        </p:txBody>
      </p:sp>
      <p:pic>
        <p:nvPicPr>
          <p:cNvPr id="1030" name="Picture 6" descr="DCApeachLogo2ver"/>
          <p:cNvPicPr>
            <a:picLocks noChangeAspect="1" noChangeArrowheads="1"/>
          </p:cNvPicPr>
          <p:nvPr/>
        </p:nvPicPr>
        <p:blipFill>
          <a:blip r:embed="rId14" cstate="print"/>
          <a:srcRect/>
          <a:stretch>
            <a:fillRect/>
          </a:stretch>
        </p:blipFill>
        <p:spPr bwMode="auto">
          <a:xfrm>
            <a:off x="7691438" y="725488"/>
            <a:ext cx="1041400" cy="1065212"/>
          </a:xfrm>
          <a:prstGeom prst="rect">
            <a:avLst/>
          </a:prstGeom>
          <a:solidFill>
            <a:schemeClr val="bg1"/>
          </a:solidFill>
          <a:ln w="9525">
            <a:noFill/>
            <a:miter lim="800000"/>
            <a:headEnd/>
            <a:tailEnd/>
          </a:ln>
        </p:spPr>
      </p:pic>
      <p:sp>
        <p:nvSpPr>
          <p:cNvPr id="410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defRPr/>
            </a:pPr>
            <a:r>
              <a:rPr lang="en-US" altLang="en-US" sz="800" dirty="0">
                <a:solidFill>
                  <a:schemeClr val="bg2"/>
                </a:solidFill>
                <a:latin typeface="Myriad Roman" pitchFamily="34" charset="0"/>
              </a:rPr>
              <a:t>2013 CDBG Applicants’ Workshop</a:t>
            </a:r>
          </a:p>
        </p:txBody>
      </p:sp>
      <p:sp>
        <p:nvSpPr>
          <p:cNvPr id="410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a:solidFill>
                  <a:schemeClr val="bg2"/>
                </a:solidFill>
                <a:latin typeface="Myriad Roman" pitchFamily="34" charset="0"/>
              </a:defRPr>
            </a:lvl1pPr>
          </a:lstStyle>
          <a:p>
            <a:pPr>
              <a:defRPr/>
            </a:pPr>
            <a:r>
              <a:rPr lang="en-US"/>
              <a:t>December 12-14, 2012</a:t>
            </a:r>
          </a:p>
        </p:txBody>
      </p:sp>
      <p:sp>
        <p:nvSpPr>
          <p:cNvPr id="10" name="TextBox 9"/>
          <p:cNvSpPr txBox="1"/>
          <p:nvPr userDrawn="1"/>
        </p:nvSpPr>
        <p:spPr>
          <a:xfrm>
            <a:off x="381000" y="457200"/>
            <a:ext cx="184150" cy="369888"/>
          </a:xfrm>
          <a:prstGeom prst="rect">
            <a:avLst/>
          </a:prstGeom>
          <a:noFill/>
        </p:spPr>
        <p:txBody>
          <a:bodyPr wrap="none">
            <a:spAutoFit/>
          </a:bodyPr>
          <a:lstStyle/>
          <a:p>
            <a:pPr>
              <a:defRPr/>
            </a:pPr>
            <a:endParaRPr lang="en-US" dirty="0"/>
          </a:p>
        </p:txBody>
      </p:sp>
      <p:sp>
        <p:nvSpPr>
          <p:cNvPr id="11" name="TextBox 10"/>
          <p:cNvSpPr txBox="1"/>
          <p:nvPr userDrawn="1"/>
        </p:nvSpPr>
        <p:spPr>
          <a:xfrm>
            <a:off x="457200" y="381000"/>
            <a:ext cx="5943600" cy="554038"/>
          </a:xfrm>
          <a:prstGeom prst="rect">
            <a:avLst/>
          </a:prstGeom>
          <a:noFill/>
        </p:spPr>
        <p:txBody>
          <a:bodyPr>
            <a:spAutoFit/>
          </a:bodyPr>
          <a:lstStyle/>
          <a:p>
            <a:pPr algn="l">
              <a:defRPr/>
            </a:pPr>
            <a:r>
              <a:rPr lang="en-US" sz="3000" b="1" i="0" dirty="0">
                <a:solidFill>
                  <a:srgbClr val="7D7061"/>
                </a:solidFill>
              </a:rPr>
              <a:t>Community Finance Division</a:t>
            </a:r>
          </a:p>
        </p:txBody>
      </p:sp>
    </p:spTree>
  </p:cSld>
  <p:clrMap bg1="lt1" tx1="dk1" bg2="lt2" tx2="dk2" accent1="accent1" accent2="accent2" accent3="accent3" accent4="accent4" accent5="accent5" accent6="accent6" hlink="hlink" folHlink="folHlink"/>
  <p:sldLayoutIdLst>
    <p:sldLayoutId id="2147483963"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ransition/>
  <p:hf sldNum="0" hdr="0" dt="0"/>
  <p:txStyles>
    <p:titleStyle>
      <a:lvl1pPr algn="l" rtl="0" eaLnBrk="0" fontAlgn="base" hangingPunct="0">
        <a:spcBef>
          <a:spcPct val="0"/>
        </a:spcBef>
        <a:spcAft>
          <a:spcPct val="0"/>
        </a:spcAft>
        <a:defRPr sz="3200" b="1">
          <a:solidFill>
            <a:srgbClr val="7D7061"/>
          </a:solidFill>
          <a:latin typeface="+mj-lt"/>
          <a:ea typeface="+mj-ea"/>
          <a:cs typeface="+mj-cs"/>
        </a:defRPr>
      </a:lvl1pPr>
      <a:lvl2pPr algn="l" rtl="0" eaLnBrk="0" fontAlgn="base" hangingPunct="0">
        <a:spcBef>
          <a:spcPct val="0"/>
        </a:spcBef>
        <a:spcAft>
          <a:spcPct val="0"/>
        </a:spcAft>
        <a:defRPr sz="3200" b="1">
          <a:solidFill>
            <a:srgbClr val="7D7061"/>
          </a:solidFill>
          <a:latin typeface="Arial" charset="0"/>
        </a:defRPr>
      </a:lvl2pPr>
      <a:lvl3pPr algn="l" rtl="0" eaLnBrk="0" fontAlgn="base" hangingPunct="0">
        <a:spcBef>
          <a:spcPct val="0"/>
        </a:spcBef>
        <a:spcAft>
          <a:spcPct val="0"/>
        </a:spcAft>
        <a:defRPr sz="3200" b="1">
          <a:solidFill>
            <a:srgbClr val="7D7061"/>
          </a:solidFill>
          <a:latin typeface="Arial" charset="0"/>
        </a:defRPr>
      </a:lvl3pPr>
      <a:lvl4pPr algn="l" rtl="0" eaLnBrk="0" fontAlgn="base" hangingPunct="0">
        <a:spcBef>
          <a:spcPct val="0"/>
        </a:spcBef>
        <a:spcAft>
          <a:spcPct val="0"/>
        </a:spcAft>
        <a:defRPr sz="3200" b="1">
          <a:solidFill>
            <a:srgbClr val="7D7061"/>
          </a:solidFill>
          <a:latin typeface="Arial" charset="0"/>
        </a:defRPr>
      </a:lvl4pPr>
      <a:lvl5pPr algn="l" rtl="0" eaLnBrk="0" fontAlgn="base" hangingPunct="0">
        <a:spcBef>
          <a:spcPct val="0"/>
        </a:spcBef>
        <a:spcAft>
          <a:spcPct val="0"/>
        </a:spcAft>
        <a:defRPr sz="3200" b="1">
          <a:solidFill>
            <a:srgbClr val="7D7061"/>
          </a:solidFill>
          <a:latin typeface="Arial" charset="0"/>
        </a:defRPr>
      </a:lvl5pPr>
      <a:lvl6pPr marL="457200" algn="l" rtl="0" fontAlgn="base">
        <a:spcBef>
          <a:spcPct val="0"/>
        </a:spcBef>
        <a:spcAft>
          <a:spcPct val="0"/>
        </a:spcAft>
        <a:defRPr sz="3200" b="1">
          <a:solidFill>
            <a:srgbClr val="7D7061"/>
          </a:solidFill>
          <a:latin typeface="Arial" charset="0"/>
        </a:defRPr>
      </a:lvl6pPr>
      <a:lvl7pPr marL="914400" algn="l" rtl="0" fontAlgn="base">
        <a:spcBef>
          <a:spcPct val="0"/>
        </a:spcBef>
        <a:spcAft>
          <a:spcPct val="0"/>
        </a:spcAft>
        <a:defRPr sz="3200" b="1">
          <a:solidFill>
            <a:srgbClr val="7D7061"/>
          </a:solidFill>
          <a:latin typeface="Arial" charset="0"/>
        </a:defRPr>
      </a:lvl7pPr>
      <a:lvl8pPr marL="1371600" algn="l" rtl="0" fontAlgn="base">
        <a:spcBef>
          <a:spcPct val="0"/>
        </a:spcBef>
        <a:spcAft>
          <a:spcPct val="0"/>
        </a:spcAft>
        <a:defRPr sz="3200" b="1">
          <a:solidFill>
            <a:srgbClr val="7D7061"/>
          </a:solidFill>
          <a:latin typeface="Arial" charset="0"/>
        </a:defRPr>
      </a:lvl8pPr>
      <a:lvl9pPr marL="1828800" algn="l" rtl="0" fontAlgn="base">
        <a:spcBef>
          <a:spcPct val="0"/>
        </a:spcBef>
        <a:spcAft>
          <a:spcPct val="0"/>
        </a:spcAft>
        <a:defRPr sz="3200" b="1">
          <a:solidFill>
            <a:srgbClr val="7D7061"/>
          </a:solidFill>
          <a:latin typeface="Arial" charset="0"/>
        </a:defRPr>
      </a:lvl9pPr>
    </p:titleStyle>
    <p:bodyStyle>
      <a:lvl1pPr marL="342900" indent="-342900" algn="l" rtl="0" eaLnBrk="0" fontAlgn="base" hangingPunct="0">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eaLnBrk="0" fontAlgn="base" hangingPunct="0">
        <a:spcBef>
          <a:spcPct val="20000"/>
        </a:spcBef>
        <a:spcAft>
          <a:spcPct val="0"/>
        </a:spcAft>
        <a:buClr>
          <a:srgbClr val="F56600"/>
        </a:buClr>
        <a:buFont typeface="Arial" charset="0"/>
        <a:buChar char="▪"/>
        <a:defRPr sz="2500">
          <a:solidFill>
            <a:srgbClr val="7D7061"/>
          </a:solidFill>
          <a:latin typeface="+mn-lt"/>
        </a:defRPr>
      </a:lvl2pPr>
      <a:lvl3pPr marL="1143000" indent="-228600" algn="l" rtl="0" eaLnBrk="0" fontAlgn="base" hangingPunct="0">
        <a:spcBef>
          <a:spcPct val="20000"/>
        </a:spcBef>
        <a:spcAft>
          <a:spcPct val="0"/>
        </a:spcAft>
        <a:buClr>
          <a:srgbClr val="F56600"/>
        </a:buClr>
        <a:buChar char="•"/>
        <a:defRPr sz="2200">
          <a:solidFill>
            <a:srgbClr val="7D7061"/>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Background Slide PMS 376"/>
          <p:cNvPicPr>
            <a:picLocks noChangeAspect="1" noChangeArrowheads="1"/>
          </p:cNvPicPr>
          <p:nvPr userDrawn="1"/>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Heading for slide goes here</a:t>
            </a:r>
          </a:p>
        </p:txBody>
      </p:sp>
      <p:sp>
        <p:nvSpPr>
          <p:cNvPr id="2052"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row of your information goes here</a:t>
            </a:r>
          </a:p>
          <a:p>
            <a:pPr lvl="1"/>
            <a:r>
              <a:rPr lang="en-US"/>
              <a:t>Second row is located here</a:t>
            </a:r>
          </a:p>
          <a:p>
            <a:pPr lvl="2"/>
            <a:r>
              <a:rPr lang="en-US"/>
              <a:t>Third row here</a:t>
            </a:r>
          </a:p>
        </p:txBody>
      </p:sp>
      <p:sp>
        <p:nvSpPr>
          <p:cNvPr id="410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defRPr/>
            </a:pPr>
            <a:r>
              <a:rPr lang="en-US" altLang="en-US" sz="800" i="0">
                <a:solidFill>
                  <a:schemeClr val="bg2"/>
                </a:solidFill>
                <a:latin typeface="Myriad Roman" pitchFamily="34" charset="0"/>
              </a:rPr>
              <a:t>Page </a:t>
            </a:r>
            <a:fld id="{BB1E6D1E-B560-4F6E-946B-8DFE100D75C6}" type="slidenum">
              <a:rPr lang="en-US" altLang="en-US" sz="800" i="0">
                <a:solidFill>
                  <a:schemeClr val="bg2"/>
                </a:solidFill>
                <a:latin typeface="Myriad Roman" pitchFamily="34" charset="0"/>
              </a:rPr>
              <a:pPr eaLnBrk="0" hangingPunct="0">
                <a:defRPr/>
              </a:pPr>
              <a:t>‹#›</a:t>
            </a:fld>
            <a:endParaRPr lang="en-US" altLang="en-US" sz="800" i="0">
              <a:solidFill>
                <a:schemeClr val="bg2"/>
              </a:solidFill>
              <a:latin typeface="Myriad Roman" pitchFamily="34" charset="0"/>
            </a:endParaRPr>
          </a:p>
        </p:txBody>
      </p:sp>
      <p:pic>
        <p:nvPicPr>
          <p:cNvPr id="2054" name="Picture 6" descr="DCApeachLogo2ver"/>
          <p:cNvPicPr>
            <a:picLocks noChangeAspect="1" noChangeArrowheads="1"/>
          </p:cNvPicPr>
          <p:nvPr/>
        </p:nvPicPr>
        <p:blipFill>
          <a:blip r:embed="rId13" cstate="print"/>
          <a:srcRect/>
          <a:stretch>
            <a:fillRect/>
          </a:stretch>
        </p:blipFill>
        <p:spPr bwMode="auto">
          <a:xfrm>
            <a:off x="7691438" y="725488"/>
            <a:ext cx="1041400" cy="1065212"/>
          </a:xfrm>
          <a:prstGeom prst="rect">
            <a:avLst/>
          </a:prstGeom>
          <a:solidFill>
            <a:schemeClr val="bg1"/>
          </a:solidFill>
          <a:ln w="9525">
            <a:noFill/>
            <a:miter lim="800000"/>
            <a:headEnd/>
            <a:tailEnd/>
          </a:ln>
        </p:spPr>
      </p:pic>
      <p:sp>
        <p:nvSpPr>
          <p:cNvPr id="410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defRPr/>
            </a:pPr>
            <a:r>
              <a:rPr lang="en-US" altLang="en-US" sz="800" dirty="0">
                <a:solidFill>
                  <a:schemeClr val="bg2"/>
                </a:solidFill>
                <a:latin typeface="Myriad Roman" pitchFamily="34" charset="0"/>
              </a:rPr>
              <a:t>2013 CDBG Applicants’ Workshop</a:t>
            </a:r>
          </a:p>
        </p:txBody>
      </p:sp>
      <p:sp>
        <p:nvSpPr>
          <p:cNvPr id="410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a:solidFill>
                  <a:schemeClr val="bg2"/>
                </a:solidFill>
                <a:latin typeface="Myriad Roman" pitchFamily="34" charset="0"/>
              </a:defRPr>
            </a:lvl1pPr>
          </a:lstStyle>
          <a:p>
            <a:pPr>
              <a:defRPr/>
            </a:pPr>
            <a:r>
              <a:rPr lang="en-US"/>
              <a:t>December 12-14, 2012</a:t>
            </a:r>
          </a:p>
        </p:txBody>
      </p:sp>
      <p:sp>
        <p:nvSpPr>
          <p:cNvPr id="10" name="TextBox 9"/>
          <p:cNvSpPr txBox="1"/>
          <p:nvPr userDrawn="1"/>
        </p:nvSpPr>
        <p:spPr>
          <a:xfrm>
            <a:off x="381000" y="457200"/>
            <a:ext cx="184150" cy="369888"/>
          </a:xfrm>
          <a:prstGeom prst="rect">
            <a:avLst/>
          </a:prstGeom>
          <a:noFill/>
        </p:spPr>
        <p:txBody>
          <a:bodyPr wrap="none">
            <a:spAutoFit/>
          </a:bodyPr>
          <a:lstStyle/>
          <a:p>
            <a:pPr>
              <a:defRPr/>
            </a:pPr>
            <a:endParaRPr lang="en-US" dirty="0"/>
          </a:p>
        </p:txBody>
      </p:sp>
      <p:sp>
        <p:nvSpPr>
          <p:cNvPr id="11" name="TextBox 10"/>
          <p:cNvSpPr txBox="1"/>
          <p:nvPr userDrawn="1"/>
        </p:nvSpPr>
        <p:spPr>
          <a:xfrm>
            <a:off x="457200" y="381000"/>
            <a:ext cx="5943600" cy="554038"/>
          </a:xfrm>
          <a:prstGeom prst="rect">
            <a:avLst/>
          </a:prstGeom>
          <a:noFill/>
        </p:spPr>
        <p:txBody>
          <a:bodyPr>
            <a:spAutoFit/>
          </a:bodyPr>
          <a:lstStyle/>
          <a:p>
            <a:pPr algn="l">
              <a:defRPr/>
            </a:pPr>
            <a:r>
              <a:rPr lang="en-US" sz="3000" b="1" i="0" dirty="0">
                <a:solidFill>
                  <a:srgbClr val="7D7061"/>
                </a:solidFill>
              </a:rPr>
              <a:t>Community Finance Division</a:t>
            </a:r>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Lst>
  <p:transition/>
  <p:hf sldNum="0" hdr="0" dt="0"/>
  <p:txStyles>
    <p:titleStyle>
      <a:lvl1pPr algn="l" rtl="0" eaLnBrk="0" fontAlgn="base" hangingPunct="0">
        <a:spcBef>
          <a:spcPct val="0"/>
        </a:spcBef>
        <a:spcAft>
          <a:spcPct val="0"/>
        </a:spcAft>
        <a:defRPr sz="3200" b="1">
          <a:solidFill>
            <a:srgbClr val="7D7061"/>
          </a:solidFill>
          <a:latin typeface="+mj-lt"/>
          <a:ea typeface="+mj-ea"/>
          <a:cs typeface="+mj-cs"/>
        </a:defRPr>
      </a:lvl1pPr>
      <a:lvl2pPr algn="l" rtl="0" eaLnBrk="0" fontAlgn="base" hangingPunct="0">
        <a:spcBef>
          <a:spcPct val="0"/>
        </a:spcBef>
        <a:spcAft>
          <a:spcPct val="0"/>
        </a:spcAft>
        <a:defRPr sz="3200" b="1">
          <a:solidFill>
            <a:srgbClr val="7D7061"/>
          </a:solidFill>
          <a:latin typeface="Arial" charset="0"/>
        </a:defRPr>
      </a:lvl2pPr>
      <a:lvl3pPr algn="l" rtl="0" eaLnBrk="0" fontAlgn="base" hangingPunct="0">
        <a:spcBef>
          <a:spcPct val="0"/>
        </a:spcBef>
        <a:spcAft>
          <a:spcPct val="0"/>
        </a:spcAft>
        <a:defRPr sz="3200" b="1">
          <a:solidFill>
            <a:srgbClr val="7D7061"/>
          </a:solidFill>
          <a:latin typeface="Arial" charset="0"/>
        </a:defRPr>
      </a:lvl3pPr>
      <a:lvl4pPr algn="l" rtl="0" eaLnBrk="0" fontAlgn="base" hangingPunct="0">
        <a:spcBef>
          <a:spcPct val="0"/>
        </a:spcBef>
        <a:spcAft>
          <a:spcPct val="0"/>
        </a:spcAft>
        <a:defRPr sz="3200" b="1">
          <a:solidFill>
            <a:srgbClr val="7D7061"/>
          </a:solidFill>
          <a:latin typeface="Arial" charset="0"/>
        </a:defRPr>
      </a:lvl4pPr>
      <a:lvl5pPr algn="l" rtl="0" eaLnBrk="0" fontAlgn="base" hangingPunct="0">
        <a:spcBef>
          <a:spcPct val="0"/>
        </a:spcBef>
        <a:spcAft>
          <a:spcPct val="0"/>
        </a:spcAft>
        <a:defRPr sz="3200" b="1">
          <a:solidFill>
            <a:srgbClr val="7D7061"/>
          </a:solidFill>
          <a:latin typeface="Arial" charset="0"/>
        </a:defRPr>
      </a:lvl5pPr>
      <a:lvl6pPr marL="457200" algn="l" rtl="0" fontAlgn="base">
        <a:spcBef>
          <a:spcPct val="0"/>
        </a:spcBef>
        <a:spcAft>
          <a:spcPct val="0"/>
        </a:spcAft>
        <a:defRPr sz="3200" b="1">
          <a:solidFill>
            <a:srgbClr val="7D7061"/>
          </a:solidFill>
          <a:latin typeface="Arial" charset="0"/>
        </a:defRPr>
      </a:lvl6pPr>
      <a:lvl7pPr marL="914400" algn="l" rtl="0" fontAlgn="base">
        <a:spcBef>
          <a:spcPct val="0"/>
        </a:spcBef>
        <a:spcAft>
          <a:spcPct val="0"/>
        </a:spcAft>
        <a:defRPr sz="3200" b="1">
          <a:solidFill>
            <a:srgbClr val="7D7061"/>
          </a:solidFill>
          <a:latin typeface="Arial" charset="0"/>
        </a:defRPr>
      </a:lvl7pPr>
      <a:lvl8pPr marL="1371600" algn="l" rtl="0" fontAlgn="base">
        <a:spcBef>
          <a:spcPct val="0"/>
        </a:spcBef>
        <a:spcAft>
          <a:spcPct val="0"/>
        </a:spcAft>
        <a:defRPr sz="3200" b="1">
          <a:solidFill>
            <a:srgbClr val="7D7061"/>
          </a:solidFill>
          <a:latin typeface="Arial" charset="0"/>
        </a:defRPr>
      </a:lvl8pPr>
      <a:lvl9pPr marL="1828800" algn="l" rtl="0" fontAlgn="base">
        <a:spcBef>
          <a:spcPct val="0"/>
        </a:spcBef>
        <a:spcAft>
          <a:spcPct val="0"/>
        </a:spcAft>
        <a:defRPr sz="3200" b="1">
          <a:solidFill>
            <a:srgbClr val="7D7061"/>
          </a:solidFill>
          <a:latin typeface="Arial" charset="0"/>
        </a:defRPr>
      </a:lvl9pPr>
    </p:titleStyle>
    <p:bodyStyle>
      <a:lvl1pPr marL="342900" indent="-342900" algn="l" rtl="0" eaLnBrk="0" fontAlgn="base" hangingPunct="0">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eaLnBrk="0" fontAlgn="base" hangingPunct="0">
        <a:spcBef>
          <a:spcPct val="20000"/>
        </a:spcBef>
        <a:spcAft>
          <a:spcPct val="0"/>
        </a:spcAft>
        <a:buClr>
          <a:srgbClr val="F56600"/>
        </a:buClr>
        <a:buFont typeface="Arial" charset="0"/>
        <a:buChar char="▪"/>
        <a:defRPr sz="2500">
          <a:solidFill>
            <a:srgbClr val="7D7061"/>
          </a:solidFill>
          <a:latin typeface="+mn-lt"/>
        </a:defRPr>
      </a:lvl2pPr>
      <a:lvl3pPr marL="1143000" indent="-228600" algn="l" rtl="0" eaLnBrk="0" fontAlgn="base" hangingPunct="0">
        <a:spcBef>
          <a:spcPct val="20000"/>
        </a:spcBef>
        <a:spcAft>
          <a:spcPct val="0"/>
        </a:spcAft>
        <a:buClr>
          <a:srgbClr val="F56600"/>
        </a:buClr>
        <a:buChar char="•"/>
        <a:defRPr sz="2200">
          <a:solidFill>
            <a:srgbClr val="7D7061"/>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Slide PMS 376"/>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Heading for slide goes here</a:t>
            </a:r>
          </a:p>
        </p:txBody>
      </p:sp>
      <p:sp>
        <p:nvSpPr>
          <p:cNvPr id="1028"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row of your information goes here</a:t>
            </a:r>
          </a:p>
          <a:p>
            <a:pPr lvl="1"/>
            <a:r>
              <a:rPr lang="en-US"/>
              <a:t>Second row is located here</a:t>
            </a:r>
          </a:p>
          <a:p>
            <a:pPr lvl="2"/>
            <a:r>
              <a:rPr lang="en-US"/>
              <a:t>Third row here</a:t>
            </a:r>
          </a:p>
        </p:txBody>
      </p:sp>
      <p:sp>
        <p:nvSpPr>
          <p:cNvPr id="410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defRPr/>
            </a:pPr>
            <a:r>
              <a:rPr lang="en-US" altLang="en-US" sz="800" i="0">
                <a:solidFill>
                  <a:schemeClr val="bg2"/>
                </a:solidFill>
                <a:latin typeface="Myriad Roman" pitchFamily="34" charset="0"/>
              </a:rPr>
              <a:t>Page </a:t>
            </a:r>
            <a:fld id="{2AA3E1EC-C6E1-4532-88F3-E33BE78C5434}" type="slidenum">
              <a:rPr lang="en-US" altLang="en-US" sz="800" i="0">
                <a:solidFill>
                  <a:schemeClr val="bg2"/>
                </a:solidFill>
                <a:latin typeface="Myriad Roman" pitchFamily="34" charset="0"/>
              </a:rPr>
              <a:pPr eaLnBrk="0" hangingPunct="0">
                <a:defRPr/>
              </a:pPr>
              <a:t>‹#›</a:t>
            </a:fld>
            <a:endParaRPr lang="en-US" altLang="en-US" sz="800" i="0">
              <a:solidFill>
                <a:schemeClr val="bg2"/>
              </a:solidFill>
              <a:latin typeface="Myriad Roman" pitchFamily="34" charset="0"/>
            </a:endParaRPr>
          </a:p>
        </p:txBody>
      </p:sp>
      <p:pic>
        <p:nvPicPr>
          <p:cNvPr id="1030" name="Picture 6" descr="DCApeachLogo2ver"/>
          <p:cNvPicPr>
            <a:picLocks noChangeAspect="1" noChangeArrowheads="1"/>
          </p:cNvPicPr>
          <p:nvPr/>
        </p:nvPicPr>
        <p:blipFill>
          <a:blip r:embed="rId14" cstate="print"/>
          <a:srcRect/>
          <a:stretch>
            <a:fillRect/>
          </a:stretch>
        </p:blipFill>
        <p:spPr bwMode="auto">
          <a:xfrm>
            <a:off x="7691438" y="725488"/>
            <a:ext cx="1041400" cy="1065212"/>
          </a:xfrm>
          <a:prstGeom prst="rect">
            <a:avLst/>
          </a:prstGeom>
          <a:solidFill>
            <a:schemeClr val="bg1"/>
          </a:solidFill>
          <a:ln w="9525">
            <a:noFill/>
            <a:miter lim="800000"/>
            <a:headEnd/>
            <a:tailEnd/>
          </a:ln>
        </p:spPr>
      </p:pic>
      <p:sp>
        <p:nvSpPr>
          <p:cNvPr id="410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defRPr/>
            </a:pPr>
            <a:r>
              <a:rPr lang="en-US" altLang="en-US" sz="800" dirty="0">
                <a:solidFill>
                  <a:schemeClr val="bg2"/>
                </a:solidFill>
                <a:latin typeface="Myriad Roman" pitchFamily="34" charset="0"/>
              </a:rPr>
              <a:t>2014 CDBG Applicants' Workshop</a:t>
            </a:r>
          </a:p>
        </p:txBody>
      </p:sp>
      <p:sp>
        <p:nvSpPr>
          <p:cNvPr id="410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dirty="0" smtClean="0">
                <a:solidFill>
                  <a:schemeClr val="bg2"/>
                </a:solidFill>
                <a:latin typeface="Myriad Roman" pitchFamily="34" charset="0"/>
              </a:defRPr>
            </a:lvl1pPr>
          </a:lstStyle>
          <a:p>
            <a:pPr>
              <a:defRPr/>
            </a:pPr>
            <a:r>
              <a:rPr lang="en-US"/>
              <a:t>December 12-14, 2012</a:t>
            </a:r>
          </a:p>
        </p:txBody>
      </p:sp>
      <p:sp>
        <p:nvSpPr>
          <p:cNvPr id="10" name="TextBox 9"/>
          <p:cNvSpPr txBox="1"/>
          <p:nvPr/>
        </p:nvSpPr>
        <p:spPr>
          <a:xfrm>
            <a:off x="381000" y="457200"/>
            <a:ext cx="184150" cy="369888"/>
          </a:xfrm>
          <a:prstGeom prst="rect">
            <a:avLst/>
          </a:prstGeom>
          <a:noFill/>
        </p:spPr>
        <p:txBody>
          <a:bodyPr wrap="none">
            <a:spAutoFit/>
          </a:bodyPr>
          <a:lstStyle/>
          <a:p>
            <a:pPr>
              <a:defRPr/>
            </a:pPr>
            <a:endParaRPr lang="en-US" dirty="0"/>
          </a:p>
        </p:txBody>
      </p:sp>
      <p:sp>
        <p:nvSpPr>
          <p:cNvPr id="11" name="TextBox 10"/>
          <p:cNvSpPr txBox="1"/>
          <p:nvPr/>
        </p:nvSpPr>
        <p:spPr>
          <a:xfrm>
            <a:off x="457200" y="381000"/>
            <a:ext cx="5943600" cy="554038"/>
          </a:xfrm>
          <a:prstGeom prst="rect">
            <a:avLst/>
          </a:prstGeom>
          <a:noFill/>
        </p:spPr>
        <p:txBody>
          <a:bodyPr>
            <a:spAutoFit/>
          </a:bodyPr>
          <a:lstStyle/>
          <a:p>
            <a:pPr algn="l">
              <a:defRPr/>
            </a:pPr>
            <a:r>
              <a:rPr lang="en-US" sz="3000" b="1" i="0" dirty="0">
                <a:solidFill>
                  <a:srgbClr val="7D7061"/>
                </a:solidFill>
              </a:rPr>
              <a:t>Community Finance Division</a:t>
            </a:r>
          </a:p>
        </p:txBody>
      </p:sp>
      <p:pic>
        <p:nvPicPr>
          <p:cNvPr id="12" name="Picture 2" descr="Background Slide PMS 376"/>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3" name="TextBox 12"/>
          <p:cNvSpPr txBox="1"/>
          <p:nvPr userDrawn="1"/>
        </p:nvSpPr>
        <p:spPr>
          <a:xfrm>
            <a:off x="381000" y="457200"/>
            <a:ext cx="184150" cy="369888"/>
          </a:xfrm>
          <a:prstGeom prst="rect">
            <a:avLst/>
          </a:prstGeom>
          <a:noFill/>
        </p:spPr>
        <p:txBody>
          <a:bodyPr wrap="none">
            <a:spAutoFit/>
          </a:bodyPr>
          <a:lstStyle/>
          <a:p>
            <a:pPr>
              <a:defRPr/>
            </a:pPr>
            <a:endParaRPr lang="en-US" dirty="0"/>
          </a:p>
        </p:txBody>
      </p:sp>
      <p:sp>
        <p:nvSpPr>
          <p:cNvPr id="14" name="TextBox 13"/>
          <p:cNvSpPr txBox="1"/>
          <p:nvPr userDrawn="1"/>
        </p:nvSpPr>
        <p:spPr>
          <a:xfrm>
            <a:off x="457200" y="381000"/>
            <a:ext cx="5943600" cy="554038"/>
          </a:xfrm>
          <a:prstGeom prst="rect">
            <a:avLst/>
          </a:prstGeom>
          <a:noFill/>
        </p:spPr>
        <p:txBody>
          <a:bodyPr>
            <a:spAutoFit/>
          </a:bodyPr>
          <a:lstStyle/>
          <a:p>
            <a:pPr algn="l">
              <a:defRPr/>
            </a:pPr>
            <a:r>
              <a:rPr lang="en-US" sz="3000" b="1" i="0" dirty="0">
                <a:solidFill>
                  <a:srgbClr val="7D7061"/>
                </a:solidFill>
              </a:rPr>
              <a:t>Community Finance Division</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ransition/>
  <p:hf sldNum="0" hdr="0" dt="0"/>
  <p:txStyles>
    <p:titleStyle>
      <a:lvl1pPr algn="l" rtl="0" eaLnBrk="1" fontAlgn="base" hangingPunct="1">
        <a:spcBef>
          <a:spcPct val="0"/>
        </a:spcBef>
        <a:spcAft>
          <a:spcPct val="0"/>
        </a:spcAft>
        <a:defRPr sz="3200" b="1">
          <a:solidFill>
            <a:srgbClr val="7D7061"/>
          </a:solidFill>
          <a:latin typeface="+mj-lt"/>
          <a:ea typeface="+mj-ea"/>
          <a:cs typeface="+mj-cs"/>
        </a:defRPr>
      </a:lvl1pPr>
      <a:lvl2pPr algn="l" rtl="0" eaLnBrk="1" fontAlgn="base" hangingPunct="1">
        <a:spcBef>
          <a:spcPct val="0"/>
        </a:spcBef>
        <a:spcAft>
          <a:spcPct val="0"/>
        </a:spcAft>
        <a:defRPr sz="3200" b="1">
          <a:solidFill>
            <a:srgbClr val="7D7061"/>
          </a:solidFill>
          <a:latin typeface="Arial" charset="0"/>
        </a:defRPr>
      </a:lvl2pPr>
      <a:lvl3pPr algn="l" rtl="0" eaLnBrk="1" fontAlgn="base" hangingPunct="1">
        <a:spcBef>
          <a:spcPct val="0"/>
        </a:spcBef>
        <a:spcAft>
          <a:spcPct val="0"/>
        </a:spcAft>
        <a:defRPr sz="3200" b="1">
          <a:solidFill>
            <a:srgbClr val="7D7061"/>
          </a:solidFill>
          <a:latin typeface="Arial" charset="0"/>
        </a:defRPr>
      </a:lvl3pPr>
      <a:lvl4pPr algn="l" rtl="0" eaLnBrk="1" fontAlgn="base" hangingPunct="1">
        <a:spcBef>
          <a:spcPct val="0"/>
        </a:spcBef>
        <a:spcAft>
          <a:spcPct val="0"/>
        </a:spcAft>
        <a:defRPr sz="3200" b="1">
          <a:solidFill>
            <a:srgbClr val="7D7061"/>
          </a:solidFill>
          <a:latin typeface="Arial" charset="0"/>
        </a:defRPr>
      </a:lvl4pPr>
      <a:lvl5pPr algn="l" rtl="0" eaLnBrk="1" fontAlgn="base" hangingPunct="1">
        <a:spcBef>
          <a:spcPct val="0"/>
        </a:spcBef>
        <a:spcAft>
          <a:spcPct val="0"/>
        </a:spcAft>
        <a:defRPr sz="3200" b="1">
          <a:solidFill>
            <a:srgbClr val="7D7061"/>
          </a:solidFill>
          <a:latin typeface="Arial" charset="0"/>
        </a:defRPr>
      </a:lvl5pPr>
      <a:lvl6pPr marL="457200" algn="l" rtl="0" eaLnBrk="1" fontAlgn="base" hangingPunct="1">
        <a:spcBef>
          <a:spcPct val="0"/>
        </a:spcBef>
        <a:spcAft>
          <a:spcPct val="0"/>
        </a:spcAft>
        <a:defRPr sz="3200" b="1">
          <a:solidFill>
            <a:srgbClr val="7D7061"/>
          </a:solidFill>
          <a:latin typeface="Arial" charset="0"/>
        </a:defRPr>
      </a:lvl6pPr>
      <a:lvl7pPr marL="914400" algn="l" rtl="0" eaLnBrk="1" fontAlgn="base" hangingPunct="1">
        <a:spcBef>
          <a:spcPct val="0"/>
        </a:spcBef>
        <a:spcAft>
          <a:spcPct val="0"/>
        </a:spcAft>
        <a:defRPr sz="3200" b="1">
          <a:solidFill>
            <a:srgbClr val="7D7061"/>
          </a:solidFill>
          <a:latin typeface="Arial" charset="0"/>
        </a:defRPr>
      </a:lvl7pPr>
      <a:lvl8pPr marL="1371600" algn="l" rtl="0" eaLnBrk="1" fontAlgn="base" hangingPunct="1">
        <a:spcBef>
          <a:spcPct val="0"/>
        </a:spcBef>
        <a:spcAft>
          <a:spcPct val="0"/>
        </a:spcAft>
        <a:defRPr sz="3200" b="1">
          <a:solidFill>
            <a:srgbClr val="7D7061"/>
          </a:solidFill>
          <a:latin typeface="Arial" charset="0"/>
        </a:defRPr>
      </a:lvl8pPr>
      <a:lvl9pPr marL="1828800" algn="l" rtl="0" eaLnBrk="1" fontAlgn="base" hangingPunct="1">
        <a:spcBef>
          <a:spcPct val="0"/>
        </a:spcBef>
        <a:spcAft>
          <a:spcPct val="0"/>
        </a:spcAft>
        <a:defRPr sz="3200" b="1">
          <a:solidFill>
            <a:srgbClr val="7D7061"/>
          </a:solidFill>
          <a:latin typeface="Arial" charset="0"/>
        </a:defRPr>
      </a:lvl9pPr>
    </p:titleStyle>
    <p:bodyStyle>
      <a:lvl1pPr marL="342900" indent="-342900" algn="l" rtl="0" eaLnBrk="1" fontAlgn="base" hangingPunct="1">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eaLnBrk="1" fontAlgn="base" hangingPunct="1">
        <a:spcBef>
          <a:spcPct val="20000"/>
        </a:spcBef>
        <a:spcAft>
          <a:spcPct val="0"/>
        </a:spcAft>
        <a:buClr>
          <a:srgbClr val="F56600"/>
        </a:buClr>
        <a:buFont typeface="Arial" charset="0"/>
        <a:buChar char="▪"/>
        <a:defRPr sz="2500">
          <a:solidFill>
            <a:srgbClr val="7D7061"/>
          </a:solidFill>
          <a:latin typeface="+mn-lt"/>
        </a:defRPr>
      </a:lvl2pPr>
      <a:lvl3pPr marL="1143000" indent="-228600" algn="l" rtl="0" eaLnBrk="1" fontAlgn="base" hangingPunct="1">
        <a:spcBef>
          <a:spcPct val="20000"/>
        </a:spcBef>
        <a:spcAft>
          <a:spcPct val="0"/>
        </a:spcAft>
        <a:buClr>
          <a:srgbClr val="F56600"/>
        </a:buClr>
        <a:buChar char="•"/>
        <a:defRPr sz="2200">
          <a:solidFill>
            <a:srgbClr val="7D7061"/>
          </a:solidFill>
          <a:latin typeface="+mn-lt"/>
        </a:defRPr>
      </a:lvl3pPr>
      <a:lvl4pPr marL="1600200" indent="-228600" algn="l" rtl="0" eaLnBrk="1" fontAlgn="base" hangingPunct="1">
        <a:spcBef>
          <a:spcPct val="20000"/>
        </a:spcBef>
        <a:spcAft>
          <a:spcPct val="0"/>
        </a:spcAft>
        <a:buChar char="–"/>
        <a:defRPr sz="2700">
          <a:solidFill>
            <a:srgbClr val="A19795"/>
          </a:solidFill>
          <a:latin typeface="+mn-lt"/>
        </a:defRPr>
      </a:lvl4pPr>
      <a:lvl5pPr marL="2057400" indent="-228600" algn="l" rtl="0" eaLnBrk="1" fontAlgn="base" hangingPunct="1">
        <a:spcBef>
          <a:spcPct val="20000"/>
        </a:spcBef>
        <a:spcAft>
          <a:spcPct val="0"/>
        </a:spcAft>
        <a:buChar char="»"/>
        <a:defRPr sz="2700">
          <a:solidFill>
            <a:srgbClr val="A19795"/>
          </a:solidFill>
          <a:latin typeface="+mn-lt"/>
        </a:defRPr>
      </a:lvl5pPr>
      <a:lvl6pPr marL="2514600" indent="-228600" algn="l" rtl="0" eaLnBrk="1" fontAlgn="base" hangingPunct="1">
        <a:spcBef>
          <a:spcPct val="20000"/>
        </a:spcBef>
        <a:spcAft>
          <a:spcPct val="0"/>
        </a:spcAft>
        <a:buChar char="»"/>
        <a:defRPr sz="2700">
          <a:solidFill>
            <a:srgbClr val="A19795"/>
          </a:solidFill>
          <a:latin typeface="+mn-lt"/>
        </a:defRPr>
      </a:lvl6pPr>
      <a:lvl7pPr marL="2971800" indent="-228600" algn="l" rtl="0" eaLnBrk="1" fontAlgn="base" hangingPunct="1">
        <a:spcBef>
          <a:spcPct val="20000"/>
        </a:spcBef>
        <a:spcAft>
          <a:spcPct val="0"/>
        </a:spcAft>
        <a:buChar char="»"/>
        <a:defRPr sz="2700">
          <a:solidFill>
            <a:srgbClr val="A19795"/>
          </a:solidFill>
          <a:latin typeface="+mn-lt"/>
        </a:defRPr>
      </a:lvl7pPr>
      <a:lvl8pPr marL="3429000" indent="-228600" algn="l" rtl="0" eaLnBrk="1" fontAlgn="base" hangingPunct="1">
        <a:spcBef>
          <a:spcPct val="20000"/>
        </a:spcBef>
        <a:spcAft>
          <a:spcPct val="0"/>
        </a:spcAft>
        <a:buChar char="»"/>
        <a:defRPr sz="2700">
          <a:solidFill>
            <a:srgbClr val="A19795"/>
          </a:solidFill>
          <a:latin typeface="+mn-lt"/>
        </a:defRPr>
      </a:lvl8pPr>
      <a:lvl9pPr marL="3886200" indent="-228600" algn="l" rtl="0" eaLnBrk="1" fontAlgn="base" hangingPunct="1">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050">
                <a:solidFill>
                  <a:schemeClr val="tx2"/>
                </a:solidFill>
              </a:defRPr>
            </a:lvl1pPr>
          </a:lstStyle>
          <a:p>
            <a:pPr fontAlgn="auto">
              <a:spcBef>
                <a:spcPts val="0"/>
              </a:spcBef>
              <a:spcAft>
                <a:spcPts val="0"/>
              </a:spcAft>
            </a:pPr>
            <a:fld id="{C101A9C7-C274-4F50-89C9-83BDB06EDB81}" type="datetime1">
              <a:rPr lang="en-US" i="0" smtClean="0">
                <a:solidFill>
                  <a:srgbClr val="8A7967"/>
                </a:solidFill>
                <a:latin typeface="Tw Cen MT"/>
              </a:rPr>
              <a:pPr fontAlgn="auto">
                <a:spcBef>
                  <a:spcPts val="0"/>
                </a:spcBef>
                <a:spcAft>
                  <a:spcPts val="0"/>
                </a:spcAft>
              </a:pPr>
              <a:t>12/4/2017</a:t>
            </a:fld>
            <a:endParaRPr lang="en-US" i="0" dirty="0">
              <a:solidFill>
                <a:srgbClr val="8A7967"/>
              </a:solidFill>
              <a:latin typeface="Tw Cen MT"/>
            </a:endParaRPr>
          </a:p>
        </p:txBody>
      </p:sp>
      <p:sp>
        <p:nvSpPr>
          <p:cNvPr id="3" name="Footer Placeholder 2"/>
          <p:cNvSpPr>
            <a:spLocks noGrp="1"/>
          </p:cNvSpPr>
          <p:nvPr>
            <p:ph type="ftr" sz="quarter" idx="3"/>
          </p:nvPr>
        </p:nvSpPr>
        <p:spPr>
          <a:xfrm>
            <a:off x="609600" y="6248208"/>
            <a:ext cx="5421083" cy="365125"/>
          </a:xfrm>
          <a:prstGeom prst="rect">
            <a:avLst/>
          </a:prstGeom>
        </p:spPr>
        <p:txBody>
          <a:bodyPr vert="horz" anchor="ctr"/>
          <a:lstStyle>
            <a:lvl1pPr algn="r" eaLnBrk="1" latinLnBrk="0" hangingPunct="1">
              <a:defRPr kumimoji="0" sz="1050">
                <a:solidFill>
                  <a:schemeClr val="tx2"/>
                </a:solidFill>
              </a:defRPr>
            </a:lvl1pPr>
          </a:lstStyle>
          <a:p>
            <a:pPr fontAlgn="auto">
              <a:spcBef>
                <a:spcPts val="0"/>
              </a:spcBef>
              <a:spcAft>
                <a:spcPts val="0"/>
              </a:spcAft>
            </a:pPr>
            <a:endParaRPr lang="en-US" i="0" dirty="0">
              <a:solidFill>
                <a:srgbClr val="8A7967"/>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050" b="1">
                <a:solidFill>
                  <a:srgbClr val="FFFFFF"/>
                </a:solidFill>
              </a:defRPr>
            </a:lvl1pPr>
          </a:lstStyle>
          <a:p>
            <a:pPr fontAlgn="auto">
              <a:spcBef>
                <a:spcPts val="0"/>
              </a:spcBef>
              <a:spcAft>
                <a:spcPts val="0"/>
              </a:spcAft>
            </a:pPr>
            <a:fld id="{6BBE7942-5B1B-4E74-B3CD-25BF9B0ABE25}" type="slidenum">
              <a:rPr lang="en-US" i="0" smtClean="0">
                <a:latin typeface="Tw Cen MT"/>
              </a:rPr>
              <a:pPr fontAlgn="auto">
                <a:spcBef>
                  <a:spcPts val="0"/>
                </a:spcBef>
                <a:spcAft>
                  <a:spcPts val="0"/>
                </a:spcAft>
              </a:pPr>
              <a:t>‹#›</a:t>
            </a:fld>
            <a:endParaRPr lang="en-US" i="0" dirty="0">
              <a:latin typeface="Tw Cen MT"/>
            </a:endParaRPr>
          </a:p>
        </p:txBody>
      </p:sp>
    </p:spTree>
    <p:extLst>
      <p:ext uri="{BB962C8B-B14F-4D97-AF65-F5344CB8AC3E}">
        <p14:creationId xmlns:p14="http://schemas.microsoft.com/office/powerpoint/2010/main" val="413880631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Lst>
  <p:transition spd="med">
    <p:fade/>
  </p:transition>
  <p:hf sldNum="0" hdr="0" ftr="0" dt="0"/>
  <p:txStyles>
    <p:titleStyle>
      <a:lvl1pPr algn="l" rtl="0" eaLnBrk="1" latinLnBrk="0" hangingPunct="1">
        <a:spcBef>
          <a:spcPct val="0"/>
        </a:spcBef>
        <a:buNone/>
        <a:defRPr kumimoji="0" sz="3301" kern="1200" baseline="0">
          <a:solidFill>
            <a:schemeClr val="tx2"/>
          </a:solidFill>
          <a:latin typeface="+mj-lt"/>
          <a:ea typeface="+mj-ea"/>
          <a:cs typeface="+mj-cs"/>
        </a:defRPr>
      </a:lvl1pPr>
    </p:titleStyle>
    <p:bodyStyle>
      <a:lvl1pPr marL="240094" indent="-240094" algn="l" rtl="0" eaLnBrk="1" latinLnBrk="0" hangingPunct="1">
        <a:spcBef>
          <a:spcPts val="525"/>
        </a:spcBef>
        <a:buClr>
          <a:schemeClr val="accent2"/>
        </a:buClr>
        <a:buSzPct val="60000"/>
        <a:buFont typeface="Wingdings"/>
        <a:buChar char=""/>
        <a:defRPr kumimoji="0" sz="2176" kern="1200" baseline="0">
          <a:solidFill>
            <a:schemeClr val="tx2"/>
          </a:solidFill>
          <a:latin typeface="+mn-lt"/>
          <a:ea typeface="+mn-ea"/>
          <a:cs typeface="+mn-cs"/>
        </a:defRPr>
      </a:lvl1pPr>
      <a:lvl2pPr marL="480188" indent="-205795" algn="l" rtl="0" eaLnBrk="1" latinLnBrk="0" hangingPunct="1">
        <a:spcBef>
          <a:spcPts val="413"/>
        </a:spcBef>
        <a:buClr>
          <a:schemeClr val="accent1"/>
        </a:buClr>
        <a:buSzPct val="70000"/>
        <a:buFont typeface="Wingdings 2"/>
        <a:buChar char=""/>
        <a:defRPr kumimoji="0" sz="1951" kern="1200">
          <a:solidFill>
            <a:schemeClr val="tx2"/>
          </a:solidFill>
          <a:latin typeface="+mn-lt"/>
          <a:ea typeface="+mn-ea"/>
          <a:cs typeface="+mn-cs"/>
        </a:defRPr>
      </a:lvl2pPr>
      <a:lvl3pPr marL="685983" indent="-171496" algn="l" rtl="0" eaLnBrk="1" latinLnBrk="0" hangingPunct="1">
        <a:spcBef>
          <a:spcPts val="375"/>
        </a:spcBef>
        <a:buClr>
          <a:schemeClr val="accent2"/>
        </a:buClr>
        <a:buSzPct val="75000"/>
        <a:buFont typeface="Wingdings"/>
        <a:buChar char=""/>
        <a:defRPr kumimoji="0" sz="1725" kern="1200">
          <a:solidFill>
            <a:schemeClr val="tx2"/>
          </a:solidFill>
          <a:latin typeface="+mn-lt"/>
          <a:ea typeface="+mn-ea"/>
          <a:cs typeface="+mn-cs"/>
        </a:defRPr>
      </a:lvl3pPr>
      <a:lvl4pPr marL="1028974" indent="-171496" algn="l" rtl="0" eaLnBrk="1" latinLnBrk="0" hangingPunct="1">
        <a:spcBef>
          <a:spcPts val="300"/>
        </a:spcBef>
        <a:buClr>
          <a:schemeClr val="accent3"/>
        </a:buClr>
        <a:buSzPct val="75000"/>
        <a:buFont typeface="Wingdings"/>
        <a:buChar char=""/>
        <a:defRPr kumimoji="0" sz="1500" kern="1200">
          <a:solidFill>
            <a:schemeClr val="tx2"/>
          </a:solidFill>
          <a:latin typeface="+mn-lt"/>
          <a:ea typeface="+mn-ea"/>
          <a:cs typeface="+mn-cs"/>
        </a:defRPr>
      </a:lvl4pPr>
      <a:lvl5pPr marL="1371966" indent="-171496" algn="l" rtl="0" eaLnBrk="1" latinLnBrk="0" hangingPunct="1">
        <a:spcBef>
          <a:spcPts val="300"/>
        </a:spcBef>
        <a:buClr>
          <a:schemeClr val="accent4"/>
        </a:buClr>
        <a:buSzPct val="65000"/>
        <a:buFont typeface="Wingdings"/>
        <a:buChar char=""/>
        <a:defRPr kumimoji="0" sz="1500" kern="1200">
          <a:solidFill>
            <a:schemeClr val="tx2"/>
          </a:solidFill>
          <a:latin typeface="+mn-lt"/>
          <a:ea typeface="+mn-ea"/>
          <a:cs typeface="+mn-cs"/>
        </a:defRPr>
      </a:lvl5pPr>
      <a:lvl6pPr marL="1577761" indent="-171496"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555" indent="-171496"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9350" indent="-171496"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5145" indent="-171496"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91" algn="l" rtl="0" eaLnBrk="1" latinLnBrk="0" hangingPunct="1">
        <a:defRPr kumimoji="0" kern="1200">
          <a:solidFill>
            <a:schemeClr val="tx1"/>
          </a:solidFill>
          <a:latin typeface="+mn-lt"/>
          <a:ea typeface="+mn-ea"/>
          <a:cs typeface="+mn-cs"/>
        </a:defRPr>
      </a:lvl2pPr>
      <a:lvl3pPr marL="685983" algn="l" rtl="0" eaLnBrk="1" latinLnBrk="0" hangingPunct="1">
        <a:defRPr kumimoji="0" kern="1200">
          <a:solidFill>
            <a:schemeClr val="tx1"/>
          </a:solidFill>
          <a:latin typeface="+mn-lt"/>
          <a:ea typeface="+mn-ea"/>
          <a:cs typeface="+mn-cs"/>
        </a:defRPr>
      </a:lvl3pPr>
      <a:lvl4pPr marL="1028974" algn="l" rtl="0" eaLnBrk="1" latinLnBrk="0" hangingPunct="1">
        <a:defRPr kumimoji="0" kern="1200">
          <a:solidFill>
            <a:schemeClr val="tx1"/>
          </a:solidFill>
          <a:latin typeface="+mn-lt"/>
          <a:ea typeface="+mn-ea"/>
          <a:cs typeface="+mn-cs"/>
        </a:defRPr>
      </a:lvl4pPr>
      <a:lvl5pPr marL="1371966" algn="l" rtl="0" eaLnBrk="1" latinLnBrk="0" hangingPunct="1">
        <a:defRPr kumimoji="0" kern="1200">
          <a:solidFill>
            <a:schemeClr val="tx1"/>
          </a:solidFill>
          <a:latin typeface="+mn-lt"/>
          <a:ea typeface="+mn-ea"/>
          <a:cs typeface="+mn-cs"/>
        </a:defRPr>
      </a:lvl5pPr>
      <a:lvl6pPr marL="1714957" algn="l" rtl="0" eaLnBrk="1" latinLnBrk="0" hangingPunct="1">
        <a:defRPr kumimoji="0" kern="1200">
          <a:solidFill>
            <a:schemeClr val="tx1"/>
          </a:solidFill>
          <a:latin typeface="+mn-lt"/>
          <a:ea typeface="+mn-ea"/>
          <a:cs typeface="+mn-cs"/>
        </a:defRPr>
      </a:lvl6pPr>
      <a:lvl7pPr marL="2057949" algn="l" rtl="0" eaLnBrk="1" latinLnBrk="0" hangingPunct="1">
        <a:defRPr kumimoji="0" kern="1200">
          <a:solidFill>
            <a:schemeClr val="tx1"/>
          </a:solidFill>
          <a:latin typeface="+mn-lt"/>
          <a:ea typeface="+mn-ea"/>
          <a:cs typeface="+mn-cs"/>
        </a:defRPr>
      </a:lvl7pPr>
      <a:lvl8pPr marL="2400940" algn="l" rtl="0" eaLnBrk="1" latinLnBrk="0" hangingPunct="1">
        <a:defRPr kumimoji="0" kern="1200">
          <a:solidFill>
            <a:schemeClr val="tx1"/>
          </a:solidFill>
          <a:latin typeface="+mn-lt"/>
          <a:ea typeface="+mn-ea"/>
          <a:cs typeface="+mn-cs"/>
        </a:defRPr>
      </a:lvl8pPr>
      <a:lvl9pPr marL="2743932"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C101A9C7-C274-4F50-89C9-83BDB06EDB81}" type="datetime1">
              <a:rPr lang="en-US" i="0" smtClean="0">
                <a:solidFill>
                  <a:srgbClr val="8A7967"/>
                </a:solidFill>
                <a:latin typeface="Tw Cen MT"/>
              </a:rPr>
              <a:pPr fontAlgn="auto">
                <a:spcBef>
                  <a:spcPts val="0"/>
                </a:spcBef>
                <a:spcAft>
                  <a:spcPts val="0"/>
                </a:spcAft>
              </a:pPr>
              <a:t>12/4/2017</a:t>
            </a:fld>
            <a:endParaRPr lang="en-US" i="0" dirty="0">
              <a:solidFill>
                <a:srgbClr val="8A7967"/>
              </a:solidFill>
              <a:latin typeface="Tw Cen MT"/>
            </a:endParaRPr>
          </a:p>
        </p:txBody>
      </p:sp>
      <p:sp>
        <p:nvSpPr>
          <p:cNvPr id="3" name="Footer Placeholder 2"/>
          <p:cNvSpPr>
            <a:spLocks noGrp="1"/>
          </p:cNvSpPr>
          <p:nvPr>
            <p:ph type="ftr" sz="quarter" idx="3"/>
          </p:nvPr>
        </p:nvSpPr>
        <p:spPr>
          <a:xfrm>
            <a:off x="609600" y="6248208"/>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i="0" dirty="0">
              <a:solidFill>
                <a:srgbClr val="8A7967"/>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a:solidFill>
                <a:prstClr val="white"/>
              </a:solidFill>
            </a:endParaRPr>
          </a:p>
        </p:txBody>
      </p:sp>
    </p:spTree>
    <p:extLst>
      <p:ext uri="{BB962C8B-B14F-4D97-AF65-F5344CB8AC3E}">
        <p14:creationId xmlns:p14="http://schemas.microsoft.com/office/powerpoint/2010/main" val="173986113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ransition spd="med">
    <p:fade/>
  </p:transition>
  <p:hf sldNum="0" hdr="0" ftr="0" dt="0"/>
  <p:txStyles>
    <p:titleStyle>
      <a:lvl1pPr algn="l" rtl="0" eaLnBrk="1" latinLnBrk="0" hangingPunct="1">
        <a:spcBef>
          <a:spcPct val="0"/>
        </a:spcBef>
        <a:buNone/>
        <a:defRPr kumimoji="0" sz="4400" kern="120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baseline="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n-US" sz="2900" kern="1200" baseline="0" dirty="0" smtClean="0">
          <a:solidFill>
            <a:schemeClr val="tx2"/>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2"/>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2"/>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676400"/>
            <a:ext cx="7161966" cy="1828800"/>
          </a:xfrm>
        </p:spPr>
        <p:txBody>
          <a:bodyPr>
            <a:normAutofit/>
          </a:bodyPr>
          <a:lstStyle/>
          <a:p>
            <a:pPr algn="ctr" eaLnBrk="1" hangingPunct="1"/>
            <a:r>
              <a:rPr lang="en-US" dirty="0"/>
              <a:t>Changes for 2018</a:t>
            </a:r>
          </a:p>
        </p:txBody>
      </p:sp>
      <p:sp>
        <p:nvSpPr>
          <p:cNvPr id="4099" name="Rectangle 3"/>
          <p:cNvSpPr>
            <a:spLocks noGrp="1" noChangeArrowheads="1"/>
          </p:cNvSpPr>
          <p:nvPr>
            <p:ph type="subTitle" idx="1"/>
          </p:nvPr>
        </p:nvSpPr>
        <p:spPr/>
        <p:txBody>
          <a:bodyPr>
            <a:normAutofit/>
          </a:bodyPr>
          <a:lstStyle/>
          <a:p>
            <a:r>
              <a:rPr lang="en-US" sz="2600" dirty="0"/>
              <a:t>2018 CDBG Applicants’ Workshop</a:t>
            </a:r>
          </a:p>
        </p:txBody>
      </p:sp>
      <p:sp>
        <p:nvSpPr>
          <p:cNvPr id="2" name="Text Placeholder 1"/>
          <p:cNvSpPr>
            <a:spLocks noGrp="1"/>
          </p:cNvSpPr>
          <p:nvPr>
            <p:ph type="body" sz="quarter" idx="10"/>
          </p:nvPr>
        </p:nvSpPr>
        <p:spPr/>
        <p:txBody>
          <a:bodyPr/>
          <a:lstStyle/>
          <a:p>
            <a:pPr marL="0" indent="0">
              <a:buNone/>
            </a:pPr>
            <a:r>
              <a:rPr lang="en-US" dirty="0"/>
              <a:t>December 5-6, 2017</a:t>
            </a:r>
          </a:p>
        </p:txBody>
      </p:sp>
      <p:pic>
        <p:nvPicPr>
          <p:cNvPr id="4" name="Picture 3" descr="equalHousHandiCombo.jpg"/>
          <p:cNvPicPr>
            <a:picLocks noChangeAspect="1"/>
          </p:cNvPicPr>
          <p:nvPr/>
        </p:nvPicPr>
        <p:blipFill>
          <a:blip r:embed="rId2" cstate="print"/>
          <a:stretch>
            <a:fillRect/>
          </a:stretch>
        </p:blipFill>
        <p:spPr>
          <a:xfrm>
            <a:off x="152400" y="4486421"/>
            <a:ext cx="2133600" cy="13047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0CF7-71BC-4506-B4D4-5F8354942CA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7D56BBF-90EB-4B7B-ACBD-3C2292D75C3F}"/>
              </a:ext>
            </a:extLst>
          </p:cNvPr>
          <p:cNvPicPr>
            <a:picLocks noGrp="1" noChangeAspect="1"/>
          </p:cNvPicPr>
          <p:nvPr>
            <p:ph sz="quarter" idx="1"/>
          </p:nvPr>
        </p:nvPicPr>
        <p:blipFill>
          <a:blip r:embed="rId2"/>
          <a:stretch>
            <a:fillRect/>
          </a:stretch>
        </p:blipFill>
        <p:spPr>
          <a:xfrm>
            <a:off x="2209800" y="381000"/>
            <a:ext cx="4800600" cy="5715000"/>
          </a:xfrm>
          <a:prstGeom prst="rect">
            <a:avLst/>
          </a:prstGeom>
        </p:spPr>
      </p:pic>
    </p:spTree>
    <p:extLst>
      <p:ext uri="{BB962C8B-B14F-4D97-AF65-F5344CB8AC3E}">
        <p14:creationId xmlns:p14="http://schemas.microsoft.com/office/powerpoint/2010/main" val="211392008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3DCA-97A9-493E-BEC8-2079EB79449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8DB51F3-159B-4613-95E5-9FD069F3E01A}"/>
              </a:ext>
            </a:extLst>
          </p:cNvPr>
          <p:cNvPicPr>
            <a:picLocks noGrp="1" noChangeAspect="1"/>
          </p:cNvPicPr>
          <p:nvPr>
            <p:ph sz="quarter" idx="1"/>
          </p:nvPr>
        </p:nvPicPr>
        <p:blipFill>
          <a:blip r:embed="rId2"/>
          <a:stretch>
            <a:fillRect/>
          </a:stretch>
        </p:blipFill>
        <p:spPr>
          <a:xfrm>
            <a:off x="2438400" y="152400"/>
            <a:ext cx="4343400" cy="6633594"/>
          </a:xfrm>
          <a:prstGeom prst="rect">
            <a:avLst/>
          </a:prstGeom>
        </p:spPr>
      </p:pic>
    </p:spTree>
    <p:extLst>
      <p:ext uri="{BB962C8B-B14F-4D97-AF65-F5344CB8AC3E}">
        <p14:creationId xmlns:p14="http://schemas.microsoft.com/office/powerpoint/2010/main" val="184665252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3733-FAB7-4E0D-910A-3DB4C2E2C01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0417B49-87E6-40DB-AC4F-747F26693F9A}"/>
              </a:ext>
            </a:extLst>
          </p:cNvPr>
          <p:cNvPicPr>
            <a:picLocks noGrp="1" noChangeAspect="1"/>
          </p:cNvPicPr>
          <p:nvPr>
            <p:ph sz="quarter" idx="1"/>
          </p:nvPr>
        </p:nvPicPr>
        <p:blipFill>
          <a:blip r:embed="rId2"/>
          <a:stretch>
            <a:fillRect/>
          </a:stretch>
        </p:blipFill>
        <p:spPr>
          <a:xfrm>
            <a:off x="2743200" y="685800"/>
            <a:ext cx="3810000" cy="5791200"/>
          </a:xfrm>
          <a:prstGeom prst="rect">
            <a:avLst/>
          </a:prstGeom>
        </p:spPr>
      </p:pic>
    </p:spTree>
    <p:extLst>
      <p:ext uri="{BB962C8B-B14F-4D97-AF65-F5344CB8AC3E}">
        <p14:creationId xmlns:p14="http://schemas.microsoft.com/office/powerpoint/2010/main" val="67973359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sz="3600" dirty="0"/>
              <a:t>Pre-Award Public Hearing in Spanish?</a:t>
            </a:r>
          </a:p>
        </p:txBody>
      </p:sp>
      <p:sp>
        <p:nvSpPr>
          <p:cNvPr id="3" name="Content Placeholder 2"/>
          <p:cNvSpPr>
            <a:spLocks noGrp="1"/>
          </p:cNvSpPr>
          <p:nvPr>
            <p:ph sz="quarter" idx="1"/>
          </p:nvPr>
        </p:nvSpPr>
        <p:spPr/>
        <p:txBody>
          <a:bodyPr>
            <a:normAutofit fontScale="85000" lnSpcReduction="20000"/>
          </a:bodyPr>
          <a:lstStyle/>
          <a:p>
            <a:r>
              <a:rPr lang="en-US" sz="3200" dirty="0"/>
              <a:t>Yes, if </a:t>
            </a:r>
          </a:p>
          <a:p>
            <a:pPr lvl="1"/>
            <a:r>
              <a:rPr lang="en-US" sz="2975" dirty="0"/>
              <a:t>Applicant jurisdiction with more than 5% LEP, or</a:t>
            </a:r>
          </a:p>
          <a:p>
            <a:pPr lvl="1"/>
            <a:r>
              <a:rPr lang="en-US" sz="2975" dirty="0"/>
              <a:t>With 1,000 or more LEP persons</a:t>
            </a:r>
          </a:p>
          <a:p>
            <a:r>
              <a:rPr lang="en-US" sz="3200" dirty="0"/>
              <a:t>Where is the data?</a:t>
            </a:r>
          </a:p>
          <a:p>
            <a:pPr lvl="1"/>
            <a:r>
              <a:rPr lang="en-US" sz="2775" dirty="0"/>
              <a:t>Use the most recent data release of American Community Survey Table B16001 (Language Spoken at Home by Ability to Speak English for the Population 5 Years and Over) and Table S1601 (Language Spoken at Home) published in December of each year. Please source all data provided to DCA.</a:t>
            </a:r>
          </a:p>
          <a:p>
            <a:r>
              <a:rPr lang="en-US" sz="3000" dirty="0"/>
              <a:t>See Appendix R for Template and Guidance</a:t>
            </a:r>
          </a:p>
          <a:p>
            <a:r>
              <a:rPr lang="en-US" sz="3000" dirty="0"/>
              <a:t>See Appendix T for Pre-Award Public Hearing in Spanish</a:t>
            </a:r>
          </a:p>
          <a:p>
            <a:endParaRPr lang="en-US" sz="3000" dirty="0"/>
          </a:p>
          <a:p>
            <a:endParaRPr lang="en-US" sz="3000" dirty="0"/>
          </a:p>
          <a:p>
            <a:endParaRPr lang="en-US" sz="3200" dirty="0"/>
          </a:p>
          <a:p>
            <a:pPr marL="0" indent="0">
              <a:buNone/>
            </a:pPr>
            <a:endParaRPr lang="en-US" sz="3200" dirty="0"/>
          </a:p>
          <a:p>
            <a:pPr lvl="1"/>
            <a:endParaRPr lang="en-US" sz="2975" dirty="0"/>
          </a:p>
          <a:p>
            <a:endParaRPr lang="en-US" sz="3200" dirty="0"/>
          </a:p>
          <a:p>
            <a:pPr lvl="1" algn="just"/>
            <a:endParaRPr lang="en-US" sz="2575" dirty="0"/>
          </a:p>
          <a:p>
            <a:pPr lvl="1" algn="just"/>
            <a:endParaRPr lang="en-US" sz="28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4A7FA-A148-447A-A5B6-69FCAA996D9A}"/>
              </a:ext>
            </a:extLst>
          </p:cNvPr>
          <p:cNvSpPr>
            <a:spLocks noGrp="1"/>
          </p:cNvSpPr>
          <p:nvPr>
            <p:ph type="title"/>
          </p:nvPr>
        </p:nvSpPr>
        <p:spPr/>
        <p:txBody>
          <a:bodyPr/>
          <a:lstStyle/>
          <a:p>
            <a:r>
              <a:rPr lang="en-US" dirty="0"/>
              <a:t>Service Delivery Strategy</a:t>
            </a:r>
          </a:p>
        </p:txBody>
      </p:sp>
      <p:sp>
        <p:nvSpPr>
          <p:cNvPr id="3" name="Content Placeholder 2">
            <a:extLst>
              <a:ext uri="{FF2B5EF4-FFF2-40B4-BE49-F238E27FC236}">
                <a16:creationId xmlns:a16="http://schemas.microsoft.com/office/drawing/2014/main" id="{F25EBBC1-8D3C-4074-A9E6-005E07126EAC}"/>
              </a:ext>
            </a:extLst>
          </p:cNvPr>
          <p:cNvSpPr>
            <a:spLocks noGrp="1"/>
          </p:cNvSpPr>
          <p:nvPr>
            <p:ph sz="quarter" idx="1"/>
          </p:nvPr>
        </p:nvSpPr>
        <p:spPr/>
        <p:txBody>
          <a:bodyPr>
            <a:normAutofit lnSpcReduction="10000"/>
          </a:bodyPr>
          <a:lstStyle/>
          <a:p>
            <a:r>
              <a:rPr lang="en-US" b="1" dirty="0"/>
              <a:t>Service Delivery Strategy (O.C.G.A. §36-70-20):</a:t>
            </a:r>
            <a:r>
              <a:rPr lang="en-US" dirty="0"/>
              <a:t>  State law requires that all projects funded be consistent with the community’s adopted Service Delivery Strategy (O.C.G.A. §36-70-20). The appropriate citation of the Strategy along with attachments and service area maps should be included in the application, along with a signed certification that the project is consistent with the Strategy. Maps should include the project area, or facility, in relation to the approved service area for that activity. </a:t>
            </a:r>
            <a:r>
              <a:rPr lang="en-US" b="1" i="1" dirty="0"/>
              <a:t>If the project is not covered by the adopted Strategy by August 3, 2018, it will not be eligible for funding. Note that certain types of applications are not routinely included in Service Delivery Strategies. These may include Senior Centers, Boys and Girls Clubs and other types of services to limited clientele. </a:t>
            </a:r>
            <a:endParaRPr lang="en-US" dirty="0"/>
          </a:p>
          <a:p>
            <a:endParaRPr lang="en-US" dirty="0"/>
          </a:p>
        </p:txBody>
      </p:sp>
    </p:spTree>
    <p:extLst>
      <p:ext uri="{BB962C8B-B14F-4D97-AF65-F5344CB8AC3E}">
        <p14:creationId xmlns:p14="http://schemas.microsoft.com/office/powerpoint/2010/main" val="258903636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96AE5-6452-430F-A740-BBB99C9DB3C6}"/>
              </a:ext>
            </a:extLst>
          </p:cNvPr>
          <p:cNvSpPr>
            <a:spLocks noGrp="1"/>
          </p:cNvSpPr>
          <p:nvPr>
            <p:ph type="title"/>
          </p:nvPr>
        </p:nvSpPr>
        <p:spPr/>
        <p:txBody>
          <a:bodyPr/>
          <a:lstStyle/>
          <a:p>
            <a:r>
              <a:rPr lang="en-US" dirty="0"/>
              <a:t>Appendix C</a:t>
            </a:r>
          </a:p>
        </p:txBody>
      </p:sp>
      <p:sp>
        <p:nvSpPr>
          <p:cNvPr id="3" name="Content Placeholder 2">
            <a:extLst>
              <a:ext uri="{FF2B5EF4-FFF2-40B4-BE49-F238E27FC236}">
                <a16:creationId xmlns:a16="http://schemas.microsoft.com/office/drawing/2014/main" id="{4B353587-0BFE-4FAB-8018-462EE994AE46}"/>
              </a:ext>
            </a:extLst>
          </p:cNvPr>
          <p:cNvSpPr>
            <a:spLocks noGrp="1"/>
          </p:cNvSpPr>
          <p:nvPr>
            <p:ph sz="quarter" idx="1"/>
          </p:nvPr>
        </p:nvSpPr>
        <p:spPr/>
        <p:txBody>
          <a:bodyPr/>
          <a:lstStyle/>
          <a:p>
            <a:r>
              <a:rPr lang="en-US" b="1" dirty="0"/>
              <a:t>Guide to Acceptable Survey Methodology: </a:t>
            </a:r>
            <a:r>
              <a:rPr lang="en-US" dirty="0"/>
              <a:t>The </a:t>
            </a:r>
            <a:r>
              <a:rPr lang="en-US" i="1" dirty="0"/>
              <a:t>Guide to Acceptable Survey Methodology </a:t>
            </a:r>
            <a:r>
              <a:rPr lang="en-US" dirty="0"/>
              <a:t>has been updated to prohibit the use of a “random” start for the initiation of a survey. A random number generator must be used when selecting the households to be surveyed. See Appendix C for further details.</a:t>
            </a:r>
          </a:p>
          <a:p>
            <a:r>
              <a:rPr lang="en-US" sz="2400" dirty="0"/>
              <a:t>See Michael Casper’s presentation on random sample surveys</a:t>
            </a:r>
          </a:p>
          <a:p>
            <a:r>
              <a:rPr lang="en-US" sz="2400" dirty="0"/>
              <a:t>RAS – now allows surveys to establish 20% poverty for relevant block groups</a:t>
            </a:r>
          </a:p>
          <a:p>
            <a:endParaRPr lang="en-US" dirty="0"/>
          </a:p>
          <a:p>
            <a:endParaRPr lang="en-US" dirty="0"/>
          </a:p>
        </p:txBody>
      </p:sp>
    </p:spTree>
    <p:extLst>
      <p:ext uri="{BB962C8B-B14F-4D97-AF65-F5344CB8AC3E}">
        <p14:creationId xmlns:p14="http://schemas.microsoft.com/office/powerpoint/2010/main" val="102238523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0304-8296-43CC-B2B1-B666759716B4}"/>
              </a:ext>
            </a:extLst>
          </p:cNvPr>
          <p:cNvSpPr>
            <a:spLocks noGrp="1"/>
          </p:cNvSpPr>
          <p:nvPr>
            <p:ph type="title"/>
          </p:nvPr>
        </p:nvSpPr>
        <p:spPr/>
        <p:txBody>
          <a:bodyPr/>
          <a:lstStyle/>
          <a:p>
            <a:r>
              <a:rPr lang="en-US" dirty="0"/>
              <a:t>Building/Limited Clientele Applications	</a:t>
            </a:r>
          </a:p>
        </p:txBody>
      </p:sp>
      <p:sp>
        <p:nvSpPr>
          <p:cNvPr id="3" name="Content Placeholder 2">
            <a:extLst>
              <a:ext uri="{FF2B5EF4-FFF2-40B4-BE49-F238E27FC236}">
                <a16:creationId xmlns:a16="http://schemas.microsoft.com/office/drawing/2014/main" id="{6E1F6E34-7499-458C-B985-8167F98FB597}"/>
              </a:ext>
            </a:extLst>
          </p:cNvPr>
          <p:cNvSpPr>
            <a:spLocks noGrp="1"/>
          </p:cNvSpPr>
          <p:nvPr>
            <p:ph sz="quarter" idx="1"/>
          </p:nvPr>
        </p:nvSpPr>
        <p:spPr/>
        <p:txBody>
          <a:bodyPr>
            <a:normAutofit/>
          </a:bodyPr>
          <a:lstStyle/>
          <a:p>
            <a:r>
              <a:rPr lang="en-US" sz="2800" dirty="0"/>
              <a:t>Wording change…</a:t>
            </a:r>
          </a:p>
          <a:p>
            <a:pPr lvl="1"/>
            <a:r>
              <a:rPr lang="en-US" sz="2400" dirty="0"/>
              <a:t>applicants for buildings </a:t>
            </a:r>
            <a:r>
              <a:rPr lang="en-US" sz="2400" b="1" i="1" dirty="0"/>
              <a:t>must</a:t>
            </a:r>
            <a:r>
              <a:rPr lang="en-US" sz="2400" dirty="0"/>
              <a:t> provide additional information regarding ownership, leasing and building maintenance arrangements.</a:t>
            </a:r>
          </a:p>
        </p:txBody>
      </p:sp>
    </p:spTree>
    <p:extLst>
      <p:ext uri="{BB962C8B-B14F-4D97-AF65-F5344CB8AC3E}">
        <p14:creationId xmlns:p14="http://schemas.microsoft.com/office/powerpoint/2010/main" val="36572000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AA59-898E-4CE1-B21D-EE21A1258D47}"/>
              </a:ext>
            </a:extLst>
          </p:cNvPr>
          <p:cNvSpPr>
            <a:spLocks noGrp="1"/>
          </p:cNvSpPr>
          <p:nvPr>
            <p:ph type="title"/>
          </p:nvPr>
        </p:nvSpPr>
        <p:spPr/>
        <p:txBody>
          <a:bodyPr/>
          <a:lstStyle/>
          <a:p>
            <a:r>
              <a:rPr lang="en-US" dirty="0"/>
              <a:t>Water and Sewer Rates</a:t>
            </a:r>
          </a:p>
        </p:txBody>
      </p:sp>
      <p:sp>
        <p:nvSpPr>
          <p:cNvPr id="3" name="Content Placeholder 2">
            <a:extLst>
              <a:ext uri="{FF2B5EF4-FFF2-40B4-BE49-F238E27FC236}">
                <a16:creationId xmlns:a16="http://schemas.microsoft.com/office/drawing/2014/main" id="{D3AA71BD-DF95-4C07-AD51-D8EB1E312AFF}"/>
              </a:ext>
            </a:extLst>
          </p:cNvPr>
          <p:cNvSpPr>
            <a:spLocks noGrp="1"/>
          </p:cNvSpPr>
          <p:nvPr>
            <p:ph sz="quarter" idx="1"/>
          </p:nvPr>
        </p:nvSpPr>
        <p:spPr/>
        <p:txBody>
          <a:bodyPr>
            <a:normAutofit/>
          </a:bodyPr>
          <a:lstStyle/>
          <a:p>
            <a:r>
              <a:rPr lang="en-US" sz="2400" dirty="0"/>
              <a:t>DCA currently uses the standard that water charges of .7% or greater of median household income and sewer charges of .7% or greater of median household income begin to demonstrate a significant local effort in meeting water/sewer infrastructure needs</a:t>
            </a:r>
          </a:p>
        </p:txBody>
      </p:sp>
    </p:spTree>
    <p:extLst>
      <p:ext uri="{BB962C8B-B14F-4D97-AF65-F5344CB8AC3E}">
        <p14:creationId xmlns:p14="http://schemas.microsoft.com/office/powerpoint/2010/main" val="77391386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980758"/>
          </a:xfrm>
          <a:prstGeom prst="rect">
            <a:avLst/>
          </a:prstGeom>
        </p:spPr>
      </p:pic>
    </p:spTree>
    <p:extLst>
      <p:ext uri="{BB962C8B-B14F-4D97-AF65-F5344CB8AC3E}">
        <p14:creationId xmlns:p14="http://schemas.microsoft.com/office/powerpoint/2010/main" val="292844438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Reminders</a:t>
            </a:r>
          </a:p>
        </p:txBody>
      </p:sp>
      <p:sp>
        <p:nvSpPr>
          <p:cNvPr id="3" name="Content Placeholder 2"/>
          <p:cNvSpPr>
            <a:spLocks noGrp="1"/>
          </p:cNvSpPr>
          <p:nvPr>
            <p:ph sz="quarter" idx="1"/>
          </p:nvPr>
        </p:nvSpPr>
        <p:spPr/>
        <p:txBody>
          <a:bodyPr/>
          <a:lstStyle/>
          <a:p>
            <a:r>
              <a:rPr lang="en-US" sz="2800" dirty="0"/>
              <a:t>Check water and sewer rates early at:</a:t>
            </a:r>
          </a:p>
          <a:p>
            <a:endParaRPr lang="en-US" sz="2800" dirty="0"/>
          </a:p>
          <a:p>
            <a:pPr marL="0" indent="0">
              <a:buNone/>
            </a:pPr>
            <a:r>
              <a:rPr lang="en-US" sz="2800" dirty="0"/>
              <a:t>http://www.efc.sog.unc.edu/reslib/item/georgia-water-and-wastewater-rates-dashboard</a:t>
            </a:r>
          </a:p>
          <a:p>
            <a:endParaRPr lang="en-US" dirty="0"/>
          </a:p>
        </p:txBody>
      </p:sp>
    </p:spTree>
    <p:extLst>
      <p:ext uri="{BB962C8B-B14F-4D97-AF65-F5344CB8AC3E}">
        <p14:creationId xmlns:p14="http://schemas.microsoft.com/office/powerpoint/2010/main" val="118264156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5A2B-8C0E-4F4C-8517-F0A9CAC4C423}"/>
              </a:ext>
            </a:extLst>
          </p:cNvPr>
          <p:cNvSpPr>
            <a:spLocks noGrp="1"/>
          </p:cNvSpPr>
          <p:nvPr>
            <p:ph type="title"/>
          </p:nvPr>
        </p:nvSpPr>
        <p:spPr/>
        <p:txBody>
          <a:bodyPr/>
          <a:lstStyle/>
          <a:p>
            <a:r>
              <a:rPr lang="en-US" dirty="0"/>
              <a:t>Deadlines</a:t>
            </a:r>
          </a:p>
        </p:txBody>
      </p:sp>
      <p:sp>
        <p:nvSpPr>
          <p:cNvPr id="3" name="Content Placeholder 2">
            <a:extLst>
              <a:ext uri="{FF2B5EF4-FFF2-40B4-BE49-F238E27FC236}">
                <a16:creationId xmlns:a16="http://schemas.microsoft.com/office/drawing/2014/main" id="{716E32E8-9857-4ADC-B531-F431B56D5ECA}"/>
              </a:ext>
            </a:extLst>
          </p:cNvPr>
          <p:cNvSpPr>
            <a:spLocks noGrp="1"/>
          </p:cNvSpPr>
          <p:nvPr>
            <p:ph sz="quarter" idx="1"/>
          </p:nvPr>
        </p:nvSpPr>
        <p:spPr/>
        <p:txBody>
          <a:bodyPr>
            <a:normAutofit/>
          </a:bodyPr>
          <a:lstStyle/>
          <a:p>
            <a:pPr marL="461963" indent="-461963"/>
            <a:r>
              <a:rPr lang="en-US" sz="3200" dirty="0"/>
              <a:t>If not met, applicant will not be eligible to receive funding</a:t>
            </a:r>
          </a:p>
        </p:txBody>
      </p:sp>
    </p:spTree>
    <p:extLst>
      <p:ext uri="{BB962C8B-B14F-4D97-AF65-F5344CB8AC3E}">
        <p14:creationId xmlns:p14="http://schemas.microsoft.com/office/powerpoint/2010/main" val="160407307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430D-20E6-406D-A9A5-67BC388E63E4}"/>
              </a:ext>
            </a:extLst>
          </p:cNvPr>
          <p:cNvSpPr>
            <a:spLocks noGrp="1"/>
          </p:cNvSpPr>
          <p:nvPr>
            <p:ph type="title"/>
          </p:nvPr>
        </p:nvSpPr>
        <p:spPr/>
        <p:txBody>
          <a:bodyPr/>
          <a:lstStyle/>
          <a:p>
            <a:r>
              <a:rPr lang="en-US" dirty="0"/>
              <a:t>PERs/PARs</a:t>
            </a:r>
          </a:p>
        </p:txBody>
      </p:sp>
      <p:sp>
        <p:nvSpPr>
          <p:cNvPr id="3" name="Content Placeholder 2">
            <a:extLst>
              <a:ext uri="{FF2B5EF4-FFF2-40B4-BE49-F238E27FC236}">
                <a16:creationId xmlns:a16="http://schemas.microsoft.com/office/drawing/2014/main" id="{C49705BD-A9EB-4CA2-B3F4-A9549AAA757E}"/>
              </a:ext>
            </a:extLst>
          </p:cNvPr>
          <p:cNvSpPr>
            <a:spLocks noGrp="1"/>
          </p:cNvSpPr>
          <p:nvPr>
            <p:ph sz="quarter" idx="1"/>
          </p:nvPr>
        </p:nvSpPr>
        <p:spPr/>
        <p:txBody>
          <a:bodyPr>
            <a:normAutofit/>
          </a:bodyPr>
          <a:lstStyle/>
          <a:p>
            <a:r>
              <a:rPr lang="en-US" sz="2400" dirty="0"/>
              <a:t>Note that many street and drainage PERs are not including preliminary hydrologic and hydraulic </a:t>
            </a:r>
            <a:r>
              <a:rPr lang="en-US" sz="2400" i="1" dirty="0"/>
              <a:t>calculations</a:t>
            </a:r>
            <a:r>
              <a:rPr lang="en-US" sz="2400" dirty="0"/>
              <a:t>. These calculations are critical for DCA’s review of these projects. The calculations assist in determining the need for improvements and the appropriateness of the proposed solutions to those needs. </a:t>
            </a:r>
            <a:r>
              <a:rPr lang="en-US" sz="2400" b="1" i="1" u="sng" dirty="0"/>
              <a:t>Scores will be reduced if preliminary calculations are not provided.</a:t>
            </a:r>
            <a:r>
              <a:rPr lang="en-US" sz="2400" u="sng" dirty="0"/>
              <a:t> </a:t>
            </a:r>
          </a:p>
        </p:txBody>
      </p:sp>
    </p:spTree>
    <p:extLst>
      <p:ext uri="{BB962C8B-B14F-4D97-AF65-F5344CB8AC3E}">
        <p14:creationId xmlns:p14="http://schemas.microsoft.com/office/powerpoint/2010/main" val="2303772975"/>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08B2-6FA0-4600-B150-76A8052A2EEA}"/>
              </a:ext>
            </a:extLst>
          </p:cNvPr>
          <p:cNvSpPr>
            <a:spLocks noGrp="1"/>
          </p:cNvSpPr>
          <p:nvPr>
            <p:ph type="title"/>
          </p:nvPr>
        </p:nvSpPr>
        <p:spPr/>
        <p:txBody>
          <a:bodyPr/>
          <a:lstStyle/>
          <a:p>
            <a:r>
              <a:rPr lang="en-US" dirty="0"/>
              <a:t>Maps</a:t>
            </a:r>
          </a:p>
        </p:txBody>
      </p:sp>
      <p:sp>
        <p:nvSpPr>
          <p:cNvPr id="3" name="Content Placeholder 2">
            <a:extLst>
              <a:ext uri="{FF2B5EF4-FFF2-40B4-BE49-F238E27FC236}">
                <a16:creationId xmlns:a16="http://schemas.microsoft.com/office/drawing/2014/main" id="{4A634FE9-4F9F-4B72-A0C6-D81D2514747A}"/>
              </a:ext>
            </a:extLst>
          </p:cNvPr>
          <p:cNvSpPr>
            <a:spLocks noGrp="1"/>
          </p:cNvSpPr>
          <p:nvPr>
            <p:ph sz="quarter" idx="1"/>
          </p:nvPr>
        </p:nvSpPr>
        <p:spPr/>
        <p:txBody>
          <a:bodyPr>
            <a:normAutofit/>
          </a:bodyPr>
          <a:lstStyle/>
          <a:p>
            <a:r>
              <a:rPr lang="en-US" sz="2800" dirty="0"/>
              <a:t>Maps – </a:t>
            </a:r>
          </a:p>
          <a:p>
            <a:pPr lvl="1"/>
            <a:r>
              <a:rPr lang="en-US" sz="2400" b="1" dirty="0"/>
              <a:t>“All applicants, regardless of the type of application submitted, must submit a map where the target area, or facility, is located in relation to the jurisdiction’s Service Delivery Strategy for that activity.”</a:t>
            </a:r>
            <a:endParaRPr lang="en-US" sz="2400" dirty="0"/>
          </a:p>
        </p:txBody>
      </p:sp>
    </p:spTree>
    <p:extLst>
      <p:ext uri="{BB962C8B-B14F-4D97-AF65-F5344CB8AC3E}">
        <p14:creationId xmlns:p14="http://schemas.microsoft.com/office/powerpoint/2010/main" val="161804069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2483-809E-44A6-ABA4-C3F4851232EA}"/>
              </a:ext>
            </a:extLst>
          </p:cNvPr>
          <p:cNvSpPr>
            <a:spLocks noGrp="1"/>
          </p:cNvSpPr>
          <p:nvPr>
            <p:ph type="title"/>
          </p:nvPr>
        </p:nvSpPr>
        <p:spPr/>
        <p:txBody>
          <a:bodyPr/>
          <a:lstStyle/>
          <a:p>
            <a:r>
              <a:rPr lang="en-US" dirty="0"/>
              <a:t>Leverage for  PERs/PARs and Grant Writing</a:t>
            </a:r>
          </a:p>
        </p:txBody>
      </p:sp>
      <p:sp>
        <p:nvSpPr>
          <p:cNvPr id="3" name="Content Placeholder 2">
            <a:extLst>
              <a:ext uri="{FF2B5EF4-FFF2-40B4-BE49-F238E27FC236}">
                <a16:creationId xmlns:a16="http://schemas.microsoft.com/office/drawing/2014/main" id="{DE0599CE-5E71-4512-B9A0-125D31FDABFD}"/>
              </a:ext>
            </a:extLst>
          </p:cNvPr>
          <p:cNvSpPr>
            <a:spLocks noGrp="1"/>
          </p:cNvSpPr>
          <p:nvPr>
            <p:ph sz="quarter" idx="1"/>
          </p:nvPr>
        </p:nvSpPr>
        <p:spPr/>
        <p:txBody>
          <a:bodyPr/>
          <a:lstStyle/>
          <a:p>
            <a:r>
              <a:rPr lang="en-US" sz="2800" i="1" dirty="0"/>
              <a:t>DCA will count up to $5,000 each toward the cost of grant writing services or the cost of preliminary engineering/architectural reports provided that adequate documentation is included in the application.</a:t>
            </a:r>
            <a:endParaRPr lang="en-US" sz="2800" dirty="0"/>
          </a:p>
          <a:p>
            <a:endParaRPr lang="en-US" dirty="0"/>
          </a:p>
        </p:txBody>
      </p:sp>
    </p:spTree>
    <p:extLst>
      <p:ext uri="{BB962C8B-B14F-4D97-AF65-F5344CB8AC3E}">
        <p14:creationId xmlns:p14="http://schemas.microsoft.com/office/powerpoint/2010/main" val="279310736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Reminders</a:t>
            </a:r>
          </a:p>
        </p:txBody>
      </p:sp>
      <p:sp>
        <p:nvSpPr>
          <p:cNvPr id="3" name="Content Placeholder 2"/>
          <p:cNvSpPr>
            <a:spLocks noGrp="1"/>
          </p:cNvSpPr>
          <p:nvPr>
            <p:ph sz="quarter" idx="1"/>
          </p:nvPr>
        </p:nvSpPr>
        <p:spPr>
          <a:xfrm>
            <a:off x="612648" y="1295400"/>
            <a:ext cx="8153400" cy="5257800"/>
          </a:xfrm>
        </p:spPr>
        <p:txBody>
          <a:bodyPr>
            <a:normAutofit fontScale="92500"/>
          </a:bodyPr>
          <a:lstStyle/>
          <a:p>
            <a:pPr lvl="1"/>
            <a:endParaRPr lang="en-US" dirty="0"/>
          </a:p>
          <a:p>
            <a:r>
              <a:rPr lang="en-US" sz="2900" dirty="0"/>
              <a:t>Applicants should address applicable compliance areas</a:t>
            </a:r>
          </a:p>
          <a:p>
            <a:pPr lvl="1"/>
            <a:r>
              <a:rPr lang="en-US" sz="2600" dirty="0"/>
              <a:t>Section 3; AFFH; LEP; URA; LBP; Davis-Bacon, NEPA, etc. </a:t>
            </a:r>
          </a:p>
          <a:p>
            <a:pPr lvl="1"/>
            <a:endParaRPr lang="en-US" sz="900" dirty="0"/>
          </a:p>
          <a:p>
            <a:r>
              <a:rPr lang="en-US" sz="2900" dirty="0"/>
              <a:t>Use the 504 meeting checklist</a:t>
            </a:r>
          </a:p>
          <a:p>
            <a:endParaRPr lang="en-US" sz="1000" dirty="0"/>
          </a:p>
          <a:p>
            <a:r>
              <a:rPr lang="en-US" sz="2900" dirty="0"/>
              <a:t>Ongoing Maintenance &amp;Operations</a:t>
            </a:r>
          </a:p>
          <a:p>
            <a:pPr lvl="1"/>
            <a:r>
              <a:rPr lang="en-US" sz="2600" dirty="0"/>
              <a:t>Do more than sign letter stating that M&amp;O will be followed</a:t>
            </a:r>
          </a:p>
          <a:p>
            <a:pPr lvl="1"/>
            <a:r>
              <a:rPr lang="en-US" sz="2600" dirty="0"/>
              <a:t>For example, </a:t>
            </a:r>
            <a:r>
              <a:rPr lang="en-US" sz="2900" dirty="0"/>
              <a:t>policies or ordinances to prevent future problems</a:t>
            </a:r>
          </a:p>
          <a:p>
            <a:endParaRPr lang="en-US" sz="1000" dirty="0"/>
          </a:p>
          <a:p>
            <a:r>
              <a:rPr lang="en-US" sz="2900" dirty="0"/>
              <a:t>Should provide analysis of ongoing effort</a:t>
            </a:r>
          </a:p>
          <a:p>
            <a:pPr lvl="1"/>
            <a:r>
              <a:rPr lang="en-US" sz="2600" dirty="0"/>
              <a:t>E.g., capital improvement budget</a:t>
            </a:r>
          </a:p>
          <a:p>
            <a:pPr lvl="1"/>
            <a:endParaRPr lang="en-US" sz="2600" dirty="0"/>
          </a:p>
          <a:p>
            <a:endParaRPr lang="en-US" sz="2225" dirty="0"/>
          </a:p>
          <a:p>
            <a:pPr lvl="1"/>
            <a:endParaRPr lang="en-US" dirty="0"/>
          </a:p>
        </p:txBody>
      </p:sp>
    </p:spTree>
    <p:extLst>
      <p:ext uri="{BB962C8B-B14F-4D97-AF65-F5344CB8AC3E}">
        <p14:creationId xmlns:p14="http://schemas.microsoft.com/office/powerpoint/2010/main" val="265319375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DFC8-E8E1-40E6-808E-025770B9D91A}"/>
              </a:ext>
            </a:extLst>
          </p:cNvPr>
          <p:cNvSpPr>
            <a:spLocks noGrp="1"/>
          </p:cNvSpPr>
          <p:nvPr>
            <p:ph type="title"/>
          </p:nvPr>
        </p:nvSpPr>
        <p:spPr/>
        <p:txBody>
          <a:bodyPr/>
          <a:lstStyle/>
          <a:p>
            <a:r>
              <a:rPr lang="en-US" dirty="0"/>
              <a:t>Other Reminders</a:t>
            </a:r>
          </a:p>
        </p:txBody>
      </p:sp>
      <p:sp>
        <p:nvSpPr>
          <p:cNvPr id="3" name="Content Placeholder 2">
            <a:extLst>
              <a:ext uri="{FF2B5EF4-FFF2-40B4-BE49-F238E27FC236}">
                <a16:creationId xmlns:a16="http://schemas.microsoft.com/office/drawing/2014/main" id="{75DA7A72-F9FA-4CCD-B520-A2F34B0D98A9}"/>
              </a:ext>
            </a:extLst>
          </p:cNvPr>
          <p:cNvSpPr>
            <a:spLocks noGrp="1"/>
          </p:cNvSpPr>
          <p:nvPr>
            <p:ph sz="quarter" idx="1"/>
          </p:nvPr>
        </p:nvSpPr>
        <p:spPr/>
        <p:txBody>
          <a:bodyPr>
            <a:normAutofit/>
          </a:bodyPr>
          <a:lstStyle/>
          <a:p>
            <a:r>
              <a:rPr lang="en-US" sz="2800" dirty="0"/>
              <a:t>Resident letters:</a:t>
            </a:r>
          </a:p>
          <a:p>
            <a:pPr lvl="1"/>
            <a:r>
              <a:rPr lang="en-US" sz="2400" dirty="0"/>
              <a:t>Make sure that resident letters are good documentation</a:t>
            </a:r>
          </a:p>
          <a:p>
            <a:pPr lvl="1"/>
            <a:r>
              <a:rPr lang="en-US" sz="2400" dirty="0"/>
              <a:t>No type written letters that are illegibly signed</a:t>
            </a:r>
          </a:p>
          <a:p>
            <a:pPr lvl="1"/>
            <a:r>
              <a:rPr lang="en-US" sz="2400" dirty="0"/>
              <a:t>Survey comments are OK, but are not the best form of documentation of resident concerns</a:t>
            </a:r>
          </a:p>
          <a:p>
            <a:pPr lvl="1"/>
            <a:r>
              <a:rPr lang="en-US" sz="2400" dirty="0"/>
              <a:t>Establishes residents’ concerns but additional documentation required</a:t>
            </a:r>
          </a:p>
          <a:p>
            <a:pPr lvl="1"/>
            <a:endParaRPr lang="en-US" sz="2400" dirty="0"/>
          </a:p>
          <a:p>
            <a:pPr marL="240094" lvl="1" indent="-240094">
              <a:lnSpc>
                <a:spcPct val="114000"/>
              </a:lnSpc>
              <a:spcBef>
                <a:spcPts val="525"/>
              </a:spcBef>
              <a:buClr>
                <a:schemeClr val="accent2"/>
              </a:buClr>
              <a:buFont typeface="Wingdings" panose="05000000000000000000" pitchFamily="2" charset="2"/>
              <a:buChar char=""/>
            </a:pPr>
            <a:r>
              <a:rPr lang="en-US" sz="2800" dirty="0"/>
              <a:t>Web site update</a:t>
            </a:r>
          </a:p>
          <a:p>
            <a:pPr lvl="1"/>
            <a:endParaRPr lang="en-US" sz="2400" dirty="0"/>
          </a:p>
        </p:txBody>
      </p:sp>
    </p:spTree>
    <p:extLst>
      <p:ext uri="{BB962C8B-B14F-4D97-AF65-F5344CB8AC3E}">
        <p14:creationId xmlns:p14="http://schemas.microsoft.com/office/powerpoint/2010/main" val="12730293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DFC8-E8E1-40E6-808E-025770B9D91A}"/>
              </a:ext>
            </a:extLst>
          </p:cNvPr>
          <p:cNvSpPr>
            <a:spLocks noGrp="1"/>
          </p:cNvSpPr>
          <p:nvPr>
            <p:ph type="title"/>
          </p:nvPr>
        </p:nvSpPr>
        <p:spPr/>
        <p:txBody>
          <a:bodyPr/>
          <a:lstStyle/>
          <a:p>
            <a:r>
              <a:rPr lang="en-US" sz="3600" dirty="0"/>
              <a:t>Bonus Points for Readiness to Proceed</a:t>
            </a:r>
            <a:endParaRPr lang="en-US" dirty="0"/>
          </a:p>
        </p:txBody>
      </p:sp>
      <p:sp>
        <p:nvSpPr>
          <p:cNvPr id="3" name="Content Placeholder 2">
            <a:extLst>
              <a:ext uri="{FF2B5EF4-FFF2-40B4-BE49-F238E27FC236}">
                <a16:creationId xmlns:a16="http://schemas.microsoft.com/office/drawing/2014/main" id="{75DA7A72-F9FA-4CCD-B520-A2F34B0D98A9}"/>
              </a:ext>
            </a:extLst>
          </p:cNvPr>
          <p:cNvSpPr>
            <a:spLocks noGrp="1"/>
          </p:cNvSpPr>
          <p:nvPr>
            <p:ph sz="quarter" idx="1"/>
          </p:nvPr>
        </p:nvSpPr>
        <p:spPr>
          <a:xfrm>
            <a:off x="381000" y="1600200"/>
            <a:ext cx="8458200" cy="5029200"/>
          </a:xfrm>
        </p:spPr>
        <p:txBody>
          <a:bodyPr>
            <a:normAutofit/>
          </a:bodyPr>
          <a:lstStyle/>
          <a:p>
            <a:r>
              <a:rPr lang="en-US" sz="2700" dirty="0"/>
              <a:t>A maximum of 25 bonus points may be earned through the demonstration of a project’s readiness to proceed. </a:t>
            </a:r>
          </a:p>
          <a:p>
            <a:r>
              <a:rPr lang="en-US" sz="2400" i="1" dirty="0"/>
              <a:t>Points may be earned through documentation in the application that: </a:t>
            </a:r>
          </a:p>
          <a:p>
            <a:pPr lvl="1"/>
            <a:r>
              <a:rPr lang="en-US" i="1" dirty="0"/>
              <a:t> </a:t>
            </a:r>
            <a:r>
              <a:rPr lang="en-US" dirty="0"/>
              <a:t>Procurement documents/processes are ready to proceed</a:t>
            </a:r>
          </a:p>
          <a:p>
            <a:pPr lvl="1"/>
            <a:r>
              <a:rPr lang="en-US" dirty="0"/>
              <a:t>NEPA review and required notices for wetlands and floodplains are in process or have been completed</a:t>
            </a:r>
          </a:p>
          <a:p>
            <a:pPr lvl="1"/>
            <a:r>
              <a:rPr lang="en-US" dirty="0"/>
              <a:t>All engineering and architectural plans are finalized and have been submitted to the appropriate local, state or federal authorities</a:t>
            </a:r>
          </a:p>
          <a:p>
            <a:pPr lvl="1"/>
            <a:r>
              <a:rPr lang="en-US" dirty="0"/>
              <a:t>All real-estate (including easements and right of ways) needed for the project has been identified or acquired in accordance with applicable requirements and is available for the project;</a:t>
            </a:r>
          </a:p>
          <a:p>
            <a:pPr lvl="1"/>
            <a:r>
              <a:rPr lang="en-US" dirty="0"/>
              <a:t>Contract documents are finalized and approvals have been received from appropriate local authorities, bid packages ready to be distributed. </a:t>
            </a:r>
          </a:p>
          <a:p>
            <a:endParaRPr lang="en-US" dirty="0"/>
          </a:p>
        </p:txBody>
      </p:sp>
    </p:spTree>
    <p:extLst>
      <p:ext uri="{BB962C8B-B14F-4D97-AF65-F5344CB8AC3E}">
        <p14:creationId xmlns:p14="http://schemas.microsoft.com/office/powerpoint/2010/main" val="1234315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2BB7-B754-4C40-B065-9F1070A1FAC9}"/>
              </a:ext>
            </a:extLst>
          </p:cNvPr>
          <p:cNvSpPr>
            <a:spLocks noGrp="1"/>
          </p:cNvSpPr>
          <p:nvPr>
            <p:ph type="title"/>
          </p:nvPr>
        </p:nvSpPr>
        <p:spPr/>
        <p:txBody>
          <a:bodyPr/>
          <a:lstStyle/>
          <a:p>
            <a:r>
              <a:rPr lang="en-US" dirty="0"/>
              <a:t>Bonus Points – New Values</a:t>
            </a:r>
          </a:p>
        </p:txBody>
      </p:sp>
      <p:sp>
        <p:nvSpPr>
          <p:cNvPr id="3" name="Content Placeholder 2">
            <a:extLst>
              <a:ext uri="{FF2B5EF4-FFF2-40B4-BE49-F238E27FC236}">
                <a16:creationId xmlns:a16="http://schemas.microsoft.com/office/drawing/2014/main" id="{E2A76F91-EB5D-4346-A13A-214FBDA60C39}"/>
              </a:ext>
            </a:extLst>
          </p:cNvPr>
          <p:cNvSpPr>
            <a:spLocks noGrp="1"/>
          </p:cNvSpPr>
          <p:nvPr>
            <p:ph sz="quarter" idx="1"/>
          </p:nvPr>
        </p:nvSpPr>
        <p:spPr/>
        <p:txBody>
          <a:bodyPr>
            <a:normAutofit/>
          </a:bodyPr>
          <a:lstStyle/>
          <a:p>
            <a:pPr marL="0" indent="0">
              <a:buNone/>
            </a:pPr>
            <a:endParaRPr lang="en-US" dirty="0"/>
          </a:p>
          <a:p>
            <a:pPr marL="274393" lvl="1"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88" y="2057400"/>
            <a:ext cx="7821846" cy="3481118"/>
          </a:xfrm>
          <a:prstGeom prst="rect">
            <a:avLst/>
          </a:prstGeom>
        </p:spPr>
      </p:pic>
    </p:spTree>
    <p:extLst>
      <p:ext uri="{BB962C8B-B14F-4D97-AF65-F5344CB8AC3E}">
        <p14:creationId xmlns:p14="http://schemas.microsoft.com/office/powerpoint/2010/main" val="127513782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2BB7-B754-4C40-B065-9F1070A1FAC9}"/>
              </a:ext>
            </a:extLst>
          </p:cNvPr>
          <p:cNvSpPr>
            <a:spLocks noGrp="1"/>
          </p:cNvSpPr>
          <p:nvPr>
            <p:ph type="title"/>
          </p:nvPr>
        </p:nvSpPr>
        <p:spPr/>
        <p:txBody>
          <a:bodyPr/>
          <a:lstStyle/>
          <a:p>
            <a:r>
              <a:rPr lang="en-US" dirty="0"/>
              <a:t>Bonus Points (continued)</a:t>
            </a:r>
          </a:p>
        </p:txBody>
      </p:sp>
      <p:sp>
        <p:nvSpPr>
          <p:cNvPr id="3" name="Content Placeholder 2">
            <a:extLst>
              <a:ext uri="{FF2B5EF4-FFF2-40B4-BE49-F238E27FC236}">
                <a16:creationId xmlns:a16="http://schemas.microsoft.com/office/drawing/2014/main" id="{E2A76F91-EB5D-4346-A13A-214FBDA60C39}"/>
              </a:ext>
            </a:extLst>
          </p:cNvPr>
          <p:cNvSpPr>
            <a:spLocks noGrp="1"/>
          </p:cNvSpPr>
          <p:nvPr>
            <p:ph sz="quarter" idx="1"/>
          </p:nvPr>
        </p:nvSpPr>
        <p:spPr>
          <a:xfrm>
            <a:off x="612648" y="1600200"/>
            <a:ext cx="8153400" cy="4724400"/>
          </a:xfrm>
        </p:spPr>
        <p:txBody>
          <a:bodyPr>
            <a:normAutofit/>
          </a:bodyPr>
          <a:lstStyle/>
          <a:p>
            <a:pPr>
              <a:buFont typeface="Wingdings" panose="05000000000000000000" pitchFamily="2" charset="2"/>
              <a:buChar char="q"/>
            </a:pPr>
            <a:r>
              <a:rPr lang="en-US" sz="2500" u="sng" dirty="0"/>
              <a:t>Procurement. </a:t>
            </a:r>
            <a:r>
              <a:rPr lang="en-US" sz="2500" dirty="0"/>
              <a:t>These bonus points refer to procurement of professional services in accord with all DCA requirements.</a:t>
            </a:r>
          </a:p>
          <a:p>
            <a:pPr lvl="1"/>
            <a:r>
              <a:rPr lang="en-US" sz="2200" dirty="0"/>
              <a:t> If either the grant administrator or the architect/engineer is procured, 1 bonus point will be assigned. </a:t>
            </a:r>
          </a:p>
          <a:p>
            <a:pPr lvl="1"/>
            <a:r>
              <a:rPr lang="en-US" sz="2200" dirty="0"/>
              <a:t>If both are procured, 2 bonus points will be assigned. </a:t>
            </a:r>
          </a:p>
          <a:p>
            <a:pPr lvl="1"/>
            <a:r>
              <a:rPr lang="en-US" sz="2200" u="sng" dirty="0"/>
              <a:t>Remember Section 3 for professional services procurement</a:t>
            </a:r>
          </a:p>
          <a:p>
            <a:r>
              <a:rPr lang="en-US" sz="2500" dirty="0"/>
              <a:t>Required Documentation</a:t>
            </a:r>
          </a:p>
          <a:p>
            <a:pPr lvl="1"/>
            <a:r>
              <a:rPr lang="en-US" sz="2000" dirty="0"/>
              <a:t>Applicant must provide a letter signed by the Chief Elected Official stating the CDBG procurement process has been followed and identifying the firm(s) that has been selected. </a:t>
            </a:r>
          </a:p>
          <a:p>
            <a:pPr marL="274393" lvl="1" indent="0">
              <a:buNone/>
            </a:pPr>
            <a:endParaRPr lang="en-US" dirty="0"/>
          </a:p>
        </p:txBody>
      </p:sp>
    </p:spTree>
    <p:extLst>
      <p:ext uri="{BB962C8B-B14F-4D97-AF65-F5344CB8AC3E}">
        <p14:creationId xmlns:p14="http://schemas.microsoft.com/office/powerpoint/2010/main" val="75997672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2BB7-B754-4C40-B065-9F1070A1FAC9}"/>
              </a:ext>
            </a:extLst>
          </p:cNvPr>
          <p:cNvSpPr>
            <a:spLocks noGrp="1"/>
          </p:cNvSpPr>
          <p:nvPr>
            <p:ph type="title"/>
          </p:nvPr>
        </p:nvSpPr>
        <p:spPr/>
        <p:txBody>
          <a:bodyPr/>
          <a:lstStyle/>
          <a:p>
            <a:r>
              <a:rPr lang="en-US" dirty="0"/>
              <a:t>Bonus Points (continued)</a:t>
            </a:r>
          </a:p>
        </p:txBody>
      </p:sp>
      <p:sp>
        <p:nvSpPr>
          <p:cNvPr id="3" name="Content Placeholder 2">
            <a:extLst>
              <a:ext uri="{FF2B5EF4-FFF2-40B4-BE49-F238E27FC236}">
                <a16:creationId xmlns:a16="http://schemas.microsoft.com/office/drawing/2014/main" id="{E2A76F91-EB5D-4346-A13A-214FBDA60C39}"/>
              </a:ext>
            </a:extLst>
          </p:cNvPr>
          <p:cNvSpPr>
            <a:spLocks noGrp="1"/>
          </p:cNvSpPr>
          <p:nvPr>
            <p:ph sz="quarter" idx="1"/>
          </p:nvPr>
        </p:nvSpPr>
        <p:spPr>
          <a:xfrm>
            <a:off x="612648" y="1600200"/>
            <a:ext cx="8153400" cy="4724400"/>
          </a:xfrm>
        </p:spPr>
        <p:txBody>
          <a:bodyPr>
            <a:normAutofit/>
          </a:bodyPr>
          <a:lstStyle/>
          <a:p>
            <a:r>
              <a:rPr lang="en-US" sz="2800" u="sng" dirty="0"/>
              <a:t>Environmental Review</a:t>
            </a:r>
            <a:r>
              <a:rPr lang="en-US" sz="2800" dirty="0"/>
              <a:t>. A maximum of 3 points may earned for completing different parts of the Environmental Review.</a:t>
            </a:r>
          </a:p>
          <a:p>
            <a:pPr lvl="1"/>
            <a:r>
              <a:rPr lang="en-US" sz="2800" dirty="0"/>
              <a:t>1 point for completing the tribal consultation process.</a:t>
            </a:r>
          </a:p>
          <a:p>
            <a:pPr lvl="2"/>
            <a:r>
              <a:rPr lang="en-US" sz="2000" dirty="0"/>
              <a:t>Documented by a copy of the tribal consultation letter(s) and the response letter(s) or a memo documenting no response(s) received.</a:t>
            </a:r>
          </a:p>
          <a:p>
            <a:pPr marL="514487" lvl="2" indent="0">
              <a:buNone/>
            </a:pPr>
            <a:endParaRPr lang="en-US" sz="1000" dirty="0"/>
          </a:p>
          <a:p>
            <a:pPr lvl="1"/>
            <a:r>
              <a:rPr lang="en-US" sz="2800" dirty="0"/>
              <a:t>1 point for the SHPO response letter</a:t>
            </a:r>
          </a:p>
          <a:p>
            <a:pPr lvl="2"/>
            <a:r>
              <a:rPr lang="en-US" sz="2000" dirty="0"/>
              <a:t>Documented by a copy of the response letter</a:t>
            </a:r>
          </a:p>
          <a:p>
            <a:pPr marL="514487" lvl="2" indent="0">
              <a:buNone/>
            </a:pPr>
            <a:endParaRPr lang="en-US" sz="1000" dirty="0"/>
          </a:p>
          <a:p>
            <a:pPr lvl="1"/>
            <a:r>
              <a:rPr lang="en-US" sz="2800" dirty="0"/>
              <a:t>1 point for full release of funds</a:t>
            </a:r>
          </a:p>
        </p:txBody>
      </p:sp>
    </p:spTree>
    <p:extLst>
      <p:ext uri="{BB962C8B-B14F-4D97-AF65-F5344CB8AC3E}">
        <p14:creationId xmlns:p14="http://schemas.microsoft.com/office/powerpoint/2010/main" val="196578746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2BB7-B754-4C40-B065-9F1070A1FAC9}"/>
              </a:ext>
            </a:extLst>
          </p:cNvPr>
          <p:cNvSpPr>
            <a:spLocks noGrp="1"/>
          </p:cNvSpPr>
          <p:nvPr>
            <p:ph type="title"/>
          </p:nvPr>
        </p:nvSpPr>
        <p:spPr/>
        <p:txBody>
          <a:bodyPr/>
          <a:lstStyle/>
          <a:p>
            <a:r>
              <a:rPr lang="en-US" dirty="0"/>
              <a:t>Bonus Points (continued)</a:t>
            </a:r>
          </a:p>
        </p:txBody>
      </p:sp>
      <p:sp>
        <p:nvSpPr>
          <p:cNvPr id="3" name="Content Placeholder 2">
            <a:extLst>
              <a:ext uri="{FF2B5EF4-FFF2-40B4-BE49-F238E27FC236}">
                <a16:creationId xmlns:a16="http://schemas.microsoft.com/office/drawing/2014/main" id="{E2A76F91-EB5D-4346-A13A-214FBDA60C39}"/>
              </a:ext>
            </a:extLst>
          </p:cNvPr>
          <p:cNvSpPr>
            <a:spLocks noGrp="1"/>
          </p:cNvSpPr>
          <p:nvPr>
            <p:ph sz="quarter" idx="1"/>
          </p:nvPr>
        </p:nvSpPr>
        <p:spPr>
          <a:xfrm>
            <a:off x="612648" y="1600200"/>
            <a:ext cx="8153400" cy="5029200"/>
          </a:xfrm>
        </p:spPr>
        <p:txBody>
          <a:bodyPr>
            <a:normAutofit fontScale="47500" lnSpcReduction="20000"/>
          </a:bodyPr>
          <a:lstStyle/>
          <a:p>
            <a:r>
              <a:rPr lang="en-US" sz="5100" u="sng" dirty="0"/>
              <a:t>Architectural and Engineering Plans</a:t>
            </a:r>
            <a:r>
              <a:rPr lang="en-US" sz="5100" dirty="0"/>
              <a:t>. A maximum of 10 points may be earned.</a:t>
            </a:r>
          </a:p>
          <a:p>
            <a:pPr lvl="1"/>
            <a:r>
              <a:rPr lang="en-US" sz="4200" dirty="0"/>
              <a:t>10 points may be earned for having the design completed and submitted to the appropriate agencies. </a:t>
            </a:r>
            <a:r>
              <a:rPr lang="en-US" sz="3600" dirty="0"/>
              <a:t> </a:t>
            </a:r>
          </a:p>
          <a:p>
            <a:pPr lvl="2"/>
            <a:r>
              <a:rPr lang="en-US" sz="3300" dirty="0"/>
              <a:t>Documented by a letter from the Engineer/Architect that design is completed and must include a listing of the agencies to which plans have been submitted along with the dates of submission.</a:t>
            </a:r>
          </a:p>
          <a:p>
            <a:pPr>
              <a:buFont typeface="Wingdings" panose="05000000000000000000" pitchFamily="2" charset="2"/>
              <a:buChar char="q"/>
            </a:pPr>
            <a:r>
              <a:rPr lang="en-US" sz="4400" u="sng" dirty="0"/>
              <a:t>Neighborhood Revitalization. </a:t>
            </a:r>
            <a:r>
              <a:rPr lang="en-US" sz="4400" dirty="0"/>
              <a:t>A maximum of 10 points may be earned.</a:t>
            </a:r>
            <a:endParaRPr lang="en-US" sz="4400" u="sng" dirty="0"/>
          </a:p>
          <a:p>
            <a:pPr lvl="1"/>
            <a:r>
              <a:rPr lang="en-US" sz="4200" dirty="0"/>
              <a:t>1 point may be earned for having the rehab advisor under contract.</a:t>
            </a:r>
          </a:p>
          <a:p>
            <a:pPr lvl="2"/>
            <a:r>
              <a:rPr lang="en-US" sz="3300" dirty="0"/>
              <a:t> Documented by a letter signed by the CEO stating the procurement process has been followed and identifying the individual/firm that has been selected.  </a:t>
            </a:r>
          </a:p>
          <a:p>
            <a:pPr lvl="1"/>
            <a:r>
              <a:rPr lang="en-US" sz="4200" dirty="0"/>
              <a:t>5 points may be earned for completing title searches on all proposed units.</a:t>
            </a:r>
          </a:p>
          <a:p>
            <a:pPr lvl="2"/>
            <a:r>
              <a:rPr lang="en-US" sz="2800" dirty="0"/>
              <a:t> </a:t>
            </a:r>
            <a:r>
              <a:rPr lang="en-US" sz="3300" dirty="0"/>
              <a:t>Documented by a letter from the attorney stating that title searches on the proposed units have been completed and listing the property addresses and owners.  </a:t>
            </a:r>
          </a:p>
          <a:p>
            <a:pPr lvl="1"/>
            <a:r>
              <a:rPr lang="en-US" sz="4200" dirty="0"/>
              <a:t>4 points may be earned for completing work write-ups on all units.</a:t>
            </a:r>
          </a:p>
          <a:p>
            <a:pPr lvl="2"/>
            <a:r>
              <a:rPr lang="en-US" sz="2800" dirty="0"/>
              <a:t> </a:t>
            </a:r>
            <a:r>
              <a:rPr lang="en-US" sz="3300" dirty="0"/>
              <a:t>Documented by providing a copy of each work write-up with the application.</a:t>
            </a:r>
            <a:r>
              <a:rPr lang="en-US" sz="2800" dirty="0"/>
              <a:t>  </a:t>
            </a:r>
            <a:endParaRPr lang="en-US" sz="1900" dirty="0"/>
          </a:p>
          <a:p>
            <a:r>
              <a:rPr lang="en-US" sz="4400" u="sng" dirty="0"/>
              <a:t>Plans should not be submitted to DCA</a:t>
            </a:r>
            <a:r>
              <a:rPr lang="en-US" sz="4400" dirty="0"/>
              <a:t>. </a:t>
            </a:r>
          </a:p>
        </p:txBody>
      </p:sp>
    </p:spTree>
    <p:extLst>
      <p:ext uri="{BB962C8B-B14F-4D97-AF65-F5344CB8AC3E}">
        <p14:creationId xmlns:p14="http://schemas.microsoft.com/office/powerpoint/2010/main" val="12197079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t>Deadlines – April 2, 2018</a:t>
            </a:r>
          </a:p>
        </p:txBody>
      </p:sp>
      <p:sp>
        <p:nvSpPr>
          <p:cNvPr id="5123" name="Rectangle 3"/>
          <p:cNvSpPr>
            <a:spLocks noGrp="1" noChangeArrowheads="1"/>
          </p:cNvSpPr>
          <p:nvPr>
            <p:ph sz="quarter" idx="1"/>
          </p:nvPr>
        </p:nvSpPr>
        <p:spPr/>
        <p:txBody>
          <a:bodyPr>
            <a:normAutofit/>
          </a:bodyPr>
          <a:lstStyle/>
          <a:p>
            <a:pPr marL="684213" indent="-409575">
              <a:tabLst>
                <a:tab pos="684213" algn="l"/>
              </a:tabLst>
            </a:pPr>
            <a:r>
              <a:rPr lang="en-US" sz="3200" dirty="0"/>
              <a:t>Annual Competition Application</a:t>
            </a:r>
          </a:p>
          <a:p>
            <a:pPr marL="684213" indent="-409575">
              <a:tabLst>
                <a:tab pos="684213" algn="l"/>
              </a:tabLst>
            </a:pPr>
            <a:endParaRPr lang="en-US" sz="3200" dirty="0"/>
          </a:p>
          <a:p>
            <a:pPr marL="684213" indent="-409575"/>
            <a:r>
              <a:rPr lang="en-US" sz="3200" dirty="0"/>
              <a:t>Revitalization Area Strategy Application</a:t>
            </a:r>
          </a:p>
          <a:p>
            <a:pPr marL="684213" indent="-409575"/>
            <a:endParaRPr lang="en-US" sz="3200" dirty="0"/>
          </a:p>
          <a:p>
            <a:pPr marL="684213" indent="-409575"/>
            <a:r>
              <a:rPr lang="en-US" sz="3025" dirty="0"/>
              <a:t>Exceptions to the “Every Other Year” Rule</a:t>
            </a:r>
            <a:endParaRPr lang="en-US" sz="2800" dirty="0"/>
          </a:p>
          <a:p>
            <a:pPr marL="1376363" lvl="1" indent="-461963"/>
            <a:r>
              <a:rPr lang="en-US" sz="2800" dirty="0"/>
              <a:t>Applicants must have a current </a:t>
            </a:r>
            <a:r>
              <a:rPr lang="en-US" sz="2800" dirty="0" err="1"/>
              <a:t>WaterFirst</a:t>
            </a:r>
            <a:r>
              <a:rPr lang="en-US" sz="2800" dirty="0"/>
              <a:t>, </a:t>
            </a:r>
            <a:r>
              <a:rPr lang="en-US" sz="2800" dirty="0" err="1"/>
              <a:t>PlanFirst</a:t>
            </a:r>
            <a:r>
              <a:rPr lang="en-US" sz="2800" dirty="0"/>
              <a:t>, or GICH designation as of April 2, 2018</a:t>
            </a:r>
          </a:p>
          <a:p>
            <a:pPr marL="0" indent="0">
              <a:buNone/>
            </a:pPr>
            <a:endParaRPr lang="en-US" sz="2800" dirty="0"/>
          </a:p>
          <a:p>
            <a:pPr lvl="1"/>
            <a:endParaRPr lang="en-US" sz="2800" dirty="0"/>
          </a:p>
          <a:p>
            <a:pPr lvl="1"/>
            <a:endParaRPr lang="en-US" sz="2800"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2BB7-B754-4C40-B065-9F1070A1FAC9}"/>
              </a:ext>
            </a:extLst>
          </p:cNvPr>
          <p:cNvSpPr>
            <a:spLocks noGrp="1"/>
          </p:cNvSpPr>
          <p:nvPr>
            <p:ph type="title"/>
          </p:nvPr>
        </p:nvSpPr>
        <p:spPr/>
        <p:txBody>
          <a:bodyPr/>
          <a:lstStyle/>
          <a:p>
            <a:r>
              <a:rPr lang="en-US" dirty="0"/>
              <a:t>Bonus Points (continued)</a:t>
            </a:r>
          </a:p>
        </p:txBody>
      </p:sp>
      <p:sp>
        <p:nvSpPr>
          <p:cNvPr id="3" name="Content Placeholder 2">
            <a:extLst>
              <a:ext uri="{FF2B5EF4-FFF2-40B4-BE49-F238E27FC236}">
                <a16:creationId xmlns:a16="http://schemas.microsoft.com/office/drawing/2014/main" id="{E2A76F91-EB5D-4346-A13A-214FBDA60C39}"/>
              </a:ext>
            </a:extLst>
          </p:cNvPr>
          <p:cNvSpPr>
            <a:spLocks noGrp="1"/>
          </p:cNvSpPr>
          <p:nvPr>
            <p:ph sz="quarter" idx="1"/>
          </p:nvPr>
        </p:nvSpPr>
        <p:spPr>
          <a:xfrm>
            <a:off x="612648" y="1600200"/>
            <a:ext cx="8153400" cy="5029200"/>
          </a:xfrm>
        </p:spPr>
        <p:txBody>
          <a:bodyPr>
            <a:normAutofit fontScale="92500"/>
          </a:bodyPr>
          <a:lstStyle/>
          <a:p>
            <a:r>
              <a:rPr lang="en-US" sz="2500" u="sng" dirty="0"/>
              <a:t>Acquisition Activities</a:t>
            </a:r>
            <a:r>
              <a:rPr lang="en-US" sz="2500" dirty="0"/>
              <a:t>. A maximum of 5 points may be earned.</a:t>
            </a:r>
          </a:p>
          <a:p>
            <a:pPr lvl="1"/>
            <a:r>
              <a:rPr lang="en-US" sz="2500" dirty="0"/>
              <a:t>1 point will be given if the project does not require acquisition. </a:t>
            </a:r>
            <a:endParaRPr lang="en-US" sz="2200" dirty="0"/>
          </a:p>
          <a:p>
            <a:pPr lvl="2"/>
            <a:r>
              <a:rPr lang="en-US" sz="1900" dirty="0"/>
              <a:t>Documented by </a:t>
            </a:r>
            <a:r>
              <a:rPr lang="en-US" sz="2000" dirty="0"/>
              <a:t>a letter from the CEO stating that no acquisition is needed. </a:t>
            </a:r>
            <a:endParaRPr lang="en-US" sz="1900" dirty="0"/>
          </a:p>
          <a:p>
            <a:pPr lvl="1"/>
            <a:r>
              <a:rPr lang="en-US" sz="2400" dirty="0"/>
              <a:t>3 points total may be earned if all acquisition has been identified and title searches are completed.</a:t>
            </a:r>
          </a:p>
          <a:p>
            <a:pPr lvl="2"/>
            <a:r>
              <a:rPr lang="en-US" sz="1800" dirty="0"/>
              <a:t> Documented by a letter from the attorney stating that the title searches on all the properties required for start of construction have been completed and listing the property addresses and owners. </a:t>
            </a:r>
            <a:endParaRPr lang="en-US" sz="2200" dirty="0"/>
          </a:p>
          <a:p>
            <a:pPr lvl="1"/>
            <a:r>
              <a:rPr lang="en-US" sz="2200" dirty="0"/>
              <a:t> </a:t>
            </a:r>
            <a:r>
              <a:rPr lang="en-US" sz="2400" dirty="0"/>
              <a:t>5 points total may be earned for completed acquisition packages.</a:t>
            </a:r>
          </a:p>
          <a:p>
            <a:pPr lvl="2"/>
            <a:r>
              <a:rPr lang="en-US" sz="1800" dirty="0"/>
              <a:t> Documented by including easement plats for all required easements along with a valuation determination for each easement or parcel to be acquired. </a:t>
            </a:r>
          </a:p>
          <a:p>
            <a:r>
              <a:rPr lang="en-US" sz="1900" dirty="0"/>
              <a:t>Remember that all property acquired in anticipation of the proposed CDBG project regardless of the source of funding is subject to URA requirements. Non-compliance with URA requirements could lead to ineligible and non-reimbursable costs. </a:t>
            </a:r>
          </a:p>
        </p:txBody>
      </p:sp>
    </p:spTree>
    <p:extLst>
      <p:ext uri="{BB962C8B-B14F-4D97-AF65-F5344CB8AC3E}">
        <p14:creationId xmlns:p14="http://schemas.microsoft.com/office/powerpoint/2010/main" val="309384610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2BB7-B754-4C40-B065-9F1070A1FAC9}"/>
              </a:ext>
            </a:extLst>
          </p:cNvPr>
          <p:cNvSpPr>
            <a:spLocks noGrp="1"/>
          </p:cNvSpPr>
          <p:nvPr>
            <p:ph type="title"/>
          </p:nvPr>
        </p:nvSpPr>
        <p:spPr/>
        <p:txBody>
          <a:bodyPr/>
          <a:lstStyle/>
          <a:p>
            <a:r>
              <a:rPr lang="en-US" dirty="0"/>
              <a:t>Bonus Points (continued)</a:t>
            </a:r>
          </a:p>
        </p:txBody>
      </p:sp>
      <p:sp>
        <p:nvSpPr>
          <p:cNvPr id="3" name="Content Placeholder 2">
            <a:extLst>
              <a:ext uri="{FF2B5EF4-FFF2-40B4-BE49-F238E27FC236}">
                <a16:creationId xmlns:a16="http://schemas.microsoft.com/office/drawing/2014/main" id="{E2A76F91-EB5D-4346-A13A-214FBDA60C39}"/>
              </a:ext>
            </a:extLst>
          </p:cNvPr>
          <p:cNvSpPr>
            <a:spLocks noGrp="1"/>
          </p:cNvSpPr>
          <p:nvPr>
            <p:ph sz="quarter" idx="1"/>
          </p:nvPr>
        </p:nvSpPr>
        <p:spPr>
          <a:xfrm>
            <a:off x="612648" y="1600200"/>
            <a:ext cx="8153400" cy="5029200"/>
          </a:xfrm>
        </p:spPr>
        <p:txBody>
          <a:bodyPr>
            <a:normAutofit fontScale="92500" lnSpcReduction="10000"/>
          </a:bodyPr>
          <a:lstStyle/>
          <a:p>
            <a:r>
              <a:rPr lang="en-US" sz="2800" u="sng" dirty="0"/>
              <a:t>Contract Documents – Public Facilities</a:t>
            </a:r>
            <a:r>
              <a:rPr lang="en-US" sz="2800" dirty="0"/>
              <a:t>. </a:t>
            </a:r>
            <a:r>
              <a:rPr lang="en-US" sz="2400" dirty="0"/>
              <a:t>A maximum of 5 points may be earned.</a:t>
            </a:r>
          </a:p>
          <a:p>
            <a:pPr lvl="1"/>
            <a:r>
              <a:rPr lang="en-US" sz="2400" dirty="0"/>
              <a:t>5 points may be earned for receiving all required plan approvals and/or permits from all applicable federal, state, and local agencies and having bid packages ready for distribution.  </a:t>
            </a:r>
          </a:p>
          <a:p>
            <a:pPr lvl="2"/>
            <a:r>
              <a:rPr lang="en-US" sz="2000" dirty="0"/>
              <a:t>Documented by copies of approval letters and/or explanation of approval due to “no response”, and a certification from the CEO stating that the project is ready for bid.</a:t>
            </a:r>
          </a:p>
          <a:p>
            <a:r>
              <a:rPr lang="en-US" sz="2600" dirty="0"/>
              <a:t> </a:t>
            </a:r>
            <a:r>
              <a:rPr lang="en-US" sz="2800" u="sng" dirty="0"/>
              <a:t>Neighborhood Revitalization.</a:t>
            </a:r>
            <a:r>
              <a:rPr lang="en-US" sz="2800" dirty="0"/>
              <a:t> </a:t>
            </a:r>
            <a:r>
              <a:rPr lang="en-US" sz="2600" dirty="0"/>
              <a:t>A maximum of 5 points may be earned.</a:t>
            </a:r>
          </a:p>
          <a:p>
            <a:pPr lvl="1"/>
            <a:r>
              <a:rPr lang="en-US" sz="2400" dirty="0"/>
              <a:t>5 points may be earned for completing income verifications.</a:t>
            </a:r>
          </a:p>
          <a:p>
            <a:pPr lvl="2"/>
            <a:r>
              <a:rPr lang="en-US" sz="2200" dirty="0"/>
              <a:t> </a:t>
            </a:r>
            <a:r>
              <a:rPr lang="en-US" sz="2000" dirty="0"/>
              <a:t>Documented by a letter from the CEO listing the names and addresses of the participants for whom income verifications have been completed. </a:t>
            </a:r>
          </a:p>
          <a:p>
            <a:r>
              <a:rPr lang="en-US" sz="2500" u="sng" dirty="0"/>
              <a:t>Contract documents should not be submitted to DCA</a:t>
            </a:r>
            <a:r>
              <a:rPr lang="en-US" sz="2500" dirty="0"/>
              <a:t>. </a:t>
            </a:r>
          </a:p>
          <a:p>
            <a:endParaRPr lang="en-US" sz="1900" dirty="0"/>
          </a:p>
        </p:txBody>
      </p:sp>
    </p:spTree>
    <p:extLst>
      <p:ext uri="{BB962C8B-B14F-4D97-AF65-F5344CB8AC3E}">
        <p14:creationId xmlns:p14="http://schemas.microsoft.com/office/powerpoint/2010/main" val="2668530520"/>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2BB7-B754-4C40-B065-9F1070A1FAC9}"/>
              </a:ext>
            </a:extLst>
          </p:cNvPr>
          <p:cNvSpPr>
            <a:spLocks noGrp="1"/>
          </p:cNvSpPr>
          <p:nvPr>
            <p:ph type="title"/>
          </p:nvPr>
        </p:nvSpPr>
        <p:spPr/>
        <p:txBody>
          <a:bodyPr/>
          <a:lstStyle/>
          <a:p>
            <a:r>
              <a:rPr lang="en-US" dirty="0"/>
              <a:t>Bonus Points (continued)</a:t>
            </a:r>
          </a:p>
        </p:txBody>
      </p:sp>
      <p:sp>
        <p:nvSpPr>
          <p:cNvPr id="3" name="Content Placeholder 2">
            <a:extLst>
              <a:ext uri="{FF2B5EF4-FFF2-40B4-BE49-F238E27FC236}">
                <a16:creationId xmlns:a16="http://schemas.microsoft.com/office/drawing/2014/main" id="{E2A76F91-EB5D-4346-A13A-214FBDA60C39}"/>
              </a:ext>
            </a:extLst>
          </p:cNvPr>
          <p:cNvSpPr>
            <a:spLocks noGrp="1"/>
          </p:cNvSpPr>
          <p:nvPr>
            <p:ph sz="quarter" idx="1"/>
          </p:nvPr>
        </p:nvSpPr>
        <p:spPr>
          <a:xfrm>
            <a:off x="612648" y="1600200"/>
            <a:ext cx="8153400" cy="5029200"/>
          </a:xfrm>
        </p:spPr>
        <p:txBody>
          <a:bodyPr>
            <a:normAutofit/>
          </a:bodyPr>
          <a:lstStyle/>
          <a:p>
            <a:r>
              <a:rPr lang="en-US" sz="2800" dirty="0"/>
              <a:t>Bonus points should be </a:t>
            </a:r>
            <a:r>
              <a:rPr lang="en-US" sz="2800" u="sng" dirty="0"/>
              <a:t>claimed on DCA-5</a:t>
            </a:r>
            <a:r>
              <a:rPr lang="en-US" sz="2800" dirty="0"/>
              <a:t>. </a:t>
            </a:r>
          </a:p>
          <a:p>
            <a:r>
              <a:rPr lang="en-US" sz="2800" dirty="0"/>
              <a:t>A brief narrative should be included in DCA-5 stating the bonus points claimed and the rationale for claiming the points. </a:t>
            </a:r>
          </a:p>
          <a:p>
            <a:r>
              <a:rPr lang="en-US" sz="2800" dirty="0"/>
              <a:t>DCA-5 should clearly reference all </a:t>
            </a:r>
            <a:r>
              <a:rPr lang="en-US" sz="2800" u="sng" dirty="0"/>
              <a:t>documentation</a:t>
            </a:r>
            <a:r>
              <a:rPr lang="en-US" sz="2800" dirty="0"/>
              <a:t> attached to the application that demonstrates accomplishment of the bonus point thresholds outlined above. </a:t>
            </a:r>
          </a:p>
          <a:p>
            <a:pPr marL="0" indent="0">
              <a:buNone/>
            </a:pPr>
            <a:endParaRPr lang="en-US" sz="1900" dirty="0"/>
          </a:p>
        </p:txBody>
      </p:sp>
    </p:spTree>
    <p:extLst>
      <p:ext uri="{BB962C8B-B14F-4D97-AF65-F5344CB8AC3E}">
        <p14:creationId xmlns:p14="http://schemas.microsoft.com/office/powerpoint/2010/main" val="346759242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612648" y="228600"/>
            <a:ext cx="8153400" cy="914400"/>
          </a:xfrm>
        </p:spPr>
        <p:txBody>
          <a:bodyPr>
            <a:noAutofit/>
          </a:bodyPr>
          <a:lstStyle/>
          <a:p>
            <a:br>
              <a:rPr lang="en-US" sz="3600" dirty="0"/>
            </a:br>
            <a:r>
              <a:rPr lang="en-US" sz="4800" dirty="0"/>
              <a:t>Questions</a:t>
            </a:r>
            <a:br>
              <a:rPr lang="en-US" sz="3200" dirty="0"/>
            </a:br>
            <a:endParaRPr lang="en-US" dirty="0"/>
          </a:p>
        </p:txBody>
      </p:sp>
      <p:sp>
        <p:nvSpPr>
          <p:cNvPr id="8195" name="Rectangle 3"/>
          <p:cNvSpPr>
            <a:spLocks noGrp="1" noChangeArrowheads="1"/>
          </p:cNvSpPr>
          <p:nvPr>
            <p:ph sz="quarter" idx="1"/>
          </p:nvPr>
        </p:nvSpPr>
        <p:spPr/>
        <p:txBody>
          <a:bodyPr>
            <a:normAutofit/>
          </a:bodyPr>
          <a:lstStyle/>
          <a:p>
            <a:pPr marL="274393" lvl="1" indent="0" eaLnBrk="1" hangingPunct="1">
              <a:buNone/>
            </a:pPr>
            <a:endParaRPr lang="en-US" sz="2800"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sz="3600" dirty="0"/>
              <a:t>Deadlines – July 2, 2018</a:t>
            </a:r>
          </a:p>
        </p:txBody>
      </p:sp>
      <p:sp>
        <p:nvSpPr>
          <p:cNvPr id="6147" name="Rectangle 3"/>
          <p:cNvSpPr>
            <a:spLocks noGrp="1" noChangeArrowheads="1"/>
          </p:cNvSpPr>
          <p:nvPr>
            <p:ph sz="quarter" idx="1"/>
          </p:nvPr>
        </p:nvSpPr>
        <p:spPr/>
        <p:txBody>
          <a:bodyPr>
            <a:normAutofit fontScale="92500" lnSpcReduction="20000"/>
          </a:bodyPr>
          <a:lstStyle/>
          <a:p>
            <a:r>
              <a:rPr lang="en-US" sz="2800" dirty="0"/>
              <a:t>Timeliness Deadline</a:t>
            </a:r>
          </a:p>
          <a:p>
            <a:pPr lvl="1"/>
            <a:r>
              <a:rPr lang="en-US" sz="2575" dirty="0"/>
              <a:t>Sixty percent for those grant awarded in 2016</a:t>
            </a:r>
          </a:p>
          <a:p>
            <a:r>
              <a:rPr lang="en-US" sz="2800" dirty="0"/>
              <a:t>Deadline for Submission of Bonus Point Documentation*</a:t>
            </a:r>
          </a:p>
          <a:p>
            <a:r>
              <a:rPr lang="en-US" sz="2800" dirty="0"/>
              <a:t>Deadline for RLF Compliance</a:t>
            </a:r>
          </a:p>
          <a:p>
            <a:r>
              <a:rPr lang="en-US" sz="2800" dirty="0"/>
              <a:t>Submission of RLF Closeout for Bonus Points</a:t>
            </a:r>
            <a:endParaRPr lang="en-US" sz="3100" dirty="0"/>
          </a:p>
          <a:p>
            <a:endParaRPr lang="en-US" sz="3100" dirty="0"/>
          </a:p>
          <a:p>
            <a:r>
              <a:rPr lang="en-US" sz="2800" dirty="0"/>
              <a:t> *Annual Competition applications are required to be complete at the time of submission on April 2, 2018 except that additional documentation may be submitted for bonus points or </a:t>
            </a:r>
            <a:r>
              <a:rPr lang="en-US" sz="2800" u="sng" dirty="0"/>
              <a:t>leverage</a:t>
            </a:r>
            <a:r>
              <a:rPr lang="en-US" sz="2800" dirty="0"/>
              <a:t> until July 2, 2018</a:t>
            </a:r>
          </a:p>
          <a:p>
            <a:endParaRPr lang="en-US" sz="3200" dirty="0"/>
          </a:p>
          <a:p>
            <a:endParaRPr lang="en-US" sz="2800" dirty="0"/>
          </a:p>
          <a:p>
            <a:endParaRPr lang="en-US"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C77D-59CD-4E92-8C3E-9DB06B179F16}"/>
              </a:ext>
            </a:extLst>
          </p:cNvPr>
          <p:cNvSpPr>
            <a:spLocks noGrp="1"/>
          </p:cNvSpPr>
          <p:nvPr>
            <p:ph type="title"/>
          </p:nvPr>
        </p:nvSpPr>
        <p:spPr/>
        <p:txBody>
          <a:bodyPr/>
          <a:lstStyle/>
          <a:p>
            <a:r>
              <a:rPr lang="en-US" dirty="0"/>
              <a:t>Deadlines – August 3, 2018</a:t>
            </a:r>
          </a:p>
        </p:txBody>
      </p:sp>
      <p:sp>
        <p:nvSpPr>
          <p:cNvPr id="3" name="Content Placeholder 2">
            <a:extLst>
              <a:ext uri="{FF2B5EF4-FFF2-40B4-BE49-F238E27FC236}">
                <a16:creationId xmlns:a16="http://schemas.microsoft.com/office/drawing/2014/main" id="{9A368205-9B04-4831-8E23-7800559937FF}"/>
              </a:ext>
            </a:extLst>
          </p:cNvPr>
          <p:cNvSpPr>
            <a:spLocks noGrp="1"/>
          </p:cNvSpPr>
          <p:nvPr>
            <p:ph sz="quarter" idx="1"/>
          </p:nvPr>
        </p:nvSpPr>
        <p:spPr/>
        <p:txBody>
          <a:bodyPr>
            <a:normAutofit/>
          </a:bodyPr>
          <a:lstStyle/>
          <a:p>
            <a:r>
              <a:rPr lang="en-US" sz="2800" dirty="0"/>
              <a:t>Proposed CDBG Project must be included in Service Delivery Strategy</a:t>
            </a:r>
            <a:endParaRPr lang="en-US" sz="3200" dirty="0"/>
          </a:p>
          <a:p>
            <a:r>
              <a:rPr lang="en-US" sz="2800" dirty="0"/>
              <a:t>Service Delivery Act (HB 489)</a:t>
            </a:r>
          </a:p>
          <a:p>
            <a:r>
              <a:rPr lang="en-US" sz="2800" dirty="0"/>
              <a:t>QLG/Comprehensive Planning</a:t>
            </a:r>
          </a:p>
          <a:p>
            <a:r>
              <a:rPr lang="en-US" sz="2800" dirty="0"/>
              <a:t>DCA Local Government Finance Report requirements</a:t>
            </a:r>
          </a:p>
          <a:p>
            <a:r>
              <a:rPr lang="en-US" sz="2800" dirty="0"/>
              <a:t>Government Management Indicators Survey</a:t>
            </a:r>
          </a:p>
          <a:p>
            <a:r>
              <a:rPr lang="en-US" sz="2800" dirty="0"/>
              <a:t>Local Government Audit Act</a:t>
            </a:r>
            <a:endParaRPr lang="en-US" sz="3200" dirty="0"/>
          </a:p>
          <a:p>
            <a:endParaRPr lang="en-US" sz="2400" dirty="0"/>
          </a:p>
          <a:p>
            <a:endParaRPr lang="en-US" dirty="0"/>
          </a:p>
        </p:txBody>
      </p:sp>
    </p:spTree>
    <p:extLst>
      <p:ext uri="{BB962C8B-B14F-4D97-AF65-F5344CB8AC3E}">
        <p14:creationId xmlns:p14="http://schemas.microsoft.com/office/powerpoint/2010/main" val="50216895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normAutofit/>
          </a:bodyPr>
          <a:lstStyle/>
          <a:p>
            <a:r>
              <a:rPr lang="en-US" sz="3600" dirty="0"/>
              <a:t>Forms</a:t>
            </a:r>
          </a:p>
        </p:txBody>
      </p:sp>
      <p:sp>
        <p:nvSpPr>
          <p:cNvPr id="7171" name="Rectangle 3"/>
          <p:cNvSpPr>
            <a:spLocks noGrp="1" noChangeArrowheads="1"/>
          </p:cNvSpPr>
          <p:nvPr>
            <p:ph sz="quarter" idx="1"/>
          </p:nvPr>
        </p:nvSpPr>
        <p:spPr/>
        <p:txBody>
          <a:bodyPr>
            <a:normAutofit/>
          </a:bodyPr>
          <a:lstStyle/>
          <a:p>
            <a:pPr marL="461963" indent="-461963"/>
            <a:r>
              <a:rPr lang="en-US" sz="3200" dirty="0"/>
              <a:t>DCA 1 - 13</a:t>
            </a:r>
          </a:p>
          <a:p>
            <a:pPr marL="461963" indent="-461963"/>
            <a:r>
              <a:rPr lang="en-US" sz="3200" dirty="0"/>
              <a:t>Civil Rights Certification</a:t>
            </a:r>
          </a:p>
          <a:p>
            <a:pPr marL="461963" indent="-461963"/>
            <a:r>
              <a:rPr lang="en-US" sz="3200" dirty="0"/>
              <a:t>Evidence of Compliance with SAM (through award date – October 31, 2018)</a:t>
            </a:r>
          </a:p>
          <a:p>
            <a:pPr marL="461963" indent="-461963"/>
            <a:r>
              <a:rPr lang="en-US" sz="3200" dirty="0"/>
              <a:t>Acknowledgement of LAP Requirement</a:t>
            </a:r>
          </a:p>
          <a:p>
            <a:pPr marL="461963" indent="-461963"/>
            <a:r>
              <a:rPr lang="en-US" sz="3200" dirty="0"/>
              <a:t>LAP Threshold Certification</a:t>
            </a:r>
          </a:p>
          <a:p>
            <a:endParaRPr lang="en-US" sz="2800" dirty="0"/>
          </a:p>
          <a:p>
            <a:pPr marL="0" indent="0" eaLnBrk="1" hangingPunct="1">
              <a:buNone/>
            </a:pPr>
            <a:endParaRPr lang="en-US" sz="2800" dirty="0"/>
          </a:p>
          <a:p>
            <a:pPr eaLnBrk="1" hangingPunct="1"/>
            <a:endParaRPr lang="en-US" dirty="0"/>
          </a:p>
          <a:p>
            <a:pPr lvl="1" eaLnBrk="1" hangingPunct="1"/>
            <a:endParaRPr lang="en-US"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AFA3-3408-471E-A616-C809574AB319}"/>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57D71B62-5CC3-4B1F-9137-AC2418626B28}"/>
              </a:ext>
            </a:extLst>
          </p:cNvPr>
          <p:cNvGraphicFramePr>
            <a:graphicFrameLocks noGrp="1" noChangeAspect="1"/>
          </p:cNvGraphicFramePr>
          <p:nvPr>
            <p:ph sz="quarter" idx="1"/>
            <p:extLst>
              <p:ext uri="{D42A27DB-BD31-4B8C-83A1-F6EECF244321}">
                <p14:modId xmlns:p14="http://schemas.microsoft.com/office/powerpoint/2010/main" val="1013531296"/>
              </p:ext>
            </p:extLst>
          </p:nvPr>
        </p:nvGraphicFramePr>
        <p:xfrm>
          <a:off x="2286000" y="381000"/>
          <a:ext cx="4876800" cy="6324600"/>
        </p:xfrm>
        <a:graphic>
          <a:graphicData uri="http://schemas.openxmlformats.org/presentationml/2006/ole">
            <mc:AlternateContent xmlns:mc="http://schemas.openxmlformats.org/markup-compatibility/2006">
              <mc:Choice xmlns:v="urn:schemas-microsoft-com:vml" Requires="v">
                <p:oleObj spid="_x0000_s1026" name="Acrobat Document" r:id="rId3" imgW="5829199" imgH="7543800" progId="AcroExch.Document.DC">
                  <p:embed/>
                </p:oleObj>
              </mc:Choice>
              <mc:Fallback>
                <p:oleObj name="Acrobat Document" r:id="rId3" imgW="5829199" imgH="7543800" progId="AcroExch.Document.DC">
                  <p:embed/>
                  <p:pic>
                    <p:nvPicPr>
                      <p:cNvPr id="4" name="Content Placeholder 3">
                        <a:extLst>
                          <a:ext uri="{FF2B5EF4-FFF2-40B4-BE49-F238E27FC236}">
                            <a16:creationId xmlns:a16="http://schemas.microsoft.com/office/drawing/2014/main" id="{57D71B62-5CC3-4B1F-9137-AC2418626B28}"/>
                          </a:ext>
                        </a:extLst>
                      </p:cNvPr>
                      <p:cNvPicPr/>
                      <p:nvPr/>
                    </p:nvPicPr>
                    <p:blipFill>
                      <a:blip r:embed="rId4"/>
                      <a:stretch>
                        <a:fillRect/>
                      </a:stretch>
                    </p:blipFill>
                    <p:spPr>
                      <a:xfrm>
                        <a:off x="2286000" y="381000"/>
                        <a:ext cx="4876800" cy="6324600"/>
                      </a:xfrm>
                      <a:prstGeom prst="rect">
                        <a:avLst/>
                      </a:prstGeom>
                    </p:spPr>
                  </p:pic>
                </p:oleObj>
              </mc:Fallback>
            </mc:AlternateContent>
          </a:graphicData>
        </a:graphic>
      </p:graphicFrame>
    </p:spTree>
    <p:extLst>
      <p:ext uri="{BB962C8B-B14F-4D97-AF65-F5344CB8AC3E}">
        <p14:creationId xmlns:p14="http://schemas.microsoft.com/office/powerpoint/2010/main" val="10421886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DF3B-D885-4311-A693-4D1A4EC5939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84ADA1B-2ECD-40C6-ABD9-DC7E94EC5857}"/>
              </a:ext>
            </a:extLst>
          </p:cNvPr>
          <p:cNvPicPr>
            <a:picLocks noGrp="1" noChangeAspect="1"/>
          </p:cNvPicPr>
          <p:nvPr>
            <p:ph sz="quarter" idx="1"/>
          </p:nvPr>
        </p:nvPicPr>
        <p:blipFill>
          <a:blip r:embed="rId2"/>
          <a:stretch>
            <a:fillRect/>
          </a:stretch>
        </p:blipFill>
        <p:spPr>
          <a:xfrm>
            <a:off x="2438401" y="304800"/>
            <a:ext cx="4495800" cy="6477000"/>
          </a:xfrm>
          <a:prstGeom prst="rect">
            <a:avLst/>
          </a:prstGeom>
        </p:spPr>
      </p:pic>
    </p:spTree>
    <p:extLst>
      <p:ext uri="{BB962C8B-B14F-4D97-AF65-F5344CB8AC3E}">
        <p14:creationId xmlns:p14="http://schemas.microsoft.com/office/powerpoint/2010/main" val="375951717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6EB7-4C97-4032-92C2-D2861BCEB40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91E121F-8539-432D-AFC5-B9E508C16F75}"/>
              </a:ext>
            </a:extLst>
          </p:cNvPr>
          <p:cNvPicPr>
            <a:picLocks noGrp="1" noChangeAspect="1"/>
          </p:cNvPicPr>
          <p:nvPr>
            <p:ph sz="quarter" idx="1"/>
          </p:nvPr>
        </p:nvPicPr>
        <p:blipFill>
          <a:blip r:embed="rId2"/>
          <a:stretch>
            <a:fillRect/>
          </a:stretch>
        </p:blipFill>
        <p:spPr>
          <a:xfrm>
            <a:off x="1066800" y="457200"/>
            <a:ext cx="7551506" cy="8001000"/>
          </a:xfrm>
          <a:prstGeom prst="rect">
            <a:avLst/>
          </a:prstGeom>
        </p:spPr>
      </p:pic>
    </p:spTree>
    <p:extLst>
      <p:ext uri="{BB962C8B-B14F-4D97-AF65-F5344CB8AC3E}">
        <p14:creationId xmlns:p14="http://schemas.microsoft.com/office/powerpoint/2010/main" val="3769207409"/>
      </p:ext>
    </p:extLst>
  </p:cSld>
  <p:clrMapOvr>
    <a:masterClrMapping/>
  </p:clrMapOvr>
  <p:transition spd="med">
    <p:fade/>
  </p:transition>
</p:sld>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2_CDFD Recipients Template">
  <a:themeElements>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FD Recipien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FD Recipien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FD Recipien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FD Recipien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FD Recipien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FD Recipien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FD Recipien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FD Recipien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FD Recipien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FD Recipien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FD Recipien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FD Recipien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DFD Recipients Template">
  <a:themeElements>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FD Recipien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FD Recipien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FD Recipien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FD Recipien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FD Recipien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FD Recipien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FD Recipien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FD Recipien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FD Recipien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FD Recipien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FD Recipien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FD Recipien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DFD Recipients Template">
  <a:themeElements>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FD Recipien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FD Recipien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FD Recipien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FD Recipien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FD Recipien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FD Recipien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FD Recipien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FD Recipien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FD Recipien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FD Recipien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FD Recipien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FD Recipien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DCA revised ppt template.FINAL" id="{2CD771F8-A4A2-4818-B258-B423D937E14F}" vid="{3D13047E-3E34-4756-8E86-4D85F5510572}"/>
    </a:ext>
  </a:extLst>
</a:theme>
</file>

<file path=ppt/theme/theme5.xml><?xml version="1.0" encoding="utf-8"?>
<a:theme xmlns:a="http://schemas.openxmlformats.org/drawingml/2006/main" name="1_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DCA PowerPoint template print (standard)" id="{3B1E271C-8D84-4366-968F-9B9ED5D0BBA4}" vid="{AE863983-AAD4-4E9A-A7F0-A70A03CD888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43093B2C3A844DB619A17F83DED762" ma:contentTypeVersion="2" ma:contentTypeDescription="Create a new document." ma:contentTypeScope="" ma:versionID="2e22b14f98bb8940dd6b7532e8de59f7">
  <xsd:schema xmlns:xsd="http://www.w3.org/2001/XMLSchema" xmlns:xs="http://www.w3.org/2001/XMLSchema" xmlns:p="http://schemas.microsoft.com/office/2006/metadata/properties" xmlns:ns2="2f7efe9a-5f39-4440-908e-a0e074ed76da" targetNamespace="http://schemas.microsoft.com/office/2006/metadata/properties" ma:root="true" ma:fieldsID="f728a83c837cd9a41596d80aebc2912a" ns2:_="">
    <xsd:import namespace="2f7efe9a-5f39-4440-908e-a0e074ed76d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efe9a-5f39-4440-908e-a0e074ed76d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D70CAA-9729-4BBF-B72D-27FDE8136FE4}">
  <ds:schemaRefs>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elements/1.1/"/>
    <ds:schemaRef ds:uri="2f7efe9a-5f39-4440-908e-a0e074ed76da"/>
    <ds:schemaRef ds:uri="http://www.w3.org/XML/1998/namespace"/>
  </ds:schemaRefs>
</ds:datastoreItem>
</file>

<file path=customXml/itemProps2.xml><?xml version="1.0" encoding="utf-8"?>
<ds:datastoreItem xmlns:ds="http://schemas.openxmlformats.org/officeDocument/2006/customXml" ds:itemID="{91E9D453-301A-4DF7-BF92-624D9F0202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efe9a-5f39-4440-908e-a0e074ed76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21FA11-CC97-4F4D-BD5C-6133233A40F5}">
  <ds:schemaRefs>
    <ds:schemaRef ds:uri="http://schemas.microsoft.com/office/2006/metadata/longProperties"/>
  </ds:schemaRefs>
</ds:datastoreItem>
</file>

<file path=customXml/itemProps4.xml><?xml version="1.0" encoding="utf-8"?>
<ds:datastoreItem xmlns:ds="http://schemas.openxmlformats.org/officeDocument/2006/customXml" ds:itemID="{E971C2FC-B003-432E-8CC8-1DD2E1B86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CDFD Recipients Template</Template>
  <TotalTime>2697</TotalTime>
  <Words>1464</Words>
  <Application>Microsoft Office PowerPoint</Application>
  <PresentationFormat>On-screen Show (4:3)</PresentationFormat>
  <Paragraphs>154</Paragraphs>
  <Slides>33</Slides>
  <Notes>0</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33</vt:i4>
      </vt:variant>
    </vt:vector>
  </HeadingPairs>
  <TitlesOfParts>
    <vt:vector size="45" baseType="lpstr">
      <vt:lpstr>Arial</vt:lpstr>
      <vt:lpstr>Calibri</vt:lpstr>
      <vt:lpstr>Myriad Roman</vt:lpstr>
      <vt:lpstr>Tw Cen MT</vt:lpstr>
      <vt:lpstr>Wingdings</vt:lpstr>
      <vt:lpstr>Wingdings 2</vt:lpstr>
      <vt:lpstr>2_CDFD Recipients Template</vt:lpstr>
      <vt:lpstr>1_CDFD Recipients Template</vt:lpstr>
      <vt:lpstr>CDFD Recipients Template</vt:lpstr>
      <vt:lpstr>DCA powerpoint master.rev.8-14</vt:lpstr>
      <vt:lpstr>1_DCA powerpoint master.rev.8-14</vt:lpstr>
      <vt:lpstr>Acrobat Document</vt:lpstr>
      <vt:lpstr>Changes for 2018</vt:lpstr>
      <vt:lpstr>Deadlines</vt:lpstr>
      <vt:lpstr>Deadlines – April 2, 2018</vt:lpstr>
      <vt:lpstr>Deadlines – July 2, 2018</vt:lpstr>
      <vt:lpstr>Deadlines – August 3, 2018</vt:lpstr>
      <vt:lpstr>Forms</vt:lpstr>
      <vt:lpstr>PowerPoint Presentation</vt:lpstr>
      <vt:lpstr>PowerPoint Presentation</vt:lpstr>
      <vt:lpstr>PowerPoint Presentation</vt:lpstr>
      <vt:lpstr>PowerPoint Presentation</vt:lpstr>
      <vt:lpstr>PowerPoint Presentation</vt:lpstr>
      <vt:lpstr>PowerPoint Presentation</vt:lpstr>
      <vt:lpstr>Pre-Award Public Hearing in Spanish?</vt:lpstr>
      <vt:lpstr>Service Delivery Strategy</vt:lpstr>
      <vt:lpstr>Appendix C</vt:lpstr>
      <vt:lpstr>Building/Limited Clientele Applications </vt:lpstr>
      <vt:lpstr>Water and Sewer Rates</vt:lpstr>
      <vt:lpstr>PowerPoint Presentation</vt:lpstr>
      <vt:lpstr>Other Reminders</vt:lpstr>
      <vt:lpstr>PERs/PARs</vt:lpstr>
      <vt:lpstr>Maps</vt:lpstr>
      <vt:lpstr>Leverage for  PERs/PARs and Grant Writing</vt:lpstr>
      <vt:lpstr>Other Reminders</vt:lpstr>
      <vt:lpstr>Other Reminders</vt:lpstr>
      <vt:lpstr>Bonus Points for Readiness to Proceed</vt:lpstr>
      <vt:lpstr>Bonus Points – New Values</vt:lpstr>
      <vt:lpstr>Bonus Points (continued)</vt:lpstr>
      <vt:lpstr>Bonus Points (continued)</vt:lpstr>
      <vt:lpstr>Bonus Points (continued)</vt:lpstr>
      <vt:lpstr>Bonus Points (continued)</vt:lpstr>
      <vt:lpstr>Bonus Points (continued)</vt:lpstr>
      <vt:lpstr>Bonus Points (continued)</vt:lpstr>
      <vt:lpstr> Questions </vt:lpstr>
    </vt:vector>
  </TitlesOfParts>
  <Company>DCA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Steed Robinson</dc:creator>
  <cp:lastModifiedBy>Steed Robinson</cp:lastModifiedBy>
  <cp:revision>215</cp:revision>
  <cp:lastPrinted>2017-11-29T17:38:45Z</cp:lastPrinted>
  <dcterms:created xsi:type="dcterms:W3CDTF">2010-09-14T21:36:07Z</dcterms:created>
  <dcterms:modified xsi:type="dcterms:W3CDTF">2017-12-04T20:25:33Z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0x010100FD43093B2C3A844DB619A17F83DED762</vt:lpwstr>
  </property>
</Properties>
</file>