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774" r:id="rId6"/>
    <p:sldMasterId id="2147483782" r:id="rId7"/>
  </p:sldMasterIdLst>
  <p:notesMasterIdLst>
    <p:notesMasterId r:id="rId46"/>
  </p:notesMasterIdLst>
  <p:handoutMasterIdLst>
    <p:handoutMasterId r:id="rId47"/>
  </p:handoutMasterIdLst>
  <p:sldIdLst>
    <p:sldId id="256" r:id="rId8"/>
    <p:sldId id="258" r:id="rId9"/>
    <p:sldId id="361" r:id="rId10"/>
    <p:sldId id="259" r:id="rId11"/>
    <p:sldId id="265" r:id="rId12"/>
    <p:sldId id="266" r:id="rId13"/>
    <p:sldId id="260" r:id="rId14"/>
    <p:sldId id="296" r:id="rId15"/>
    <p:sldId id="297" r:id="rId16"/>
    <p:sldId id="298" r:id="rId17"/>
    <p:sldId id="338" r:id="rId18"/>
    <p:sldId id="345" r:id="rId19"/>
    <p:sldId id="340" r:id="rId20"/>
    <p:sldId id="312" r:id="rId21"/>
    <p:sldId id="344" r:id="rId22"/>
    <p:sldId id="336" r:id="rId23"/>
    <p:sldId id="337" r:id="rId24"/>
    <p:sldId id="278" r:id="rId25"/>
    <p:sldId id="346" r:id="rId26"/>
    <p:sldId id="347" r:id="rId27"/>
    <p:sldId id="348" r:id="rId28"/>
    <p:sldId id="356" r:id="rId29"/>
    <p:sldId id="357" r:id="rId30"/>
    <p:sldId id="349" r:id="rId31"/>
    <p:sldId id="351" r:id="rId32"/>
    <p:sldId id="352" r:id="rId33"/>
    <p:sldId id="353" r:id="rId34"/>
    <p:sldId id="354" r:id="rId35"/>
    <p:sldId id="358" r:id="rId36"/>
    <p:sldId id="360" r:id="rId37"/>
    <p:sldId id="359" r:id="rId38"/>
    <p:sldId id="287" r:id="rId39"/>
    <p:sldId id="342" r:id="rId40"/>
    <p:sldId id="343" r:id="rId41"/>
    <p:sldId id="331" r:id="rId42"/>
    <p:sldId id="341" r:id="rId43"/>
    <p:sldId id="333" r:id="rId44"/>
    <p:sldId id="334" r:id="rId45"/>
  </p:sldIdLst>
  <p:sldSz cx="9144000" cy="6858000" type="screen4x3"/>
  <p:notesSz cx="7010400" cy="9296400"/>
  <p:defaultTextStyle>
    <a:defPPr>
      <a:defRPr lang="en-US"/>
    </a:defPPr>
    <a:lvl1pPr algn="ctr" rtl="0" fontAlgn="base">
      <a:spcBef>
        <a:spcPct val="0"/>
      </a:spcBef>
      <a:spcAft>
        <a:spcPct val="0"/>
      </a:spcAft>
      <a:defRPr i="1" kern="1200">
        <a:solidFill>
          <a:schemeClr val="bg1"/>
        </a:solidFill>
        <a:latin typeface="Arial" charset="0"/>
        <a:ea typeface="+mn-ea"/>
        <a:cs typeface="+mn-cs"/>
      </a:defRPr>
    </a:lvl1pPr>
    <a:lvl2pPr marL="457200" algn="ctr" rtl="0" fontAlgn="base">
      <a:spcBef>
        <a:spcPct val="0"/>
      </a:spcBef>
      <a:spcAft>
        <a:spcPct val="0"/>
      </a:spcAft>
      <a:defRPr i="1" kern="1200">
        <a:solidFill>
          <a:schemeClr val="bg1"/>
        </a:solidFill>
        <a:latin typeface="Arial" charset="0"/>
        <a:ea typeface="+mn-ea"/>
        <a:cs typeface="+mn-cs"/>
      </a:defRPr>
    </a:lvl2pPr>
    <a:lvl3pPr marL="914400" algn="ctr" rtl="0" fontAlgn="base">
      <a:spcBef>
        <a:spcPct val="0"/>
      </a:spcBef>
      <a:spcAft>
        <a:spcPct val="0"/>
      </a:spcAft>
      <a:defRPr i="1" kern="1200">
        <a:solidFill>
          <a:schemeClr val="bg1"/>
        </a:solidFill>
        <a:latin typeface="Arial" charset="0"/>
        <a:ea typeface="+mn-ea"/>
        <a:cs typeface="+mn-cs"/>
      </a:defRPr>
    </a:lvl3pPr>
    <a:lvl4pPr marL="1371600" algn="ctr" rtl="0" fontAlgn="base">
      <a:spcBef>
        <a:spcPct val="0"/>
      </a:spcBef>
      <a:spcAft>
        <a:spcPct val="0"/>
      </a:spcAft>
      <a:defRPr i="1" kern="1200">
        <a:solidFill>
          <a:schemeClr val="bg1"/>
        </a:solidFill>
        <a:latin typeface="Arial" charset="0"/>
        <a:ea typeface="+mn-ea"/>
        <a:cs typeface="+mn-cs"/>
      </a:defRPr>
    </a:lvl4pPr>
    <a:lvl5pPr marL="1828800" algn="ctr" rtl="0" fontAlgn="base">
      <a:spcBef>
        <a:spcPct val="0"/>
      </a:spcBef>
      <a:spcAft>
        <a:spcPct val="0"/>
      </a:spcAft>
      <a:defRPr i="1" kern="1200">
        <a:solidFill>
          <a:schemeClr val="bg1"/>
        </a:solidFill>
        <a:latin typeface="Arial" charset="0"/>
        <a:ea typeface="+mn-ea"/>
        <a:cs typeface="+mn-cs"/>
      </a:defRPr>
    </a:lvl5pPr>
    <a:lvl6pPr marL="2286000" algn="l" defTabSz="914400" rtl="0" eaLnBrk="1" latinLnBrk="0" hangingPunct="1">
      <a:defRPr i="1" kern="1200">
        <a:solidFill>
          <a:schemeClr val="bg1"/>
        </a:solidFill>
        <a:latin typeface="Arial" charset="0"/>
        <a:ea typeface="+mn-ea"/>
        <a:cs typeface="+mn-cs"/>
      </a:defRPr>
    </a:lvl6pPr>
    <a:lvl7pPr marL="2743200" algn="l" defTabSz="914400" rtl="0" eaLnBrk="1" latinLnBrk="0" hangingPunct="1">
      <a:defRPr i="1" kern="1200">
        <a:solidFill>
          <a:schemeClr val="bg1"/>
        </a:solidFill>
        <a:latin typeface="Arial" charset="0"/>
        <a:ea typeface="+mn-ea"/>
        <a:cs typeface="+mn-cs"/>
      </a:defRPr>
    </a:lvl7pPr>
    <a:lvl8pPr marL="3200400" algn="l" defTabSz="914400" rtl="0" eaLnBrk="1" latinLnBrk="0" hangingPunct="1">
      <a:defRPr i="1" kern="1200">
        <a:solidFill>
          <a:schemeClr val="bg1"/>
        </a:solidFill>
        <a:latin typeface="Arial" charset="0"/>
        <a:ea typeface="+mn-ea"/>
        <a:cs typeface="+mn-cs"/>
      </a:defRPr>
    </a:lvl8pPr>
    <a:lvl9pPr marL="3657600" algn="l" defTabSz="914400" rtl="0" eaLnBrk="1" latinLnBrk="0" hangingPunct="1">
      <a:defRPr i="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6600"/>
    <a:srgbClr val="993300"/>
    <a:srgbClr val="FFFFFF"/>
    <a:srgbClr val="008000"/>
    <a:srgbClr val="7D7061"/>
    <a:srgbClr val="8A7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1" autoAdjust="0"/>
    <p:restoredTop sz="64663" autoAdjust="0"/>
  </p:normalViewPr>
  <p:slideViewPr>
    <p:cSldViewPr>
      <p:cViewPr varScale="1">
        <p:scale>
          <a:sx n="91" d="100"/>
          <a:sy n="91" d="100"/>
        </p:scale>
        <p:origin x="166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162"/>
    </p:cViewPr>
  </p:sorterViewPr>
  <p:notesViewPr>
    <p:cSldViewPr>
      <p:cViewPr varScale="1">
        <p:scale>
          <a:sx n="68" d="100"/>
          <a:sy n="68" d="100"/>
        </p:scale>
        <p:origin x="325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AF56E-D66D-48B0-BCBD-0B9B593DC03E}" type="doc">
      <dgm:prSet loTypeId="urn:microsoft.com/office/officeart/2005/8/layout/hProcess11" loCatId="process" qsTypeId="urn:microsoft.com/office/officeart/2005/8/quickstyle/simple1" qsCatId="simple" csTypeId="urn:microsoft.com/office/officeart/2005/8/colors/accent1_2" csCatId="accent1" phldr="1"/>
      <dgm:spPr/>
    </dgm:pt>
    <dgm:pt modelId="{DC7864E6-3BFE-4621-BC1C-C11A96465801}">
      <dgm:prSet phldrT="[Text]"/>
      <dgm:spPr/>
      <dgm:t>
        <a:bodyPr/>
        <a:lstStyle/>
        <a:p>
          <a:r>
            <a:rPr lang="en-US" b="1" dirty="0" smtClean="0">
              <a:solidFill>
                <a:srgbClr val="7D7061"/>
              </a:solidFill>
            </a:rPr>
            <a:t>GRANT TO APPLICANT</a:t>
          </a:r>
          <a:endParaRPr lang="en-US" b="1" dirty="0">
            <a:solidFill>
              <a:srgbClr val="7D7061"/>
            </a:solidFill>
          </a:endParaRPr>
        </a:p>
      </dgm:t>
    </dgm:pt>
    <dgm:pt modelId="{CEE2A9E3-4D47-49C7-BD43-304BEC2F1DDC}" type="parTrans" cxnId="{E7505FFB-094B-4A5E-8D62-7272FFE8932F}">
      <dgm:prSet/>
      <dgm:spPr/>
      <dgm:t>
        <a:bodyPr/>
        <a:lstStyle/>
        <a:p>
          <a:endParaRPr lang="en-US"/>
        </a:p>
      </dgm:t>
    </dgm:pt>
    <dgm:pt modelId="{4D7B624B-3BF7-45F1-B583-FC975ECC8C74}" type="sibTrans" cxnId="{E7505FFB-094B-4A5E-8D62-7272FFE8932F}">
      <dgm:prSet/>
      <dgm:spPr/>
      <dgm:t>
        <a:bodyPr/>
        <a:lstStyle/>
        <a:p>
          <a:endParaRPr lang="en-US"/>
        </a:p>
      </dgm:t>
    </dgm:pt>
    <dgm:pt modelId="{D5135AEA-7C44-4C4A-9369-68EF410B18DB}">
      <dgm:prSet phldrT="[Text]"/>
      <dgm:spPr/>
      <dgm:t>
        <a:bodyPr/>
        <a:lstStyle/>
        <a:p>
          <a:r>
            <a:rPr lang="en-US" b="1" dirty="0" smtClean="0">
              <a:solidFill>
                <a:srgbClr val="7D7061"/>
              </a:solidFill>
            </a:rPr>
            <a:t>LOAN TO </a:t>
          </a:r>
        </a:p>
        <a:p>
          <a:r>
            <a:rPr lang="en-US" b="1" dirty="0" smtClean="0">
              <a:solidFill>
                <a:srgbClr val="7D7061"/>
              </a:solidFill>
            </a:rPr>
            <a:t>LOCAL DEVELOPMENT AUTHORITY</a:t>
          </a:r>
          <a:endParaRPr lang="en-US" b="1" dirty="0">
            <a:solidFill>
              <a:srgbClr val="7D7061"/>
            </a:solidFill>
          </a:endParaRPr>
        </a:p>
      </dgm:t>
    </dgm:pt>
    <dgm:pt modelId="{171AE2E6-3B4F-4800-ACFC-32A17D8D0723}" type="parTrans" cxnId="{6D710516-BB51-428E-A7FF-B1222642BF90}">
      <dgm:prSet/>
      <dgm:spPr/>
      <dgm:t>
        <a:bodyPr/>
        <a:lstStyle/>
        <a:p>
          <a:endParaRPr lang="en-US"/>
        </a:p>
      </dgm:t>
    </dgm:pt>
    <dgm:pt modelId="{59F69DF6-F3E2-49F1-BEA0-E45DD2E04891}" type="sibTrans" cxnId="{6D710516-BB51-428E-A7FF-B1222642BF90}">
      <dgm:prSet/>
      <dgm:spPr/>
      <dgm:t>
        <a:bodyPr/>
        <a:lstStyle/>
        <a:p>
          <a:endParaRPr lang="en-US"/>
        </a:p>
      </dgm:t>
    </dgm:pt>
    <dgm:pt modelId="{647405D8-F15A-44EF-9F15-064007A7A044}">
      <dgm:prSet phldrT="[Text]"/>
      <dgm:spPr/>
      <dgm:t>
        <a:bodyPr/>
        <a:lstStyle/>
        <a:p>
          <a:r>
            <a:rPr lang="en-US" b="1" dirty="0" smtClean="0">
              <a:solidFill>
                <a:srgbClr val="7D7061"/>
              </a:solidFill>
            </a:rPr>
            <a:t>LOAN TO </a:t>
          </a:r>
        </a:p>
        <a:p>
          <a:r>
            <a:rPr lang="en-US" b="1" dirty="0" smtClean="0">
              <a:solidFill>
                <a:srgbClr val="7D7061"/>
              </a:solidFill>
            </a:rPr>
            <a:t>SUB-RECIPIENT BUSINESS</a:t>
          </a:r>
          <a:endParaRPr lang="en-US" b="1" dirty="0">
            <a:solidFill>
              <a:srgbClr val="7D7061"/>
            </a:solidFill>
          </a:endParaRPr>
        </a:p>
      </dgm:t>
    </dgm:pt>
    <dgm:pt modelId="{14A4C334-CC6F-42F9-93BF-8B790DEA7793}" type="parTrans" cxnId="{75564019-E4AB-440D-A73E-DE1F3846E3B0}">
      <dgm:prSet/>
      <dgm:spPr/>
      <dgm:t>
        <a:bodyPr/>
        <a:lstStyle/>
        <a:p>
          <a:endParaRPr lang="en-US"/>
        </a:p>
      </dgm:t>
    </dgm:pt>
    <dgm:pt modelId="{C7A4EC2D-131E-4FD9-90B3-083670DF771A}" type="sibTrans" cxnId="{75564019-E4AB-440D-A73E-DE1F3846E3B0}">
      <dgm:prSet/>
      <dgm:spPr/>
      <dgm:t>
        <a:bodyPr/>
        <a:lstStyle/>
        <a:p>
          <a:endParaRPr lang="en-US"/>
        </a:p>
      </dgm:t>
    </dgm:pt>
    <dgm:pt modelId="{B1808823-12D8-4DB3-B25B-07F260EB508E}" type="pres">
      <dgm:prSet presAssocID="{D06AF56E-D66D-48B0-BCBD-0B9B593DC03E}" presName="Name0" presStyleCnt="0">
        <dgm:presLayoutVars>
          <dgm:dir/>
          <dgm:resizeHandles val="exact"/>
        </dgm:presLayoutVars>
      </dgm:prSet>
      <dgm:spPr/>
    </dgm:pt>
    <dgm:pt modelId="{A3825F8F-52F2-451C-BA56-071F436798A3}" type="pres">
      <dgm:prSet presAssocID="{D06AF56E-D66D-48B0-BCBD-0B9B593DC03E}" presName="arrow" presStyleLbl="bgShp" presStyleIdx="0" presStyleCnt="1"/>
      <dgm:spPr/>
    </dgm:pt>
    <dgm:pt modelId="{3464B054-E7A2-409D-9E40-EA36503F65DA}" type="pres">
      <dgm:prSet presAssocID="{D06AF56E-D66D-48B0-BCBD-0B9B593DC03E}" presName="points" presStyleCnt="0"/>
      <dgm:spPr/>
    </dgm:pt>
    <dgm:pt modelId="{23058578-61F7-44EC-97E9-BCC0BAA7FDA3}" type="pres">
      <dgm:prSet presAssocID="{DC7864E6-3BFE-4621-BC1C-C11A96465801}" presName="compositeA" presStyleCnt="0"/>
      <dgm:spPr/>
    </dgm:pt>
    <dgm:pt modelId="{84C1684B-EB37-435B-92DA-CD7E98D95ECD}" type="pres">
      <dgm:prSet presAssocID="{DC7864E6-3BFE-4621-BC1C-C11A96465801}" presName="textA" presStyleLbl="revTx" presStyleIdx="0" presStyleCnt="3">
        <dgm:presLayoutVars>
          <dgm:bulletEnabled val="1"/>
        </dgm:presLayoutVars>
      </dgm:prSet>
      <dgm:spPr/>
      <dgm:t>
        <a:bodyPr/>
        <a:lstStyle/>
        <a:p>
          <a:endParaRPr lang="en-US"/>
        </a:p>
      </dgm:t>
    </dgm:pt>
    <dgm:pt modelId="{842AA331-0C26-4183-AD9E-78154FF03C0D}" type="pres">
      <dgm:prSet presAssocID="{DC7864E6-3BFE-4621-BC1C-C11A96465801}" presName="circleA" presStyleLbl="node1" presStyleIdx="0" presStyleCnt="3"/>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a:noFill/>
        </a:ln>
      </dgm:spPr>
    </dgm:pt>
    <dgm:pt modelId="{81D666E6-D45E-4735-B4B0-10CAA84E40D3}" type="pres">
      <dgm:prSet presAssocID="{DC7864E6-3BFE-4621-BC1C-C11A96465801}" presName="spaceA" presStyleCnt="0"/>
      <dgm:spPr/>
    </dgm:pt>
    <dgm:pt modelId="{E139C431-01FD-4F31-B958-26507EA17495}" type="pres">
      <dgm:prSet presAssocID="{4D7B624B-3BF7-45F1-B583-FC975ECC8C74}" presName="space" presStyleCnt="0"/>
      <dgm:spPr/>
    </dgm:pt>
    <dgm:pt modelId="{921F5BB0-FE07-4690-82BD-66B55B9E62C8}" type="pres">
      <dgm:prSet presAssocID="{D5135AEA-7C44-4C4A-9369-68EF410B18DB}" presName="compositeB" presStyleCnt="0"/>
      <dgm:spPr/>
    </dgm:pt>
    <dgm:pt modelId="{74DFFD6A-8662-4EDB-BAE6-CEA19C875C9D}" type="pres">
      <dgm:prSet presAssocID="{D5135AEA-7C44-4C4A-9369-68EF410B18DB}" presName="textB" presStyleLbl="revTx" presStyleIdx="1" presStyleCnt="3" custScaleX="150235">
        <dgm:presLayoutVars>
          <dgm:bulletEnabled val="1"/>
        </dgm:presLayoutVars>
      </dgm:prSet>
      <dgm:spPr/>
      <dgm:t>
        <a:bodyPr/>
        <a:lstStyle/>
        <a:p>
          <a:endParaRPr lang="en-US"/>
        </a:p>
      </dgm:t>
    </dgm:pt>
    <dgm:pt modelId="{C1AA1D8B-11AD-4D40-92AB-564C66F8EDE3}" type="pres">
      <dgm:prSet presAssocID="{D5135AEA-7C44-4C4A-9369-68EF410B18DB}" presName="circleB" presStyleLbl="node1" presStyleIdx="1" presStyleCnt="3"/>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a:noFill/>
        </a:ln>
      </dgm:spPr>
    </dgm:pt>
    <dgm:pt modelId="{3865A16F-E30D-4B47-B4D3-9B9F1BCEB1CE}" type="pres">
      <dgm:prSet presAssocID="{D5135AEA-7C44-4C4A-9369-68EF410B18DB}" presName="spaceB" presStyleCnt="0"/>
      <dgm:spPr/>
    </dgm:pt>
    <dgm:pt modelId="{F18C52E3-0AB5-4E58-B7F8-2BAC41C3B246}" type="pres">
      <dgm:prSet presAssocID="{59F69DF6-F3E2-49F1-BEA0-E45DD2E04891}" presName="space" presStyleCnt="0"/>
      <dgm:spPr/>
    </dgm:pt>
    <dgm:pt modelId="{942D438C-5274-4AFC-A512-889BCDCC6362}" type="pres">
      <dgm:prSet presAssocID="{647405D8-F15A-44EF-9F15-064007A7A044}" presName="compositeA" presStyleCnt="0"/>
      <dgm:spPr/>
    </dgm:pt>
    <dgm:pt modelId="{F24E752B-7613-49A4-B8D0-7EC4BB50AE75}" type="pres">
      <dgm:prSet presAssocID="{647405D8-F15A-44EF-9F15-064007A7A044}" presName="textA" presStyleLbl="revTx" presStyleIdx="2" presStyleCnt="3">
        <dgm:presLayoutVars>
          <dgm:bulletEnabled val="1"/>
        </dgm:presLayoutVars>
      </dgm:prSet>
      <dgm:spPr/>
      <dgm:t>
        <a:bodyPr/>
        <a:lstStyle/>
        <a:p>
          <a:endParaRPr lang="en-US"/>
        </a:p>
      </dgm:t>
    </dgm:pt>
    <dgm:pt modelId="{B84AEF46-7958-4ABE-9507-150FACCF58F5}" type="pres">
      <dgm:prSet presAssocID="{647405D8-F15A-44EF-9F15-064007A7A044}" presName="circleA" presStyleLbl="node1" presStyleIdx="2" presStyleCnt="3"/>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a:noFill/>
        </a:ln>
      </dgm:spPr>
    </dgm:pt>
    <dgm:pt modelId="{05DA259B-C480-465A-9D8D-435A1FC73EC9}" type="pres">
      <dgm:prSet presAssocID="{647405D8-F15A-44EF-9F15-064007A7A044}" presName="spaceA" presStyleCnt="0"/>
      <dgm:spPr/>
    </dgm:pt>
  </dgm:ptLst>
  <dgm:cxnLst>
    <dgm:cxn modelId="{27B9CCCD-1E9F-47CF-A37B-20DC3DED7B39}" type="presOf" srcId="{D5135AEA-7C44-4C4A-9369-68EF410B18DB}" destId="{74DFFD6A-8662-4EDB-BAE6-CEA19C875C9D}" srcOrd="0" destOrd="0" presId="urn:microsoft.com/office/officeart/2005/8/layout/hProcess11"/>
    <dgm:cxn modelId="{99B9F9DB-0310-4DA1-BCC8-CF2DEE0029C4}" type="presOf" srcId="{DC7864E6-3BFE-4621-BC1C-C11A96465801}" destId="{84C1684B-EB37-435B-92DA-CD7E98D95ECD}" srcOrd="0" destOrd="0" presId="urn:microsoft.com/office/officeart/2005/8/layout/hProcess11"/>
    <dgm:cxn modelId="{C3DCAC86-221D-4459-B610-319BBA126FD3}" type="presOf" srcId="{D06AF56E-D66D-48B0-BCBD-0B9B593DC03E}" destId="{B1808823-12D8-4DB3-B25B-07F260EB508E}" srcOrd="0" destOrd="0" presId="urn:microsoft.com/office/officeart/2005/8/layout/hProcess11"/>
    <dgm:cxn modelId="{389B28BB-81E1-4EA5-A7AA-FBB2CF776E13}" type="presOf" srcId="{647405D8-F15A-44EF-9F15-064007A7A044}" destId="{F24E752B-7613-49A4-B8D0-7EC4BB50AE75}" srcOrd="0" destOrd="0" presId="urn:microsoft.com/office/officeart/2005/8/layout/hProcess11"/>
    <dgm:cxn modelId="{6D710516-BB51-428E-A7FF-B1222642BF90}" srcId="{D06AF56E-D66D-48B0-BCBD-0B9B593DC03E}" destId="{D5135AEA-7C44-4C4A-9369-68EF410B18DB}" srcOrd="1" destOrd="0" parTransId="{171AE2E6-3B4F-4800-ACFC-32A17D8D0723}" sibTransId="{59F69DF6-F3E2-49F1-BEA0-E45DD2E04891}"/>
    <dgm:cxn modelId="{75564019-E4AB-440D-A73E-DE1F3846E3B0}" srcId="{D06AF56E-D66D-48B0-BCBD-0B9B593DC03E}" destId="{647405D8-F15A-44EF-9F15-064007A7A044}" srcOrd="2" destOrd="0" parTransId="{14A4C334-CC6F-42F9-93BF-8B790DEA7793}" sibTransId="{C7A4EC2D-131E-4FD9-90B3-083670DF771A}"/>
    <dgm:cxn modelId="{E7505FFB-094B-4A5E-8D62-7272FFE8932F}" srcId="{D06AF56E-D66D-48B0-BCBD-0B9B593DC03E}" destId="{DC7864E6-3BFE-4621-BC1C-C11A96465801}" srcOrd="0" destOrd="0" parTransId="{CEE2A9E3-4D47-49C7-BD43-304BEC2F1DDC}" sibTransId="{4D7B624B-3BF7-45F1-B583-FC975ECC8C74}"/>
    <dgm:cxn modelId="{61645FB8-9673-4C24-B81B-7ED15654B354}" type="presParOf" srcId="{B1808823-12D8-4DB3-B25B-07F260EB508E}" destId="{A3825F8F-52F2-451C-BA56-071F436798A3}" srcOrd="0" destOrd="0" presId="urn:microsoft.com/office/officeart/2005/8/layout/hProcess11"/>
    <dgm:cxn modelId="{C1B94D86-A559-498E-B61D-D9D8CD82062D}" type="presParOf" srcId="{B1808823-12D8-4DB3-B25B-07F260EB508E}" destId="{3464B054-E7A2-409D-9E40-EA36503F65DA}" srcOrd="1" destOrd="0" presId="urn:microsoft.com/office/officeart/2005/8/layout/hProcess11"/>
    <dgm:cxn modelId="{DE14E0C8-B184-4C88-9B5D-7479E20706FB}" type="presParOf" srcId="{3464B054-E7A2-409D-9E40-EA36503F65DA}" destId="{23058578-61F7-44EC-97E9-BCC0BAA7FDA3}" srcOrd="0" destOrd="0" presId="urn:microsoft.com/office/officeart/2005/8/layout/hProcess11"/>
    <dgm:cxn modelId="{14858349-D698-442B-8907-FB2B055D9D53}" type="presParOf" srcId="{23058578-61F7-44EC-97E9-BCC0BAA7FDA3}" destId="{84C1684B-EB37-435B-92DA-CD7E98D95ECD}" srcOrd="0" destOrd="0" presId="urn:microsoft.com/office/officeart/2005/8/layout/hProcess11"/>
    <dgm:cxn modelId="{0088D9E8-77A3-4150-A774-FFD9532AB6EB}" type="presParOf" srcId="{23058578-61F7-44EC-97E9-BCC0BAA7FDA3}" destId="{842AA331-0C26-4183-AD9E-78154FF03C0D}" srcOrd="1" destOrd="0" presId="urn:microsoft.com/office/officeart/2005/8/layout/hProcess11"/>
    <dgm:cxn modelId="{AE9E6F15-A943-47D2-BA18-B7DED3960B89}" type="presParOf" srcId="{23058578-61F7-44EC-97E9-BCC0BAA7FDA3}" destId="{81D666E6-D45E-4735-B4B0-10CAA84E40D3}" srcOrd="2" destOrd="0" presId="urn:microsoft.com/office/officeart/2005/8/layout/hProcess11"/>
    <dgm:cxn modelId="{0621DD0E-1A66-4D3F-838F-46278A5F2379}" type="presParOf" srcId="{3464B054-E7A2-409D-9E40-EA36503F65DA}" destId="{E139C431-01FD-4F31-B958-26507EA17495}" srcOrd="1" destOrd="0" presId="urn:microsoft.com/office/officeart/2005/8/layout/hProcess11"/>
    <dgm:cxn modelId="{B60606B9-C2F6-467B-A91B-33F003F11324}" type="presParOf" srcId="{3464B054-E7A2-409D-9E40-EA36503F65DA}" destId="{921F5BB0-FE07-4690-82BD-66B55B9E62C8}" srcOrd="2" destOrd="0" presId="urn:microsoft.com/office/officeart/2005/8/layout/hProcess11"/>
    <dgm:cxn modelId="{97A031C3-7A35-4567-9519-73FC9B9BF3A5}" type="presParOf" srcId="{921F5BB0-FE07-4690-82BD-66B55B9E62C8}" destId="{74DFFD6A-8662-4EDB-BAE6-CEA19C875C9D}" srcOrd="0" destOrd="0" presId="urn:microsoft.com/office/officeart/2005/8/layout/hProcess11"/>
    <dgm:cxn modelId="{F1B26BE6-6DD3-4B52-B0F4-A4DF790BE2DA}" type="presParOf" srcId="{921F5BB0-FE07-4690-82BD-66B55B9E62C8}" destId="{C1AA1D8B-11AD-4D40-92AB-564C66F8EDE3}" srcOrd="1" destOrd="0" presId="urn:microsoft.com/office/officeart/2005/8/layout/hProcess11"/>
    <dgm:cxn modelId="{16F9816F-34E9-44F9-AA2C-1662E274557A}" type="presParOf" srcId="{921F5BB0-FE07-4690-82BD-66B55B9E62C8}" destId="{3865A16F-E30D-4B47-B4D3-9B9F1BCEB1CE}" srcOrd="2" destOrd="0" presId="urn:microsoft.com/office/officeart/2005/8/layout/hProcess11"/>
    <dgm:cxn modelId="{83B14E3C-337E-4047-9ADB-F7C8E6B26556}" type="presParOf" srcId="{3464B054-E7A2-409D-9E40-EA36503F65DA}" destId="{F18C52E3-0AB5-4E58-B7F8-2BAC41C3B246}" srcOrd="3" destOrd="0" presId="urn:microsoft.com/office/officeart/2005/8/layout/hProcess11"/>
    <dgm:cxn modelId="{FECC97D6-FD4A-4AE3-B0F8-59C3C8E3E59C}" type="presParOf" srcId="{3464B054-E7A2-409D-9E40-EA36503F65DA}" destId="{942D438C-5274-4AFC-A512-889BCDCC6362}" srcOrd="4" destOrd="0" presId="urn:microsoft.com/office/officeart/2005/8/layout/hProcess11"/>
    <dgm:cxn modelId="{3D7E8739-A9F6-464A-8A3D-0C74B26A5070}" type="presParOf" srcId="{942D438C-5274-4AFC-A512-889BCDCC6362}" destId="{F24E752B-7613-49A4-B8D0-7EC4BB50AE75}" srcOrd="0" destOrd="0" presId="urn:microsoft.com/office/officeart/2005/8/layout/hProcess11"/>
    <dgm:cxn modelId="{16A3D763-CF35-4B5B-B5EE-11BCC14BAEA1}" type="presParOf" srcId="{942D438C-5274-4AFC-A512-889BCDCC6362}" destId="{B84AEF46-7958-4ABE-9507-150FACCF58F5}" srcOrd="1" destOrd="0" presId="urn:microsoft.com/office/officeart/2005/8/layout/hProcess11"/>
    <dgm:cxn modelId="{5627EC7F-48B9-4E7F-86A3-B6F2FBF3202A}" type="presParOf" srcId="{942D438C-5274-4AFC-A512-889BCDCC6362}" destId="{05DA259B-C480-465A-9D8D-435A1FC73EC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25F8F-52F2-451C-BA56-071F436798A3}">
      <dsp:nvSpPr>
        <dsp:cNvPr id="0" name=""/>
        <dsp:cNvSpPr/>
      </dsp:nvSpPr>
      <dsp:spPr>
        <a:xfrm>
          <a:off x="0" y="845820"/>
          <a:ext cx="7010400" cy="11277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1684B-EB37-435B-92DA-CD7E98D95ECD}">
      <dsp:nvSpPr>
        <dsp:cNvPr id="0" name=""/>
        <dsp:cNvSpPr/>
      </dsp:nvSpPr>
      <dsp:spPr>
        <a:xfrm>
          <a:off x="2873" y="0"/>
          <a:ext cx="1749861" cy="112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solidFill>
                <a:srgbClr val="7D7061"/>
              </a:solidFill>
            </a:rPr>
            <a:t>GRANT TO APPLICANT</a:t>
          </a:r>
          <a:endParaRPr lang="en-US" sz="1800" b="1" kern="1200" dirty="0">
            <a:solidFill>
              <a:srgbClr val="7D7061"/>
            </a:solidFill>
          </a:endParaRPr>
        </a:p>
      </dsp:txBody>
      <dsp:txXfrm>
        <a:off x="2873" y="0"/>
        <a:ext cx="1749861" cy="1127760"/>
      </dsp:txXfrm>
    </dsp:sp>
    <dsp:sp modelId="{842AA331-0C26-4183-AD9E-78154FF03C0D}">
      <dsp:nvSpPr>
        <dsp:cNvPr id="0" name=""/>
        <dsp:cNvSpPr/>
      </dsp:nvSpPr>
      <dsp:spPr>
        <a:xfrm>
          <a:off x="736833" y="1268730"/>
          <a:ext cx="281940" cy="281940"/>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DFFD6A-8662-4EDB-BAE6-CEA19C875C9D}">
      <dsp:nvSpPr>
        <dsp:cNvPr id="0" name=""/>
        <dsp:cNvSpPr/>
      </dsp:nvSpPr>
      <dsp:spPr>
        <a:xfrm>
          <a:off x="1840227" y="1691640"/>
          <a:ext cx="2628904" cy="112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kern="1200" dirty="0" smtClean="0">
              <a:solidFill>
                <a:srgbClr val="7D7061"/>
              </a:solidFill>
            </a:rPr>
            <a:t>LOAN TO </a:t>
          </a:r>
        </a:p>
        <a:p>
          <a:pPr lvl="0" algn="ctr" defTabSz="755650">
            <a:lnSpc>
              <a:spcPct val="90000"/>
            </a:lnSpc>
            <a:spcBef>
              <a:spcPct val="0"/>
            </a:spcBef>
            <a:spcAft>
              <a:spcPct val="35000"/>
            </a:spcAft>
          </a:pPr>
          <a:r>
            <a:rPr lang="en-US" sz="1700" b="1" kern="1200" dirty="0" smtClean="0">
              <a:solidFill>
                <a:srgbClr val="7D7061"/>
              </a:solidFill>
            </a:rPr>
            <a:t>LOCAL DEVELOPMENT AUTHORITY</a:t>
          </a:r>
          <a:endParaRPr lang="en-US" sz="1700" b="1" kern="1200" dirty="0">
            <a:solidFill>
              <a:srgbClr val="7D7061"/>
            </a:solidFill>
          </a:endParaRPr>
        </a:p>
      </dsp:txBody>
      <dsp:txXfrm>
        <a:off x="1840227" y="1691640"/>
        <a:ext cx="2628904" cy="1127760"/>
      </dsp:txXfrm>
    </dsp:sp>
    <dsp:sp modelId="{C1AA1D8B-11AD-4D40-92AB-564C66F8EDE3}">
      <dsp:nvSpPr>
        <dsp:cNvPr id="0" name=""/>
        <dsp:cNvSpPr/>
      </dsp:nvSpPr>
      <dsp:spPr>
        <a:xfrm>
          <a:off x="3013710" y="1268730"/>
          <a:ext cx="281940" cy="281940"/>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4E752B-7613-49A4-B8D0-7EC4BB50AE75}">
      <dsp:nvSpPr>
        <dsp:cNvPr id="0" name=""/>
        <dsp:cNvSpPr/>
      </dsp:nvSpPr>
      <dsp:spPr>
        <a:xfrm>
          <a:off x="4556625" y="0"/>
          <a:ext cx="1749861" cy="112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kern="1200" dirty="0" smtClean="0">
              <a:solidFill>
                <a:srgbClr val="7D7061"/>
              </a:solidFill>
            </a:rPr>
            <a:t>LOAN TO </a:t>
          </a:r>
        </a:p>
        <a:p>
          <a:pPr lvl="0" algn="ctr" defTabSz="755650">
            <a:lnSpc>
              <a:spcPct val="90000"/>
            </a:lnSpc>
            <a:spcBef>
              <a:spcPct val="0"/>
            </a:spcBef>
            <a:spcAft>
              <a:spcPct val="35000"/>
            </a:spcAft>
          </a:pPr>
          <a:r>
            <a:rPr lang="en-US" sz="1700" b="1" kern="1200" dirty="0" smtClean="0">
              <a:solidFill>
                <a:srgbClr val="7D7061"/>
              </a:solidFill>
            </a:rPr>
            <a:t>SUB-RECIPIENT BUSINESS</a:t>
          </a:r>
          <a:endParaRPr lang="en-US" sz="1700" b="1" kern="1200" dirty="0">
            <a:solidFill>
              <a:srgbClr val="7D7061"/>
            </a:solidFill>
          </a:endParaRPr>
        </a:p>
      </dsp:txBody>
      <dsp:txXfrm>
        <a:off x="4556625" y="0"/>
        <a:ext cx="1749861" cy="1127760"/>
      </dsp:txXfrm>
    </dsp:sp>
    <dsp:sp modelId="{B84AEF46-7958-4ABE-9507-150FACCF58F5}">
      <dsp:nvSpPr>
        <dsp:cNvPr id="0" name=""/>
        <dsp:cNvSpPr/>
      </dsp:nvSpPr>
      <dsp:spPr>
        <a:xfrm>
          <a:off x="5290586" y="1268730"/>
          <a:ext cx="281940" cy="281940"/>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176F54-3575-4C78-9D1C-D8A45A5096F2}" type="datetimeFigureOut">
              <a:rPr lang="en-US" smtClean="0"/>
              <a:pPr/>
              <a:t>12/4/2017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DC2A5F-BAE4-46A9-9E35-4D692B710466}" type="slidenum">
              <a:rPr lang="en-US" smtClean="0"/>
              <a:pPr/>
              <a:t>‹#›</a:t>
            </a:fld>
            <a:endParaRPr lang="en-US" dirty="0"/>
          </a:p>
        </p:txBody>
      </p:sp>
    </p:spTree>
    <p:extLst>
      <p:ext uri="{BB962C8B-B14F-4D97-AF65-F5344CB8AC3E}">
        <p14:creationId xmlns:p14="http://schemas.microsoft.com/office/powerpoint/2010/main" val="348830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247A45-A546-4446-9145-A960417D5166}" type="datetimeFigureOut">
              <a:rPr lang="en-US" smtClean="0"/>
              <a:pPr/>
              <a:t>12/4/2017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C569B2-E47E-4476-84F3-56DD71A5B99F}" type="slidenum">
              <a:rPr lang="en-US" smtClean="0"/>
              <a:pPr/>
              <a:t>‹#›</a:t>
            </a:fld>
            <a:endParaRPr lang="en-US" dirty="0"/>
          </a:p>
        </p:txBody>
      </p:sp>
    </p:spTree>
    <p:extLst>
      <p:ext uri="{BB962C8B-B14F-4D97-AF65-F5344CB8AC3E}">
        <p14:creationId xmlns:p14="http://schemas.microsoft.com/office/powerpoint/2010/main" val="381498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1</a:t>
            </a:fld>
            <a:endParaRPr lang="en-US" dirty="0"/>
          </a:p>
        </p:txBody>
      </p:sp>
    </p:spTree>
    <p:extLst>
      <p:ext uri="{BB962C8B-B14F-4D97-AF65-F5344CB8AC3E}">
        <p14:creationId xmlns:p14="http://schemas.microsoft.com/office/powerpoint/2010/main" val="323746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Community contacts DCA Field Representative about a potential project.  In some cases, various funding sources may be considered for funding on a large-scale project.</a:t>
            </a:r>
          </a:p>
          <a:p>
            <a:pPr marL="171450" indent="-171450">
              <a:buFont typeface="Arial" panose="020B0604020202020204" pitchFamily="34" charset="0"/>
              <a:buChar char="•"/>
            </a:pPr>
            <a:r>
              <a:rPr lang="en-US" dirty="0" smtClean="0"/>
              <a:t>Ideally, DCA conducts an Initial Project Assessment visit to assist a potential applicant in understanding process &amp; programs.</a:t>
            </a:r>
          </a:p>
          <a:p>
            <a:pPr marL="171450" indent="-171450">
              <a:buFont typeface="Arial" panose="020B0604020202020204" pitchFamily="34" charset="0"/>
              <a:buChar char="•"/>
            </a:pPr>
            <a:r>
              <a:rPr lang="en-US" dirty="0" smtClean="0"/>
              <a:t>DCA reviews IPA and</a:t>
            </a:r>
            <a:r>
              <a:rPr lang="en-US" baseline="0" dirty="0" smtClean="0"/>
              <a:t> issues/denies PACA</a:t>
            </a:r>
            <a:r>
              <a:rPr lang="en-US" dirty="0" smtClean="0"/>
              <a:t>.</a:t>
            </a:r>
          </a:p>
          <a:p>
            <a:pPr marL="171450" indent="-171450">
              <a:buFont typeface="Arial" panose="020B0604020202020204" pitchFamily="34" charset="0"/>
              <a:buChar char="•"/>
            </a:pPr>
            <a:r>
              <a:rPr lang="en-US" dirty="0" smtClean="0"/>
              <a:t>If PACA granted, establishes the point from which costs are eligible and promotes</a:t>
            </a:r>
            <a:r>
              <a:rPr lang="en-US" baseline="0" dirty="0" smtClean="0"/>
              <a:t> efforts to address federal requirements.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Community prepares and submits application for DCA review.  If the application is incomplete, the applicant is notified in writing of items needed to allow for a competitive application.</a:t>
            </a:r>
          </a:p>
          <a:p>
            <a:pPr marL="171450" indent="-171450">
              <a:buFont typeface="Arial" panose="020B0604020202020204" pitchFamily="34" charset="0"/>
              <a:buChar char="•"/>
            </a:pPr>
            <a:r>
              <a:rPr lang="en-US" dirty="0" smtClean="0"/>
              <a:t>Application reviewed based on rating and selection criteria.</a:t>
            </a:r>
          </a:p>
          <a:p>
            <a:pPr marL="171450" indent="-171450">
              <a:buFont typeface="Arial" panose="020B0604020202020204" pitchFamily="34" charset="0"/>
              <a:buChar char="•"/>
            </a:pPr>
            <a:r>
              <a:rPr lang="en-US" dirty="0" smtClean="0"/>
              <a:t>Award or denial of application.</a:t>
            </a:r>
          </a:p>
          <a:p>
            <a:pPr marL="171450" indent="-171450">
              <a:buFont typeface="Arial" panose="020B0604020202020204" pitchFamily="34" charset="0"/>
              <a:buChar char="•"/>
            </a:pPr>
            <a:r>
              <a:rPr lang="en-US" dirty="0" smtClean="0"/>
              <a:t>Grant/loan management processes start – technical assistance provided through site visits.</a:t>
            </a:r>
          </a:p>
          <a:p>
            <a:pPr marL="171450" indent="-171450">
              <a:buFont typeface="Arial" panose="020B0604020202020204" pitchFamily="34" charset="0"/>
              <a:buChar char="•"/>
            </a:pPr>
            <a:r>
              <a:rPr lang="en-US" dirty="0" smtClean="0"/>
              <a:t>Monitors project at intervals to ensure compliance with Award.</a:t>
            </a:r>
          </a:p>
          <a:p>
            <a:pPr marL="171450" indent="-171450">
              <a:buFont typeface="Arial" panose="020B0604020202020204" pitchFamily="34" charset="0"/>
              <a:buChar char="•"/>
            </a:pPr>
            <a:r>
              <a:rPr lang="en-US" dirty="0" smtClean="0"/>
              <a:t>Everyone has expertise to bring to the table.</a:t>
            </a:r>
          </a:p>
          <a:p>
            <a:pPr marL="171450" indent="-171450">
              <a:buFont typeface="Arial" panose="020B0604020202020204" pitchFamily="34" charset="0"/>
              <a:buChar char="•"/>
            </a:pPr>
            <a:r>
              <a:rPr lang="en-US" dirty="0" smtClean="0"/>
              <a:t>Not all partnerships are financial, but draw on expertise in areas such as scientific vetting from the University System or Georgia Technology Authority.</a:t>
            </a:r>
          </a:p>
        </p:txBody>
      </p:sp>
      <p:sp>
        <p:nvSpPr>
          <p:cNvPr id="4" name="Slide Number Placeholder 3"/>
          <p:cNvSpPr>
            <a:spLocks noGrp="1"/>
          </p:cNvSpPr>
          <p:nvPr>
            <p:ph type="sldNum" sz="quarter" idx="10"/>
          </p:nvPr>
        </p:nvSpPr>
        <p:spPr/>
        <p:txBody>
          <a:bodyPr/>
          <a:lstStyle/>
          <a:p>
            <a:fld id="{E5C569B2-E47E-4476-84F3-56DD71A5B99F}" type="slidenum">
              <a:rPr lang="en-US" smtClean="0"/>
              <a:pPr/>
              <a:t>10</a:t>
            </a:fld>
            <a:endParaRPr lang="en-US" dirty="0"/>
          </a:p>
        </p:txBody>
      </p:sp>
    </p:spTree>
    <p:extLst>
      <p:ext uri="{BB962C8B-B14F-4D97-AF65-F5344CB8AC3E}">
        <p14:creationId xmlns:p14="http://schemas.microsoft.com/office/powerpoint/2010/main" val="160923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Demographics is based on census information and cannot be impacted by the application materials.</a:t>
            </a:r>
          </a:p>
          <a:p>
            <a:r>
              <a:rPr lang="en-US" dirty="0" smtClean="0"/>
              <a:t>All other</a:t>
            </a:r>
            <a:r>
              <a:rPr lang="en-US" baseline="0" dirty="0" smtClean="0"/>
              <a:t> scoring elements are determined by the information you present in the application.</a:t>
            </a:r>
          </a:p>
          <a:p>
            <a:r>
              <a:rPr lang="en-US" baseline="0" dirty="0" smtClean="0"/>
              <a:t>The application materials and supporting documentation can be the difference between a 4 and 5.</a:t>
            </a: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11</a:t>
            </a:fld>
            <a:endParaRPr lang="en-US" dirty="0"/>
          </a:p>
        </p:txBody>
      </p:sp>
    </p:spTree>
    <p:extLst>
      <p:ext uri="{BB962C8B-B14F-4D97-AF65-F5344CB8AC3E}">
        <p14:creationId xmlns:p14="http://schemas.microsoft.com/office/powerpoint/2010/main" val="2156667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12</a:t>
            </a:fld>
            <a:endParaRPr lang="en-US" dirty="0"/>
          </a:p>
        </p:txBody>
      </p:sp>
    </p:spTree>
    <p:extLst>
      <p:ext uri="{BB962C8B-B14F-4D97-AF65-F5344CB8AC3E}">
        <p14:creationId xmlns:p14="http://schemas.microsoft.com/office/powerpoint/2010/main" val="84560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990600" marR="0" lvl="1" indent="-533400" algn="l" defTabSz="914400" rtl="0" eaLnBrk="1" fontAlgn="auto" latinLnBrk="0" hangingPunct="1">
              <a:lnSpc>
                <a:spcPct val="90000"/>
              </a:lnSpc>
              <a:spcBef>
                <a:spcPts val="413"/>
              </a:spcBef>
              <a:spcAft>
                <a:spcPts val="0"/>
              </a:spcAft>
              <a:buClr>
                <a:srgbClr val="92D050"/>
              </a:buClr>
              <a:buSzPct val="70000"/>
              <a:buFont typeface="Arial" charset="0"/>
              <a:buChar char="-"/>
              <a:tabLst/>
              <a:defRPr/>
            </a:pPr>
            <a:r>
              <a:rPr kumimoji="1" lang="en-US" sz="2400" b="1" i="0" u="none" strike="noStrike" kern="1200" cap="none" spc="0" normalizeH="0" baseline="0" noProof="0" dirty="0" smtClean="0">
                <a:ln>
                  <a:noFill/>
                </a:ln>
                <a:solidFill>
                  <a:srgbClr val="7D7061"/>
                </a:solidFill>
                <a:effectLst/>
                <a:uLnTx/>
                <a:uFillTx/>
                <a:latin typeface="Tw Cen MT"/>
                <a:ea typeface="+mn-ea"/>
                <a:cs typeface="+mn-cs"/>
              </a:rPr>
              <a:t>Water:  </a:t>
            </a:r>
            <a:r>
              <a:rPr kumimoji="1" lang="en-US" sz="2400" b="0" i="0" u="none" strike="noStrike" kern="1200" cap="none" spc="0" normalizeH="0" baseline="0" noProof="0" dirty="0" smtClean="0">
                <a:ln>
                  <a:noFill/>
                </a:ln>
                <a:solidFill>
                  <a:srgbClr val="7D7061"/>
                </a:solidFill>
                <a:effectLst/>
                <a:uLnTx/>
                <a:uFillTx/>
                <a:latin typeface="Tw Cen MT"/>
                <a:ea typeface="+mn-ea"/>
                <a:cs typeface="+mn-cs"/>
              </a:rPr>
              <a:t>lines, tanks, wells, treatment plants;</a:t>
            </a:r>
          </a:p>
          <a:p>
            <a:pPr marL="990600" marR="0" lvl="1" indent="-533400" algn="l" defTabSz="914400" rtl="0" eaLnBrk="1" fontAlgn="auto" latinLnBrk="0" hangingPunct="1">
              <a:lnSpc>
                <a:spcPct val="90000"/>
              </a:lnSpc>
              <a:spcBef>
                <a:spcPts val="413"/>
              </a:spcBef>
              <a:spcAft>
                <a:spcPts val="0"/>
              </a:spcAft>
              <a:buClr>
                <a:srgbClr val="92D050"/>
              </a:buClr>
              <a:buSzPct val="70000"/>
              <a:buFont typeface="Arial" charset="0"/>
              <a:buChar char="-"/>
              <a:tabLst/>
              <a:defRPr/>
            </a:pPr>
            <a:r>
              <a:rPr kumimoji="1" lang="en-US" sz="2400" b="1" i="0" u="none" strike="noStrike" kern="1200" cap="none" spc="0" normalizeH="0" baseline="0" noProof="0" dirty="0" smtClean="0">
                <a:ln>
                  <a:noFill/>
                </a:ln>
                <a:solidFill>
                  <a:srgbClr val="7D7061"/>
                </a:solidFill>
                <a:effectLst/>
                <a:uLnTx/>
                <a:uFillTx/>
                <a:latin typeface="Tw Cen MT"/>
                <a:ea typeface="+mn-ea"/>
                <a:cs typeface="+mn-cs"/>
              </a:rPr>
              <a:t>Sewer:  </a:t>
            </a:r>
            <a:r>
              <a:rPr kumimoji="1" lang="en-US" sz="2400" b="0" i="0" u="none" strike="noStrike" kern="1200" cap="none" spc="0" normalizeH="0" baseline="0" noProof="0" dirty="0" smtClean="0">
                <a:ln>
                  <a:noFill/>
                </a:ln>
                <a:solidFill>
                  <a:srgbClr val="7D7061"/>
                </a:solidFill>
                <a:effectLst/>
                <a:uLnTx/>
                <a:uFillTx/>
                <a:latin typeface="Tw Cen MT"/>
                <a:ea typeface="+mn-ea"/>
                <a:cs typeface="+mn-cs"/>
              </a:rPr>
              <a:t>gravity lines, force mains, pump stations, treatment plants, land application “spray fields;”</a:t>
            </a:r>
          </a:p>
          <a:p>
            <a:pPr marL="990600" marR="0" lvl="1" indent="-533400" algn="l" defTabSz="914400" rtl="0" eaLnBrk="1" fontAlgn="auto" latinLnBrk="0" hangingPunct="1">
              <a:lnSpc>
                <a:spcPct val="90000"/>
              </a:lnSpc>
              <a:spcBef>
                <a:spcPts val="413"/>
              </a:spcBef>
              <a:spcAft>
                <a:spcPts val="0"/>
              </a:spcAft>
              <a:buClr>
                <a:srgbClr val="92D050"/>
              </a:buClr>
              <a:buSzPct val="70000"/>
              <a:buFont typeface="Arial" charset="0"/>
              <a:buChar char="-"/>
              <a:tabLst/>
              <a:defRPr/>
            </a:pPr>
            <a:r>
              <a:rPr kumimoji="1" lang="en-US" sz="2400" b="1" i="0" u="none" strike="noStrike" kern="1200" cap="none" spc="0" normalizeH="0" baseline="0" noProof="0" dirty="0" smtClean="0">
                <a:ln>
                  <a:noFill/>
                </a:ln>
                <a:solidFill>
                  <a:srgbClr val="7D7061"/>
                </a:solidFill>
                <a:effectLst/>
                <a:uLnTx/>
                <a:uFillTx/>
                <a:latin typeface="Tw Cen MT"/>
                <a:ea typeface="+mn-ea"/>
                <a:cs typeface="+mn-cs"/>
              </a:rPr>
              <a:t>Roads:  </a:t>
            </a:r>
            <a:r>
              <a:rPr kumimoji="1" lang="en-US" sz="2400" b="0" i="0" u="none" strike="noStrike" kern="1200" cap="none" spc="0" normalizeH="0" baseline="0" noProof="0" dirty="0" smtClean="0">
                <a:ln>
                  <a:noFill/>
                </a:ln>
                <a:solidFill>
                  <a:srgbClr val="7D7061"/>
                </a:solidFill>
                <a:effectLst/>
                <a:uLnTx/>
                <a:uFillTx/>
                <a:latin typeface="Tw Cen MT"/>
                <a:ea typeface="+mn-ea"/>
                <a:cs typeface="+mn-cs"/>
              </a:rPr>
              <a:t>access, turn lanes, accel/decel lanes, paving;</a:t>
            </a:r>
          </a:p>
          <a:p>
            <a:pPr marL="990600" marR="0" lvl="1" indent="-533400" algn="l" defTabSz="914400" rtl="0" eaLnBrk="1" fontAlgn="auto" latinLnBrk="0" hangingPunct="1">
              <a:lnSpc>
                <a:spcPct val="90000"/>
              </a:lnSpc>
              <a:spcBef>
                <a:spcPts val="413"/>
              </a:spcBef>
              <a:spcAft>
                <a:spcPts val="0"/>
              </a:spcAft>
              <a:buClr>
                <a:srgbClr val="92D050"/>
              </a:buClr>
              <a:buSzPct val="70000"/>
              <a:buFont typeface="Arial" charset="0"/>
              <a:buChar char="-"/>
              <a:tabLst/>
              <a:defRPr/>
            </a:pPr>
            <a:r>
              <a:rPr kumimoji="1" lang="en-US" sz="2400" b="1" i="0" u="none" strike="noStrike" kern="1200" cap="none" spc="0" normalizeH="0" baseline="0" noProof="0" dirty="0" smtClean="0">
                <a:ln>
                  <a:noFill/>
                </a:ln>
                <a:solidFill>
                  <a:srgbClr val="7D7061"/>
                </a:solidFill>
                <a:effectLst/>
                <a:uLnTx/>
                <a:uFillTx/>
                <a:latin typeface="Tw Cen MT"/>
                <a:ea typeface="+mn-ea"/>
                <a:cs typeface="+mn-cs"/>
              </a:rPr>
              <a:t>Stormwater drainage:  </a:t>
            </a:r>
            <a:r>
              <a:rPr kumimoji="1" lang="en-US" sz="2400" b="0" i="0" u="none" strike="noStrike" kern="1200" cap="none" spc="0" normalizeH="0" baseline="0" noProof="0" dirty="0" smtClean="0">
                <a:ln>
                  <a:noFill/>
                </a:ln>
                <a:solidFill>
                  <a:srgbClr val="7D7061"/>
                </a:solidFill>
                <a:effectLst/>
                <a:uLnTx/>
                <a:uFillTx/>
                <a:latin typeface="Tw Cen MT"/>
                <a:ea typeface="+mn-ea"/>
                <a:cs typeface="+mn-cs"/>
              </a:rPr>
              <a:t>ditches, pipes, culverts, ponds;</a:t>
            </a:r>
          </a:p>
          <a:p>
            <a:pPr marL="990600" marR="0" lvl="1" indent="-533400" algn="l" defTabSz="914400" rtl="0" eaLnBrk="1" fontAlgn="auto" latinLnBrk="0" hangingPunct="1">
              <a:lnSpc>
                <a:spcPct val="90000"/>
              </a:lnSpc>
              <a:spcBef>
                <a:spcPts val="413"/>
              </a:spcBef>
              <a:spcAft>
                <a:spcPts val="0"/>
              </a:spcAft>
              <a:buClr>
                <a:srgbClr val="92D050"/>
              </a:buClr>
              <a:buSzPct val="70000"/>
              <a:buFont typeface="Arial" charset="0"/>
              <a:buChar char="-"/>
              <a:tabLst/>
              <a:defRPr/>
            </a:pPr>
            <a:r>
              <a:rPr kumimoji="1" lang="en-US" sz="2400" b="1" i="0" u="none" strike="noStrike" kern="1200" cap="none" spc="0" normalizeH="0" baseline="0" noProof="0" dirty="0" smtClean="0">
                <a:ln>
                  <a:noFill/>
                </a:ln>
                <a:solidFill>
                  <a:srgbClr val="7D7061"/>
                </a:solidFill>
                <a:effectLst/>
                <a:uLnTx/>
                <a:uFillTx/>
                <a:latin typeface="Tw Cen MT"/>
                <a:ea typeface="+mn-ea"/>
                <a:cs typeface="+mn-cs"/>
              </a:rPr>
              <a:t>Rail spurs:  </a:t>
            </a:r>
            <a:r>
              <a:rPr kumimoji="1" lang="en-US" sz="2400" b="0" i="0" u="none" strike="noStrike" kern="1200" cap="none" spc="0" normalizeH="0" baseline="0" noProof="0" dirty="0" smtClean="0">
                <a:ln>
                  <a:noFill/>
                </a:ln>
                <a:solidFill>
                  <a:srgbClr val="7D7061"/>
                </a:solidFill>
                <a:effectLst/>
                <a:uLnTx/>
                <a:uFillTx/>
                <a:latin typeface="Tw Cen MT"/>
                <a:ea typeface="+mn-ea"/>
                <a:cs typeface="+mn-cs"/>
              </a:rPr>
              <a:t>switches (excluding mainline switch), track, track base, derails, stops; and</a:t>
            </a:r>
          </a:p>
          <a:p>
            <a:pPr marL="990600" marR="0" lvl="1" indent="-533400" algn="l" defTabSz="914400" rtl="0" eaLnBrk="1" fontAlgn="auto" latinLnBrk="0" hangingPunct="1">
              <a:lnSpc>
                <a:spcPct val="90000"/>
              </a:lnSpc>
              <a:spcBef>
                <a:spcPts val="413"/>
              </a:spcBef>
              <a:spcAft>
                <a:spcPts val="0"/>
              </a:spcAft>
              <a:buClr>
                <a:srgbClr val="92D050"/>
              </a:buClr>
              <a:buSzPct val="70000"/>
              <a:buFont typeface="Arial" charset="0"/>
              <a:buChar char="-"/>
              <a:tabLst/>
              <a:defRPr/>
            </a:pPr>
            <a:r>
              <a:rPr kumimoji="1" lang="en-US" sz="2400" b="1" i="0" u="none" strike="noStrike" kern="1200" cap="none" spc="0" normalizeH="0" baseline="0" noProof="0" dirty="0" smtClean="0">
                <a:ln>
                  <a:noFill/>
                </a:ln>
                <a:solidFill>
                  <a:srgbClr val="7D7061"/>
                </a:solidFill>
                <a:effectLst/>
                <a:uLnTx/>
                <a:uFillTx/>
                <a:latin typeface="Tw Cen MT"/>
                <a:ea typeface="+mn-ea"/>
                <a:cs typeface="+mn-cs"/>
              </a:rPr>
              <a:t>Other:  </a:t>
            </a:r>
            <a:r>
              <a:rPr kumimoji="1" lang="en-US" sz="2400" b="0" i="0" u="none" strike="noStrike" kern="1200" cap="none" spc="0" normalizeH="0" baseline="0" noProof="0" dirty="0" smtClean="0">
                <a:ln>
                  <a:noFill/>
                </a:ln>
                <a:solidFill>
                  <a:srgbClr val="7D7061"/>
                </a:solidFill>
                <a:effectLst/>
                <a:uLnTx/>
                <a:uFillTx/>
                <a:latin typeface="Tw Cen MT"/>
                <a:ea typeface="+mn-ea"/>
                <a:cs typeface="+mn-cs"/>
              </a:rPr>
              <a:t>wastewater pretreatment plant.</a:t>
            </a:r>
          </a:p>
        </p:txBody>
      </p:sp>
      <p:sp>
        <p:nvSpPr>
          <p:cNvPr id="4" name="Slide Number Placeholder 3"/>
          <p:cNvSpPr>
            <a:spLocks noGrp="1"/>
          </p:cNvSpPr>
          <p:nvPr>
            <p:ph type="sldNum" sz="quarter" idx="10"/>
          </p:nvPr>
        </p:nvSpPr>
        <p:spPr/>
        <p:txBody>
          <a:bodyPr/>
          <a:lstStyle/>
          <a:p>
            <a:fld id="{E5C569B2-E47E-4476-84F3-56DD71A5B99F}" type="slidenum">
              <a:rPr lang="en-US" smtClean="0"/>
              <a:pPr/>
              <a:t>13</a:t>
            </a:fld>
            <a:endParaRPr lang="en-US" dirty="0"/>
          </a:p>
        </p:txBody>
      </p:sp>
    </p:spTree>
    <p:extLst>
      <p:ext uri="{BB962C8B-B14F-4D97-AF65-F5344CB8AC3E}">
        <p14:creationId xmlns:p14="http://schemas.microsoft.com/office/powerpoint/2010/main" val="329928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application is reviewed, a primary component is the</a:t>
            </a:r>
            <a:r>
              <a:rPr lang="en-US" baseline="0" dirty="0" smtClean="0"/>
              <a:t> financial needs of the local government.</a:t>
            </a:r>
            <a:endParaRPr lang="en-US" baseline="0" dirty="0"/>
          </a:p>
          <a:p>
            <a:r>
              <a:rPr lang="en-US" baseline="0" dirty="0" smtClean="0"/>
              <a:t>Grant award amounts may be adjusted if the local government appears to have other available funds.</a:t>
            </a:r>
          </a:p>
        </p:txBody>
      </p:sp>
      <p:sp>
        <p:nvSpPr>
          <p:cNvPr id="4" name="Slide Number Placeholder 3"/>
          <p:cNvSpPr>
            <a:spLocks noGrp="1"/>
          </p:cNvSpPr>
          <p:nvPr>
            <p:ph type="sldNum" sz="quarter" idx="10"/>
          </p:nvPr>
        </p:nvSpPr>
        <p:spPr/>
        <p:txBody>
          <a:bodyPr/>
          <a:lstStyle/>
          <a:p>
            <a:fld id="{E5C569B2-E47E-4476-84F3-56DD71A5B99F}" type="slidenum">
              <a:rPr lang="en-US" smtClean="0"/>
              <a:pPr/>
              <a:t>14</a:t>
            </a:fld>
            <a:endParaRPr lang="en-US" dirty="0"/>
          </a:p>
        </p:txBody>
      </p:sp>
    </p:spTree>
    <p:extLst>
      <p:ext uri="{BB962C8B-B14F-4D97-AF65-F5344CB8AC3E}">
        <p14:creationId xmlns:p14="http://schemas.microsoft.com/office/powerpoint/2010/main" val="344074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15</a:t>
            </a:fld>
            <a:endParaRPr lang="en-US" dirty="0"/>
          </a:p>
        </p:txBody>
      </p:sp>
    </p:spTree>
    <p:extLst>
      <p:ext uri="{BB962C8B-B14F-4D97-AF65-F5344CB8AC3E}">
        <p14:creationId xmlns:p14="http://schemas.microsoft.com/office/powerpoint/2010/main" val="220877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16</a:t>
            </a:fld>
            <a:endParaRPr lang="en-US" dirty="0"/>
          </a:p>
        </p:txBody>
      </p:sp>
    </p:spTree>
    <p:extLst>
      <p:ext uri="{BB962C8B-B14F-4D97-AF65-F5344CB8AC3E}">
        <p14:creationId xmlns:p14="http://schemas.microsoft.com/office/powerpoint/2010/main" val="4092782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Char char="q"/>
            </a:pPr>
            <a:r>
              <a:rPr lang="en-US" sz="11200" b="1" dirty="0" smtClean="0"/>
              <a:t> </a:t>
            </a:r>
            <a:r>
              <a:rPr lang="en-US" sz="1200" b="1" dirty="0" smtClean="0"/>
              <a:t>Purpose</a:t>
            </a:r>
            <a:r>
              <a:rPr lang="en-US" sz="1200" dirty="0" smtClean="0"/>
              <a:t>-Provide </a:t>
            </a:r>
            <a:r>
              <a:rPr lang="en-US" sz="1200" u="sng" dirty="0" smtClean="0"/>
              <a:t>low-interest rate </a:t>
            </a:r>
            <a:r>
              <a:rPr lang="en-US" sz="1200" dirty="0" smtClean="0"/>
              <a:t>loans to small and medium sized businesses that are purchasing or improving fixed-assets.</a:t>
            </a:r>
          </a:p>
          <a:p>
            <a:pPr>
              <a:buFont typeface="Wingdings" panose="05000000000000000000" pitchFamily="2" charset="2"/>
              <a:buChar char="q"/>
            </a:pPr>
            <a:r>
              <a:rPr lang="en-US" sz="1200" b="1" dirty="0" smtClean="0"/>
              <a:t> Basic Factors to Determine Eligibility</a:t>
            </a:r>
            <a:r>
              <a:rPr lang="en-US" sz="1200" dirty="0" smtClean="0"/>
              <a:t>:</a:t>
            </a:r>
          </a:p>
          <a:p>
            <a:pPr lvl="1">
              <a:buFont typeface="Wingdings" panose="05000000000000000000" pitchFamily="2" charset="2"/>
              <a:buChar char="§"/>
            </a:pPr>
            <a:r>
              <a:rPr lang="en-US" sz="1200" dirty="0" smtClean="0"/>
              <a:t># Jobs created and/or retained</a:t>
            </a:r>
          </a:p>
          <a:p>
            <a:pPr lvl="3">
              <a:buFont typeface="Wingdings" panose="05000000000000000000" pitchFamily="2" charset="2"/>
              <a:buChar char="§"/>
            </a:pPr>
            <a:r>
              <a:rPr lang="en-US" sz="1200" dirty="0" smtClean="0"/>
              <a:t>Within 2-yr period, 1 job /$50k of EIP funds</a:t>
            </a:r>
          </a:p>
          <a:p>
            <a:pPr lvl="1">
              <a:buFont typeface="Wingdings" panose="05000000000000000000" pitchFamily="2" charset="2"/>
              <a:buChar char="§"/>
            </a:pPr>
            <a:r>
              <a:rPr lang="en-US" sz="1200" dirty="0" smtClean="0"/>
              <a:t>Owner’s Equity and Private Financing</a:t>
            </a:r>
          </a:p>
          <a:p>
            <a:pPr lvl="3">
              <a:buFont typeface="Wingdings" panose="05000000000000000000" pitchFamily="2" charset="2"/>
              <a:buChar char="§"/>
            </a:pPr>
            <a:r>
              <a:rPr lang="en-US" sz="1200" dirty="0" smtClean="0"/>
              <a:t>10% minimum equity contribution</a:t>
            </a:r>
          </a:p>
          <a:p>
            <a:pPr lvl="3">
              <a:buFont typeface="Wingdings" panose="05000000000000000000" pitchFamily="2" charset="2"/>
              <a:buChar char="§"/>
            </a:pPr>
            <a:r>
              <a:rPr lang="en-US" sz="1200" dirty="0" smtClean="0"/>
              <a:t>At least 40% funded by 3</a:t>
            </a:r>
            <a:r>
              <a:rPr lang="en-US" sz="1200" baseline="30000" dirty="0" smtClean="0"/>
              <a:t>rd</a:t>
            </a:r>
            <a:r>
              <a:rPr lang="en-US" sz="1200" dirty="0" smtClean="0"/>
              <a:t> party lender</a:t>
            </a:r>
          </a:p>
          <a:p>
            <a:pPr lvl="1">
              <a:buFont typeface="Wingdings" panose="05000000000000000000" pitchFamily="2" charset="2"/>
              <a:buChar char="§"/>
            </a:pPr>
            <a:r>
              <a:rPr lang="en-US" sz="1200" dirty="0" smtClean="0"/>
              <a:t>Evidence of Need</a:t>
            </a:r>
          </a:p>
          <a:p>
            <a:pPr lvl="1">
              <a:buFont typeface="Wingdings" panose="05000000000000000000" pitchFamily="2" charset="2"/>
              <a:buChar char="§"/>
            </a:pPr>
            <a:r>
              <a:rPr lang="en-US" sz="1200" dirty="0" smtClean="0"/>
              <a:t>Ability to repay debt</a:t>
            </a:r>
          </a:p>
          <a:p>
            <a:pPr lvl="1">
              <a:buFont typeface="Wingdings" panose="05000000000000000000" pitchFamily="2" charset="2"/>
              <a:buChar char="§"/>
            </a:pPr>
            <a:r>
              <a:rPr lang="en-US" sz="1200" dirty="0" smtClean="0"/>
              <a:t>CDBG-Eligible Activity</a:t>
            </a:r>
          </a:p>
        </p:txBody>
      </p:sp>
      <p:sp>
        <p:nvSpPr>
          <p:cNvPr id="4" name="Slide Number Placeholder 3"/>
          <p:cNvSpPr>
            <a:spLocks noGrp="1"/>
          </p:cNvSpPr>
          <p:nvPr>
            <p:ph type="sldNum" sz="quarter" idx="10"/>
          </p:nvPr>
        </p:nvSpPr>
        <p:spPr/>
        <p:txBody>
          <a:bodyPr/>
          <a:lstStyle/>
          <a:p>
            <a:fld id="{E5C569B2-E47E-4476-84F3-56DD71A5B99F}" type="slidenum">
              <a:rPr lang="en-US" smtClean="0"/>
              <a:pPr/>
              <a:t>17</a:t>
            </a:fld>
            <a:endParaRPr lang="en-US" dirty="0"/>
          </a:p>
        </p:txBody>
      </p:sp>
    </p:spTree>
    <p:extLst>
      <p:ext uri="{BB962C8B-B14F-4D97-AF65-F5344CB8AC3E}">
        <p14:creationId xmlns:p14="http://schemas.microsoft.com/office/powerpoint/2010/main" val="2502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18</a:t>
            </a:fld>
            <a:endParaRPr lang="en-US" dirty="0"/>
          </a:p>
        </p:txBody>
      </p:sp>
    </p:spTree>
    <p:extLst>
      <p:ext uri="{BB962C8B-B14F-4D97-AF65-F5344CB8AC3E}">
        <p14:creationId xmlns:p14="http://schemas.microsoft.com/office/powerpoint/2010/main" val="351708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19</a:t>
            </a:fld>
            <a:endParaRPr lang="en-US" dirty="0"/>
          </a:p>
        </p:txBody>
      </p:sp>
    </p:spTree>
    <p:extLst>
      <p:ext uri="{BB962C8B-B14F-4D97-AF65-F5344CB8AC3E}">
        <p14:creationId xmlns:p14="http://schemas.microsoft.com/office/powerpoint/2010/main" val="168127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a:t>
            </a:fld>
            <a:endParaRPr lang="en-US" dirty="0"/>
          </a:p>
        </p:txBody>
      </p:sp>
    </p:spTree>
    <p:extLst>
      <p:ext uri="{BB962C8B-B14F-4D97-AF65-F5344CB8AC3E}">
        <p14:creationId xmlns:p14="http://schemas.microsoft.com/office/powerpoint/2010/main" val="324741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20</a:t>
            </a:fld>
            <a:endParaRPr lang="en-US" dirty="0"/>
          </a:p>
        </p:txBody>
      </p:sp>
    </p:spTree>
    <p:extLst>
      <p:ext uri="{BB962C8B-B14F-4D97-AF65-F5344CB8AC3E}">
        <p14:creationId xmlns:p14="http://schemas.microsoft.com/office/powerpoint/2010/main" val="109139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21</a:t>
            </a:fld>
            <a:endParaRPr lang="en-US" dirty="0"/>
          </a:p>
        </p:txBody>
      </p:sp>
    </p:spTree>
    <p:extLst>
      <p:ext uri="{BB962C8B-B14F-4D97-AF65-F5344CB8AC3E}">
        <p14:creationId xmlns:p14="http://schemas.microsoft.com/office/powerpoint/2010/main" val="247309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ignore this information. We see the issues we have mentioned here. Grant funds have been called back because of a lack of compliance or an inability to meet commitments.</a:t>
            </a:r>
          </a:p>
          <a:p>
            <a:endParaRPr lang="en-US" dirty="0" smtClean="0"/>
          </a:p>
          <a:p>
            <a:r>
              <a:rPr lang="en-US" dirty="0" smtClean="0"/>
              <a:t>Our goal is to try and ensure your applications are competitive and any awarded project is a successful project.</a:t>
            </a:r>
          </a:p>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22</a:t>
            </a:fld>
            <a:endParaRPr lang="en-US" dirty="0"/>
          </a:p>
        </p:txBody>
      </p:sp>
    </p:spTree>
    <p:extLst>
      <p:ext uri="{BB962C8B-B14F-4D97-AF65-F5344CB8AC3E}">
        <p14:creationId xmlns:p14="http://schemas.microsoft.com/office/powerpoint/2010/main" val="1002673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US" dirty="0" smtClean="0"/>
              <a:t>Timeline</a:t>
            </a:r>
          </a:p>
          <a:p>
            <a:pPr marL="171450" indent="-171450">
              <a:buFont typeface="Arial" panose="020B0604020202020204" pitchFamily="34" charset="0"/>
              <a:buChar char="•"/>
            </a:pPr>
            <a:r>
              <a:rPr lang="en-US" dirty="0" smtClean="0"/>
              <a:t>Government and business move at</a:t>
            </a:r>
            <a:r>
              <a:rPr lang="en-US" baseline="0" dirty="0" smtClean="0"/>
              <a:t> two different speeds, so coordinating the timing of a project can be tricky.</a:t>
            </a:r>
          </a:p>
          <a:p>
            <a:pPr marL="171450" indent="-171450">
              <a:buFont typeface="Arial" panose="020B0604020202020204" pitchFamily="34" charset="0"/>
              <a:buChar char="•"/>
            </a:pPr>
            <a:r>
              <a:rPr lang="en-US" dirty="0" smtClean="0"/>
              <a:t>Get an administrator involved early</a:t>
            </a:r>
            <a:r>
              <a:rPr lang="en-US" baseline="0" dirty="0" smtClean="0"/>
              <a:t> to help ensure the required timelines are met.</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Late applications may not be able to meet all required compliance guidelines.</a:t>
            </a:r>
          </a:p>
          <a:p>
            <a:pPr marL="171450" indent="-171450">
              <a:buFont typeface="Arial" panose="020B0604020202020204" pitchFamily="34" charset="0"/>
              <a:buChar char="•"/>
            </a:pPr>
            <a:r>
              <a:rPr lang="en-US" dirty="0" smtClean="0"/>
              <a:t>On the other side, early (premature) applications may not develop.  Keep in mind, PACA expires at one year.</a:t>
            </a:r>
          </a:p>
          <a:p>
            <a:pPr marL="171450" indent="-171450">
              <a:buFont typeface="Arial" panose="020B0604020202020204" pitchFamily="34" charset="0"/>
              <a:buChar char="•"/>
            </a:pPr>
            <a:r>
              <a:rPr lang="en-US" dirty="0" smtClean="0"/>
              <a:t>Environmental Assessment (including SHPO, Tribal Consultation, Floodplain).</a:t>
            </a:r>
          </a:p>
          <a:p>
            <a:pPr marL="171450" indent="-171450">
              <a:buFont typeface="Arial" panose="020B0604020202020204" pitchFamily="34" charset="0"/>
              <a:buChar char="•"/>
            </a:pPr>
            <a:r>
              <a:rPr lang="en-US" dirty="0" smtClean="0"/>
              <a:t>Acquisition – URA guidelines must be followed. Acquisition delays can</a:t>
            </a:r>
            <a:r>
              <a:rPr lang="en-US" baseline="0" dirty="0" smtClean="0"/>
              <a:t> derail a project.</a:t>
            </a:r>
            <a:endParaRPr lang="en-US" dirty="0" smtClean="0"/>
          </a:p>
          <a:p>
            <a:pPr marL="171450" indent="-171450">
              <a:buFont typeface="Arial" panose="020B0604020202020204" pitchFamily="34" charset="0"/>
              <a:buChar char="•"/>
            </a:pPr>
            <a:r>
              <a:rPr lang="en-US" dirty="0" smtClean="0"/>
              <a:t>Section 3 and Project Bid.</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As an example:  Railroad Timeline</a:t>
            </a:r>
          </a:p>
          <a:p>
            <a:pPr marL="171450" indent="-171450">
              <a:buFont typeface="Arial" panose="020B0604020202020204" pitchFamily="34" charset="0"/>
              <a:buChar char="•"/>
            </a:pPr>
            <a:r>
              <a:rPr lang="en-US" dirty="0" smtClean="0"/>
              <a:t>Norfolk Southern will draft a Concept Plan (a rough design drawing showing the proposed spur layout). This Concept Plan is used by their Transportation Department to determine whether the proposed use can be accommodated by their regular service.</a:t>
            </a:r>
          </a:p>
          <a:p>
            <a:pPr marL="171450" indent="-171450">
              <a:buFont typeface="Arial" panose="020B0604020202020204" pitchFamily="34" charset="0"/>
              <a:buChar char="•"/>
            </a:pPr>
            <a:r>
              <a:rPr lang="en-US" dirty="0" smtClean="0"/>
              <a:t>Once the local community has received notification from Norfolk Southern indicating the use can be accommodated, the Company/Local Government should engage their Professional Engineer (PE) to fully design the proposed rail spur and submit those official plans to Norfolk Southern for Design Approval. The Design Approval process can take 60-90 days to complete.</a:t>
            </a:r>
          </a:p>
          <a:p>
            <a:pPr marL="171450" indent="-171450">
              <a:buFont typeface="Arial" panose="020B0604020202020204" pitchFamily="34" charset="0"/>
              <a:buChar char="•"/>
            </a:pPr>
            <a:r>
              <a:rPr lang="en-US" dirty="0" smtClean="0"/>
              <a:t>Once the design has been approved by Norfolk Southern, a notification package will be sent out which contains, at minimum, two items. 1) A Terms Letter (which outlines who owns the different areas of the rail spur and what the cost is for a Mainline Switch) and 2) a Siding Agreement (outlining operation and maintenance) will be issued to the owner of the rail spur. These two components are always included in the basic package Norfolk Southern issues. The Terms Letter must be signed, illustrating agreement with all of the terms, and a check for the amount of the Mainline Switch must be returned to Norfolk Southern.</a:t>
            </a:r>
          </a:p>
          <a:p>
            <a:pPr marL="171450" indent="-171450">
              <a:buFont typeface="Arial" panose="020B0604020202020204" pitchFamily="34" charset="0"/>
              <a:buChar char="•"/>
            </a:pPr>
            <a:r>
              <a:rPr lang="en-US" dirty="0" smtClean="0"/>
              <a:t>If the user of the rail spur will be someone other than the owner (in our situation, public entity must own the rail spur and Company is the user), the package may also include a Supplemental Agreement outlining the terms of the owner user arrangement.</a:t>
            </a:r>
          </a:p>
          <a:p>
            <a:pPr marL="171450" indent="-171450">
              <a:buFont typeface="Arial" panose="020B0604020202020204" pitchFamily="34" charset="0"/>
              <a:buChar char="•"/>
            </a:pPr>
            <a:r>
              <a:rPr lang="en-US" dirty="0" smtClean="0"/>
              <a:t>Once the items have been executed by all parties, the project is ready for bid and construction – no permit is necessary for work done in the railroad right-of-way because the terms for working in this area are outlined in the Siding Agreement.</a:t>
            </a:r>
          </a:p>
          <a:p>
            <a:pPr marL="171450" indent="-171450">
              <a:buFont typeface="Arial" panose="020B0604020202020204" pitchFamily="34" charset="0"/>
              <a:buChar char="•"/>
            </a:pPr>
            <a:r>
              <a:rPr lang="en-US" dirty="0" smtClean="0"/>
              <a:t>The design and construction phase for a public rail spur as outlined above can take anywhere from 9 months to a full year.</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Environmental Timeline</a:t>
            </a:r>
          </a:p>
          <a:p>
            <a:pPr marL="171450" indent="-171450">
              <a:buFont typeface="Arial" panose="020B0604020202020204" pitchFamily="34" charset="0"/>
              <a:buChar char="•"/>
            </a:pPr>
            <a:r>
              <a:rPr lang="en-US" dirty="0" smtClean="0"/>
              <a:t>Project activities cannot commence until NEPA compliance is achieved;</a:t>
            </a:r>
          </a:p>
          <a:p>
            <a:pPr marL="171450" indent="-171450">
              <a:buFont typeface="Arial" panose="020B0604020202020204" pitchFamily="34" charset="0"/>
              <a:buChar char="•"/>
            </a:pPr>
            <a:r>
              <a:rPr lang="en-US" dirty="0" smtClean="0"/>
              <a:t>HPD / Tribal – up to 30 day review;</a:t>
            </a:r>
          </a:p>
          <a:p>
            <a:pPr marL="171450" indent="-171450">
              <a:buFont typeface="Arial" panose="020B0604020202020204" pitchFamily="34" charset="0"/>
              <a:buChar char="•"/>
            </a:pPr>
            <a:r>
              <a:rPr lang="en-US" dirty="0" smtClean="0"/>
              <a:t>State environmental agencies (DNR, EPD, DOT) – up to 30 day review; and</a:t>
            </a:r>
          </a:p>
          <a:p>
            <a:pPr marL="171450" indent="-171450">
              <a:buFont typeface="Arial" panose="020B0604020202020204" pitchFamily="34" charset="0"/>
              <a:buChar char="•"/>
            </a:pPr>
            <a:r>
              <a:rPr lang="en-US" dirty="0" smtClean="0"/>
              <a:t>Notice publication – up to 30 day public comment period.</a:t>
            </a:r>
          </a:p>
          <a:p>
            <a:pPr marL="171450" indent="-171450">
              <a:buFont typeface="Arial" panose="020B0604020202020204" pitchFamily="34" charset="0"/>
              <a:buChar char="•"/>
            </a:pPr>
            <a:r>
              <a:rPr lang="en-US" dirty="0" smtClean="0"/>
              <a:t>Environmental review process takes approximately 90 days;</a:t>
            </a:r>
          </a:p>
          <a:p>
            <a:pPr marL="171450" indent="-171450">
              <a:buFont typeface="Arial" panose="020B0604020202020204" pitchFamily="34" charset="0"/>
              <a:buChar char="•"/>
            </a:pPr>
            <a:r>
              <a:rPr lang="en-US" dirty="0" smtClean="0"/>
              <a:t>Wetlands / Floodplain encroachment may requite additional time.</a:t>
            </a:r>
          </a:p>
        </p:txBody>
      </p:sp>
      <p:sp>
        <p:nvSpPr>
          <p:cNvPr id="4" name="Slide Number Placeholder 3"/>
          <p:cNvSpPr>
            <a:spLocks noGrp="1"/>
          </p:cNvSpPr>
          <p:nvPr>
            <p:ph type="sldNum" sz="quarter" idx="10"/>
          </p:nvPr>
        </p:nvSpPr>
        <p:spPr/>
        <p:txBody>
          <a:bodyPr/>
          <a:lstStyle/>
          <a:p>
            <a:fld id="{E5C569B2-E47E-4476-84F3-56DD71A5B99F}" type="slidenum">
              <a:rPr lang="en-US" smtClean="0"/>
              <a:pPr/>
              <a:t>23</a:t>
            </a:fld>
            <a:endParaRPr lang="en-US" dirty="0"/>
          </a:p>
        </p:txBody>
      </p:sp>
    </p:spTree>
    <p:extLst>
      <p:ext uri="{BB962C8B-B14F-4D97-AF65-F5344CB8AC3E}">
        <p14:creationId xmlns:p14="http://schemas.microsoft.com/office/powerpoint/2010/main" val="2223867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Development Authority cannot be an applicant, so there needs to be a local government contact.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direct contact with the business is necessary for gathering all of the relevant information for an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 parties (railroads, other agencies, architect/engineer) should also be engaged early in the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For RDF, if a potential occupant is known at the time of application, they are a partner in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5C569B2-E47E-4476-84F3-56DD71A5B99F}" type="slidenum">
              <a:rPr lang="en-US" smtClean="0"/>
              <a:pPr/>
              <a:t>24</a:t>
            </a:fld>
            <a:endParaRPr lang="en-US" dirty="0"/>
          </a:p>
        </p:txBody>
      </p:sp>
    </p:spTree>
    <p:extLst>
      <p:ext uri="{BB962C8B-B14F-4D97-AF65-F5344CB8AC3E}">
        <p14:creationId xmlns:p14="http://schemas.microsoft.com/office/powerpoint/2010/main" val="1047516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Whole Picture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Outline the company structure, including affiliates, subordinates,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owner will hire a management company, the application should include detailed information on the management company and executed management contracts (if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There is a difference between equity and private financing. Equity is literal company cash on hand, while private financing is a loan to the company from a bank or other lending institution.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Preliminary designs and cost estimates must be available for project budget and activity description.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For RDF, if a potential occupant is known at the time of application, provide company background information with the application (business plan, # of employees, pro forma).</a:t>
            </a:r>
          </a:p>
          <a:p>
            <a:pPr marL="171450" indent="-171450">
              <a:buFont typeface="Arial" panose="020B0604020202020204" pitchFamily="34" charset="0"/>
              <a:buChar char="•"/>
            </a:pPr>
            <a:r>
              <a:rPr lang="en-US" dirty="0" smtClean="0"/>
              <a:t>A Source and Use statement identifies</a:t>
            </a:r>
            <a:r>
              <a:rPr lang="en-US" baseline="0" dirty="0" smtClean="0"/>
              <a:t> </a:t>
            </a:r>
            <a:r>
              <a:rPr lang="en-US" b="1" u="sng" baseline="0" dirty="0" smtClean="0"/>
              <a:t>all sources and uses.</a:t>
            </a:r>
          </a:p>
          <a:p>
            <a:pPr marL="171450" indent="-171450">
              <a:buFont typeface="Arial" panose="020B0604020202020204" pitchFamily="34" charset="0"/>
              <a:buChar char="•"/>
            </a:pPr>
            <a:r>
              <a:rPr lang="en-US" b="0" u="none" baseline="0" dirty="0" smtClean="0"/>
              <a:t>The Budget form is for the entire project, not just the EIP/RDF.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25</a:t>
            </a:fld>
            <a:endParaRPr lang="en-US" dirty="0"/>
          </a:p>
        </p:txBody>
      </p:sp>
    </p:spTree>
    <p:extLst>
      <p:ext uri="{BB962C8B-B14F-4D97-AF65-F5344CB8AC3E}">
        <p14:creationId xmlns:p14="http://schemas.microsoft.com/office/powerpoint/2010/main" val="3227118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Agreements</a:t>
            </a:r>
          </a:p>
          <a:p>
            <a:pPr marL="171450" indent="-171450">
              <a:buFont typeface="Arial" panose="020B0604020202020204" pitchFamily="34" charset="0"/>
              <a:buChar char="•"/>
            </a:pPr>
            <a:r>
              <a:rPr lang="en-US" dirty="0" smtClean="0"/>
              <a:t>Correctly</a:t>
            </a:r>
            <a:r>
              <a:rPr lang="en-US" baseline="0" dirty="0" smtClean="0"/>
              <a:t> identify and note the responsible jurisdiction on the application. If it is a joint application, please provide the cooperating agreement as well as any additional documents outlined in the most current CDBG Applicants Manual.</a:t>
            </a:r>
            <a:endParaRPr lang="en-US" dirty="0" smtClean="0"/>
          </a:p>
          <a:p>
            <a:pPr marL="171450" indent="-171450">
              <a:buFont typeface="Arial" panose="020B0604020202020204" pitchFamily="34" charset="0"/>
              <a:buChar char="•"/>
            </a:pPr>
            <a:r>
              <a:rPr lang="en-US" dirty="0" smtClean="0"/>
              <a:t>If</a:t>
            </a:r>
            <a:r>
              <a:rPr lang="en-US" baseline="0" dirty="0" smtClean="0"/>
              <a:t> an agreement or partnership is mentioned in the narrative of your application, or if one appears to be necessary, provide any existing documentation whether it is draft or executed. If you don’t provide it, we will probably ask for it in the completeness letter.</a:t>
            </a:r>
          </a:p>
          <a:p>
            <a:pPr marL="171450" indent="-171450">
              <a:buFont typeface="Arial" panose="020B0604020202020204" pitchFamily="34" charset="0"/>
              <a:buChar char="•"/>
            </a:pPr>
            <a:r>
              <a:rPr lang="en-US" baseline="0" dirty="0" smtClean="0"/>
              <a:t>The boiler plate RLF policies and procedures may are able to be adjusted based on local needs, financing strategies, etc. Please provide a draft copy of the RLF policies and procedures so DCA staff can review it as soon as possible, as there may need to be further adjustments.</a:t>
            </a:r>
          </a:p>
          <a:p>
            <a:pPr marL="171450" indent="-171450">
              <a:buFont typeface="Arial" panose="020B0604020202020204" pitchFamily="34" charset="0"/>
              <a:buChar char="•"/>
            </a:pPr>
            <a:r>
              <a:rPr lang="en-US" baseline="0" dirty="0" smtClean="0"/>
              <a:t>Loan documents often go through many revisions between the requests of the Company and DCA requirements. Provide the DCA templates to the Company during application development so their legal team can begin the process as early as possible.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The business should be made aware of the surety requirements at the beginning of the application process. DCA Staff is available to discuss the Surety requirements with businesses, as needed.  Recommend last condition to be cleared.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26</a:t>
            </a:fld>
            <a:endParaRPr lang="en-US" dirty="0"/>
          </a:p>
        </p:txBody>
      </p:sp>
    </p:spTree>
    <p:extLst>
      <p:ext uri="{BB962C8B-B14F-4D97-AF65-F5344CB8AC3E}">
        <p14:creationId xmlns:p14="http://schemas.microsoft.com/office/powerpoint/2010/main" val="3631263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Compliance</a:t>
            </a:r>
          </a:p>
          <a:p>
            <a:pPr marL="171450" indent="-171450">
              <a:buFont typeface="Arial" panose="020B0604020202020204" pitchFamily="34" charset="0"/>
              <a:buChar char="•"/>
            </a:pPr>
            <a:r>
              <a:rPr lang="en-US" dirty="0" smtClean="0"/>
              <a:t>If</a:t>
            </a:r>
            <a:r>
              <a:rPr lang="en-US" baseline="0" dirty="0" smtClean="0"/>
              <a:t> the local government audits are not available on TED (UGA), please provide the previous 3 years of audits so our Credit Team can conduct a proper review.</a:t>
            </a:r>
          </a:p>
          <a:p>
            <a:pPr marL="171450" indent="-171450">
              <a:buFont typeface="Arial" panose="020B0604020202020204" pitchFamily="34" charset="0"/>
              <a:buChar char="•"/>
            </a:pPr>
            <a:r>
              <a:rPr lang="en-US" baseline="0" dirty="0" smtClean="0"/>
              <a:t>SDS is a showstopper. If the local SDS has not been approved, no funds (state or federal) can be awarded to a local government covered under the SDS.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27</a:t>
            </a:fld>
            <a:endParaRPr lang="en-US" dirty="0"/>
          </a:p>
        </p:txBody>
      </p:sp>
    </p:spTree>
    <p:extLst>
      <p:ext uri="{BB962C8B-B14F-4D97-AF65-F5344CB8AC3E}">
        <p14:creationId xmlns:p14="http://schemas.microsoft.com/office/powerpoint/2010/main" val="1090889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Communicate</a:t>
            </a:r>
          </a:p>
          <a:p>
            <a:pPr marL="171450" indent="-171450">
              <a:buFont typeface="Arial" panose="020B0604020202020204" pitchFamily="34" charset="0"/>
              <a:buChar char="•"/>
            </a:pPr>
            <a:r>
              <a:rPr lang="en-US" dirty="0" smtClean="0"/>
              <a:t>Do not wait for a problem</a:t>
            </a:r>
            <a:r>
              <a:rPr lang="en-US" baseline="0" dirty="0" smtClean="0"/>
              <a:t> to work itself out. Any issue, large or small, should be made known to DCA staff.</a:t>
            </a:r>
          </a:p>
          <a:p>
            <a:pPr marL="171450" indent="-171450">
              <a:buFont typeface="Arial" panose="020B0604020202020204" pitchFamily="34" charset="0"/>
              <a:buChar char="•"/>
            </a:pPr>
            <a:r>
              <a:rPr lang="en-US" baseline="0" dirty="0" smtClean="0"/>
              <a:t>The earlier guidance can be provided and problem areas corrected, the less likelihood of a finding or a repayment of funds.</a:t>
            </a:r>
          </a:p>
          <a:p>
            <a:pPr marL="171450" indent="-171450">
              <a:buFont typeface="Arial" panose="020B0604020202020204" pitchFamily="34" charset="0"/>
              <a:buChar char="•"/>
            </a:pPr>
            <a:r>
              <a:rPr lang="en-US" baseline="0" dirty="0" smtClean="0"/>
              <a:t>Gabe creates and edits the forms for the EIP/RDF. If there are questions on how to properly fill out the forms, please contact Gabe and he will provide the necessary guidance.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You should not go more than a month without any communication with DCA Staff. A lack of communication can lead to problems which cannot be corrected.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If</a:t>
            </a:r>
            <a:r>
              <a:rPr lang="en-US" sz="2000" baseline="0" dirty="0" smtClean="0"/>
              <a:t> you don’t hear from your Field Staff, you should call them. It is what they get paid for.</a:t>
            </a:r>
            <a:endParaRPr lang="en-US" sz="20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28</a:t>
            </a:fld>
            <a:endParaRPr lang="en-US" dirty="0"/>
          </a:p>
        </p:txBody>
      </p:sp>
    </p:spTree>
    <p:extLst>
      <p:ext uri="{BB962C8B-B14F-4D97-AF65-F5344CB8AC3E}">
        <p14:creationId xmlns:p14="http://schemas.microsoft.com/office/powerpoint/2010/main" val="2215907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Contracts</a:t>
            </a:r>
          </a:p>
          <a:p>
            <a:pPr marL="171450" indent="-171450">
              <a:buFont typeface="Arial" panose="020B0604020202020204" pitchFamily="34" charset="0"/>
              <a:buChar char="•"/>
            </a:pPr>
            <a:r>
              <a:rPr lang="en-US" dirty="0" smtClean="0"/>
              <a:t>Agreements are dated by the final party signing the document. This is when the document is executed.</a:t>
            </a:r>
          </a:p>
          <a:p>
            <a:pPr marL="171450" indent="-171450">
              <a:buFont typeface="Arial" panose="020B0604020202020204" pitchFamily="34" charset="0"/>
              <a:buChar char="•"/>
            </a:pPr>
            <a:r>
              <a:rPr lang="en-US" dirty="0" smtClean="0"/>
              <a:t>Contact</a:t>
            </a:r>
            <a:r>
              <a:rPr lang="en-US" baseline="0" dirty="0" smtClean="0"/>
              <a:t> DCA for Wage Rates, Contractor Clearance, Notice of Contract Action, Additional Classifications. Contact Cindi Bernhardt with any questions.</a:t>
            </a:r>
          </a:p>
          <a:p>
            <a:pPr marL="171450" indent="-171450">
              <a:buFont typeface="Arial" panose="020B0604020202020204" pitchFamily="34" charset="0"/>
              <a:buChar char="•"/>
            </a:pPr>
            <a:r>
              <a:rPr lang="en-US" baseline="0" dirty="0" smtClean="0"/>
              <a:t>If you are not receiving payrolls, please notify DCA. We will not process drawdowns if the contractor is not submitting weekly payrolls for the grant administrator to review.</a:t>
            </a:r>
          </a:p>
          <a:p>
            <a:pPr marL="171450" indent="-171450">
              <a:buFont typeface="Arial" panose="020B0604020202020204" pitchFamily="34" charset="0"/>
              <a:buChar char="•"/>
            </a:pPr>
            <a:r>
              <a:rPr lang="en-US" baseline="0" dirty="0" smtClean="0"/>
              <a:t>Even if a contract was originally believed to qualify for following small purchase procurement, if the contract ends up exceeding $100,000 – the project must follow state public procurement policies.</a:t>
            </a:r>
          </a:p>
          <a:p>
            <a:pPr marL="171450" indent="-171450">
              <a:buFont typeface="Arial" panose="020B0604020202020204" pitchFamily="34" charset="0"/>
              <a:buChar char="•"/>
            </a:pPr>
            <a:r>
              <a:rPr lang="en-US" baseline="0" dirty="0" smtClean="0"/>
              <a:t>Extension requests are usually granted, when there is a reasonable need. When requesting an extension, consult with all parties on the project to ensure you are requesting enough time.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29</a:t>
            </a:fld>
            <a:endParaRPr lang="en-US" dirty="0"/>
          </a:p>
        </p:txBody>
      </p:sp>
    </p:spTree>
    <p:extLst>
      <p:ext uri="{BB962C8B-B14F-4D97-AF65-F5344CB8AC3E}">
        <p14:creationId xmlns:p14="http://schemas.microsoft.com/office/powerpoint/2010/main" val="345573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a:t>
            </a:fld>
            <a:endParaRPr lang="en-US" dirty="0"/>
          </a:p>
        </p:txBody>
      </p:sp>
    </p:spTree>
    <p:extLst>
      <p:ext uri="{BB962C8B-B14F-4D97-AF65-F5344CB8AC3E}">
        <p14:creationId xmlns:p14="http://schemas.microsoft.com/office/powerpoint/2010/main" val="4114243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Drawdowns</a:t>
            </a:r>
          </a:p>
          <a:p>
            <a:pPr marL="171450" indent="-171450">
              <a:buFont typeface="Arial" panose="020B0604020202020204" pitchFamily="34" charset="0"/>
              <a:buChar char="•"/>
            </a:pPr>
            <a:r>
              <a:rPr lang="en-US" dirty="0" smtClean="0"/>
              <a:t>Review the grant award documentation for guidance on the Pro-Rata requirements for a project. It will be indicated</a:t>
            </a:r>
            <a:r>
              <a:rPr lang="en-US" baseline="0" dirty="0" smtClean="0"/>
              <a:t> in the final General Condition of the Grant Award documents.</a:t>
            </a:r>
          </a:p>
          <a:p>
            <a:pPr marL="171450" indent="-171450">
              <a:buFont typeface="Arial" panose="020B0604020202020204" pitchFamily="34" charset="0"/>
              <a:buChar char="•"/>
            </a:pPr>
            <a:r>
              <a:rPr lang="en-US" baseline="0" dirty="0" smtClean="0"/>
              <a:t>If there is a large amount of invoicing, which is common on RDF projects, provide a spreadsheet summary of the documentation. Vendor, amount, date, check #, etc.</a:t>
            </a:r>
          </a:p>
          <a:p>
            <a:pPr marL="171450" indent="-171450">
              <a:buFont typeface="Arial" panose="020B0604020202020204" pitchFamily="34" charset="0"/>
              <a:buChar char="•"/>
            </a:pPr>
            <a:r>
              <a:rPr lang="en-US" baseline="0" dirty="0" smtClean="0"/>
              <a:t>If the authorized official changes because of an election, you must provide an updated signature card to prevent delays in the drawdown process.</a:t>
            </a:r>
          </a:p>
          <a:p>
            <a:pPr marL="171450" indent="-171450">
              <a:buFont typeface="Arial" panose="020B0604020202020204" pitchFamily="34" charset="0"/>
              <a:buChar char="•"/>
            </a:pPr>
            <a:r>
              <a:rPr lang="en-US" baseline="0" dirty="0" smtClean="0"/>
              <a:t>Any uncommon scenarios regarding drawdown must be discussed with and approved by DCA central office.</a:t>
            </a:r>
          </a:p>
          <a:p>
            <a:pPr marL="171450" indent="-171450">
              <a:buFont typeface="Arial" panose="020B0604020202020204" pitchFamily="34" charset="0"/>
              <a:buChar char="•"/>
            </a:pPr>
            <a:r>
              <a:rPr lang="en-US" baseline="0" dirty="0" smtClean="0"/>
              <a:t>When reviewing drawdown requests, invoicing must match or exceed the draw request.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30</a:t>
            </a:fld>
            <a:endParaRPr lang="en-US" dirty="0"/>
          </a:p>
        </p:txBody>
      </p:sp>
    </p:spTree>
    <p:extLst>
      <p:ext uri="{BB962C8B-B14F-4D97-AF65-F5344CB8AC3E}">
        <p14:creationId xmlns:p14="http://schemas.microsoft.com/office/powerpoint/2010/main" val="2468837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Closeout</a:t>
            </a:r>
          </a:p>
          <a:p>
            <a:pPr marL="171450" indent="-171450">
              <a:buFont typeface="Arial" panose="020B0604020202020204" pitchFamily="34" charset="0"/>
              <a:buChar char="•"/>
            </a:pPr>
            <a:r>
              <a:rPr lang="en-US" dirty="0" smtClean="0"/>
              <a:t>Do</a:t>
            </a:r>
            <a:r>
              <a:rPr lang="en-US" baseline="0" dirty="0" smtClean="0"/>
              <a:t> not wait for the final Quarterly Report (QR) to start listing jobs. As the jobs are created, they should be included on the QR.</a:t>
            </a:r>
          </a:p>
          <a:p>
            <a:pPr marL="171450" indent="-171450">
              <a:buFont typeface="Arial" panose="020B0604020202020204" pitchFamily="34" charset="0"/>
              <a:buChar char="•"/>
            </a:pPr>
            <a:r>
              <a:rPr lang="en-US" baseline="0" dirty="0" smtClean="0"/>
              <a:t>The Employer Summary form must match the information in the system. This ensures the accuracy of the information presented to HUD.</a:t>
            </a:r>
          </a:p>
          <a:p>
            <a:pPr marL="171450" indent="-171450">
              <a:buFont typeface="Arial" panose="020B0604020202020204" pitchFamily="34" charset="0"/>
              <a:buChar char="•"/>
            </a:pPr>
            <a:r>
              <a:rPr lang="en-US" baseline="0" dirty="0" smtClean="0"/>
              <a:t>Expired grants cannot be closed out. The grant should be extended until the closeout process is complete.</a:t>
            </a: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31</a:t>
            </a:fld>
            <a:endParaRPr lang="en-US" dirty="0"/>
          </a:p>
        </p:txBody>
      </p:sp>
    </p:spTree>
    <p:extLst>
      <p:ext uri="{BB962C8B-B14F-4D97-AF65-F5344CB8AC3E}">
        <p14:creationId xmlns:p14="http://schemas.microsoft.com/office/powerpoint/2010/main" val="3685755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32</a:t>
            </a:fld>
            <a:endParaRPr lang="en-US" dirty="0"/>
          </a:p>
        </p:txBody>
      </p:sp>
    </p:spTree>
    <p:extLst>
      <p:ext uri="{BB962C8B-B14F-4D97-AF65-F5344CB8AC3E}">
        <p14:creationId xmlns:p14="http://schemas.microsoft.com/office/powerpoint/2010/main" val="2096719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33</a:t>
            </a:fld>
            <a:endParaRPr lang="en-US" dirty="0"/>
          </a:p>
        </p:txBody>
      </p:sp>
    </p:spTree>
    <p:extLst>
      <p:ext uri="{BB962C8B-B14F-4D97-AF65-F5344CB8AC3E}">
        <p14:creationId xmlns:p14="http://schemas.microsoft.com/office/powerpoint/2010/main" val="860721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34</a:t>
            </a:fld>
            <a:endParaRPr lang="en-US" dirty="0"/>
          </a:p>
        </p:txBody>
      </p:sp>
    </p:spTree>
    <p:extLst>
      <p:ext uri="{BB962C8B-B14F-4D97-AF65-F5344CB8AC3E}">
        <p14:creationId xmlns:p14="http://schemas.microsoft.com/office/powerpoint/2010/main" val="539583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35</a:t>
            </a:fld>
            <a:endParaRPr lang="en-US" dirty="0"/>
          </a:p>
        </p:txBody>
      </p:sp>
    </p:spTree>
    <p:extLst>
      <p:ext uri="{BB962C8B-B14F-4D97-AF65-F5344CB8AC3E}">
        <p14:creationId xmlns:p14="http://schemas.microsoft.com/office/powerpoint/2010/main" val="460813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36</a:t>
            </a:fld>
            <a:endParaRPr lang="en-US" dirty="0"/>
          </a:p>
        </p:txBody>
      </p:sp>
    </p:spTree>
    <p:extLst>
      <p:ext uri="{BB962C8B-B14F-4D97-AF65-F5344CB8AC3E}">
        <p14:creationId xmlns:p14="http://schemas.microsoft.com/office/powerpoint/2010/main" val="1752688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37</a:t>
            </a:fld>
            <a:endParaRPr lang="en-US" dirty="0"/>
          </a:p>
        </p:txBody>
      </p:sp>
    </p:spTree>
    <p:extLst>
      <p:ext uri="{BB962C8B-B14F-4D97-AF65-F5344CB8AC3E}">
        <p14:creationId xmlns:p14="http://schemas.microsoft.com/office/powerpoint/2010/main" val="2287424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38</a:t>
            </a:fld>
            <a:endParaRPr lang="en-US" dirty="0"/>
          </a:p>
        </p:txBody>
      </p:sp>
    </p:spTree>
    <p:extLst>
      <p:ext uri="{BB962C8B-B14F-4D97-AF65-F5344CB8AC3E}">
        <p14:creationId xmlns:p14="http://schemas.microsoft.com/office/powerpoint/2010/main" val="130564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4</a:t>
            </a:fld>
            <a:endParaRPr lang="en-US" dirty="0"/>
          </a:p>
        </p:txBody>
      </p:sp>
    </p:spTree>
    <p:extLst>
      <p:ext uri="{BB962C8B-B14F-4D97-AF65-F5344CB8AC3E}">
        <p14:creationId xmlns:p14="http://schemas.microsoft.com/office/powerpoint/2010/main" val="136914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federal allotments for the current funding year.</a:t>
            </a: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5</a:t>
            </a:fld>
            <a:endParaRPr lang="en-US" dirty="0"/>
          </a:p>
        </p:txBody>
      </p:sp>
    </p:spTree>
    <p:extLst>
      <p:ext uri="{BB962C8B-B14F-4D97-AF65-F5344CB8AC3E}">
        <p14:creationId xmlns:p14="http://schemas.microsoft.com/office/powerpoint/2010/main" val="275568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basic features of the CDBG based Economic Development programs.</a:t>
            </a: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6</a:t>
            </a:fld>
            <a:endParaRPr lang="en-US" dirty="0"/>
          </a:p>
        </p:txBody>
      </p:sp>
    </p:spTree>
    <p:extLst>
      <p:ext uri="{BB962C8B-B14F-4D97-AF65-F5344CB8AC3E}">
        <p14:creationId xmlns:p14="http://schemas.microsoft.com/office/powerpoint/2010/main" val="118414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eliminated)</a:t>
            </a:r>
          </a:p>
        </p:txBody>
      </p:sp>
      <p:sp>
        <p:nvSpPr>
          <p:cNvPr id="4" name="Slide Number Placeholder 3"/>
          <p:cNvSpPr>
            <a:spLocks noGrp="1"/>
          </p:cNvSpPr>
          <p:nvPr>
            <p:ph type="sldNum" sz="quarter" idx="10"/>
          </p:nvPr>
        </p:nvSpPr>
        <p:spPr/>
        <p:txBody>
          <a:bodyPr/>
          <a:lstStyle/>
          <a:p>
            <a:fld id="{E5C569B2-E47E-4476-84F3-56DD71A5B99F}" type="slidenum">
              <a:rPr lang="en-US" smtClean="0"/>
              <a:pPr/>
              <a:t>7</a:t>
            </a:fld>
            <a:endParaRPr lang="en-US" dirty="0"/>
          </a:p>
        </p:txBody>
      </p:sp>
    </p:spTree>
    <p:extLst>
      <p:ext uri="{BB962C8B-B14F-4D97-AF65-F5344CB8AC3E}">
        <p14:creationId xmlns:p14="http://schemas.microsoft.com/office/powerpoint/2010/main" val="283781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eliminated)</a:t>
            </a:r>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8</a:t>
            </a:fld>
            <a:endParaRPr lang="en-US" dirty="0"/>
          </a:p>
        </p:txBody>
      </p:sp>
    </p:spTree>
    <p:extLst>
      <p:ext uri="{BB962C8B-B14F-4D97-AF65-F5344CB8AC3E}">
        <p14:creationId xmlns:p14="http://schemas.microsoft.com/office/powerpoint/2010/main" val="306359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569B2-E47E-4476-84F3-56DD71A5B99F}" type="slidenum">
              <a:rPr lang="en-US" smtClean="0"/>
              <a:pPr/>
              <a:t>9</a:t>
            </a:fld>
            <a:endParaRPr lang="en-US" dirty="0"/>
          </a:p>
        </p:txBody>
      </p:sp>
    </p:spTree>
    <p:extLst>
      <p:ext uri="{BB962C8B-B14F-4D97-AF65-F5344CB8AC3E}">
        <p14:creationId xmlns:p14="http://schemas.microsoft.com/office/powerpoint/2010/main" val="3195228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dirty="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smtClean="0"/>
              <a:t>2015 CDBG  Applicants' Workshop</a:t>
            </a:r>
            <a:endParaRPr lang="en-US" i="0" dirty="0"/>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Place Your Sub-Title If Needed Here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828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1500" i="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smtClean="0"/>
              <a:t>Click To Add Title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1951" baseline="0">
                <a:solidFill>
                  <a:schemeClr val="tx1"/>
                </a:solidFill>
              </a:defRPr>
            </a:lvl1pPr>
            <a:lvl2pPr marL="342991" indent="0" algn="ctr">
              <a:buNone/>
            </a:lvl2pPr>
            <a:lvl3pPr marL="685983" indent="0" algn="ctr">
              <a:buNone/>
            </a:lvl3pPr>
            <a:lvl4pPr marL="1028974" indent="0" algn="ctr">
              <a:buNone/>
            </a:lvl4pPr>
            <a:lvl5pPr marL="1371966" indent="0" algn="ctr">
              <a:buNone/>
            </a:lvl5pPr>
            <a:lvl6pPr marL="1714957" indent="0" algn="ctr">
              <a:buNone/>
            </a:lvl6pPr>
            <a:lvl7pPr marL="2057949" indent="0" algn="ctr">
              <a:buNone/>
            </a:lvl7pPr>
            <a:lvl8pPr marL="2400940" indent="0" algn="ctr">
              <a:buNone/>
            </a:lvl8pPr>
            <a:lvl9pPr marL="2743932" indent="0" algn="ctr">
              <a:buNone/>
            </a:lvl9pPr>
          </a:lstStyle>
          <a:p>
            <a:r>
              <a:rPr kumimoji="0" lang="en-US" dirty="0" smtClean="0"/>
              <a:t>Click to add speaker name &amp; title</a:t>
            </a:r>
            <a:endParaRPr kumimoji="0" lang="en-US" dirty="0"/>
          </a:p>
        </p:txBody>
      </p:sp>
      <p:pic>
        <p:nvPicPr>
          <p:cNvPr id="12" name="Picture 10" descr="C:\Users\jessica.reynolds\Desktop\DCApeachLogo1verBlackR.png"/>
          <p:cNvPicPr>
            <a:picLocks noChangeAspect="1" noChangeArrowheads="1"/>
          </p:cNvPicPr>
          <p:nvPr userDrawn="1"/>
        </p:nvPicPr>
        <p:blipFill>
          <a:blip r:embed="rId2" cstate="print"/>
          <a:srcRect/>
          <a:stretch>
            <a:fillRect/>
          </a:stretch>
        </p:blipFill>
        <p:spPr bwMode="auto">
          <a:xfrm>
            <a:off x="7562666" y="3810000"/>
            <a:ext cx="1146028" cy="1752600"/>
          </a:xfrm>
          <a:prstGeom prst="rect">
            <a:avLst/>
          </a:prstGeom>
          <a:noFill/>
        </p:spPr>
      </p:pic>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1500">
                <a:solidFill>
                  <a:schemeClr val="tx1"/>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2307202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fld id="{24ABB9F7-FE8F-4CB7-B90F-B7A115B006F6}" type="datetimeFigureOut">
              <a:rPr lang="en-US" smtClean="0">
                <a:solidFill>
                  <a:srgbClr val="8A7967"/>
                </a:solidFill>
              </a:rPr>
              <a:pPr/>
              <a:t>12/4/2017</a:t>
            </a:fld>
            <a:endParaRPr lang="en-US" dirty="0">
              <a:solidFill>
                <a:srgbClr val="8A7967"/>
              </a:solidFill>
            </a:endParaRPr>
          </a:p>
        </p:txBody>
      </p:sp>
      <p:sp>
        <p:nvSpPr>
          <p:cNvPr id="5" name="Footer Placeholder 4"/>
          <p:cNvSpPr>
            <a:spLocks noGrp="1"/>
          </p:cNvSpPr>
          <p:nvPr>
            <p:ph type="ftr" sz="quarter" idx="11"/>
          </p:nvPr>
        </p:nvSpPr>
        <p:spPr/>
        <p:txBody>
          <a:bodyPr/>
          <a:lstStyle/>
          <a:p>
            <a:endParaRPr lang="en-US" dirty="0">
              <a:solidFill>
                <a:srgbClr val="8A7967"/>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C2E8EBC-E876-4F75-A8E2-294E580032CD}"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lvl1pPr marL="240094" indent="-240094">
              <a:lnSpc>
                <a:spcPct val="114000"/>
              </a:lnSpc>
              <a:spcBef>
                <a:spcPts val="525"/>
              </a:spcBef>
              <a:buSzPct val="70000"/>
              <a:buFont typeface="Wingdings" panose="05000000000000000000" pitchFamily="2" charset="2"/>
              <a:buChar char=""/>
              <a:defRPr/>
            </a:lvl1pPr>
            <a:lvl2pPr marL="480188" indent="-205795">
              <a:buFont typeface="Wingdings" panose="05000000000000000000" pitchFamily="2" charset="2"/>
              <a:buChar char="q"/>
              <a:defRPr/>
            </a:lvl2pPr>
            <a:lvl3pPr>
              <a:defRPr/>
            </a:lvl3pPr>
            <a:lvl4pPr>
              <a:defRPr/>
            </a:lvl4pPr>
            <a:lvl5pP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Tree>
    <p:extLst>
      <p:ext uri="{BB962C8B-B14F-4D97-AF65-F5344CB8AC3E}">
        <p14:creationId xmlns:p14="http://schemas.microsoft.com/office/powerpoint/2010/main" val="222746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10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3301"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1800">
                <a:solidFill>
                  <a:srgbClr val="FFFFFF"/>
                </a:solidFill>
              </a:defRPr>
            </a:lvl1pPr>
          </a:lstStyle>
          <a:p>
            <a:fld id="{6BBE7942-5B1B-4E74-B3CD-25BF9B0ABE25}" type="slidenum">
              <a:rPr lang="en-US" smtClean="0"/>
              <a:pPr/>
              <a:t>‹#›</a:t>
            </a:fld>
            <a:endParaRPr lang="en-US" dirty="0"/>
          </a:p>
        </p:txBody>
      </p:sp>
    </p:spTree>
    <p:extLst>
      <p:ext uri="{BB962C8B-B14F-4D97-AF65-F5344CB8AC3E}">
        <p14:creationId xmlns:p14="http://schemas.microsoft.com/office/powerpoint/2010/main" val="3946034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lvl1pPr marL="240094" indent="-240094">
              <a:buSzPct val="70000"/>
              <a:buFont typeface="Wingdings" panose="05000000000000000000" pitchFamily="2" charset="2"/>
              <a:buChar char=""/>
              <a:defRPr/>
            </a:lvl1pPr>
            <a:lvl2pPr marL="480188" indent="-205795">
              <a:buFont typeface="Wingdings" panose="05000000000000000000" pitchFamily="2" charset="2"/>
              <a:buChar char="q"/>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1" name="Content Placeholder 10"/>
          <p:cNvSpPr>
            <a:spLocks noGrp="1"/>
          </p:cNvSpPr>
          <p:nvPr>
            <p:ph sz="quarter" idx="2"/>
          </p:nvPr>
        </p:nvSpPr>
        <p:spPr>
          <a:xfrm>
            <a:off x="4844902" y="1589567"/>
            <a:ext cx="3886200" cy="4572000"/>
          </a:xfrm>
        </p:spPr>
        <p:txBody>
          <a:bodyPr/>
          <a:lstStyle>
            <a:lvl1pPr marL="240094" indent="-240094">
              <a:buSzPct val="70000"/>
              <a:buFont typeface="Wingdings" panose="05000000000000000000" pitchFamily="2" charset="2"/>
              <a:buChar char=""/>
              <a:defRPr/>
            </a:lvl1pPr>
            <a:lvl2pPr marL="469231" indent="-195315">
              <a:buFont typeface="Wingdings" panose="05000000000000000000" pitchFamily="2" charset="2"/>
              <a:buChar char="q"/>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solidFill>
                  <a:srgbClr val="8A7967"/>
                </a:solidFill>
              </a:rPr>
              <a:pPr/>
              <a:t>12/4/2017</a:t>
            </a:fld>
            <a:endParaRPr lang="en-US" dirty="0">
              <a:solidFill>
                <a:srgbClr val="8A7967"/>
              </a:solidFill>
            </a:endParaRPr>
          </a:p>
        </p:txBody>
      </p:sp>
      <p:sp>
        <p:nvSpPr>
          <p:cNvPr id="10" name="Slide Number Placeholder 9"/>
          <p:cNvSpPr>
            <a:spLocks noGrp="1"/>
          </p:cNvSpPr>
          <p:nvPr>
            <p:ph type="sldNum" sz="quarter" idx="16"/>
          </p:nvPr>
        </p:nvSpPr>
        <p:spPr/>
        <p:txBody>
          <a:bodyPr rtlCol="0"/>
          <a:lstStyle/>
          <a:p>
            <a:fld id="{4FAB73BC-B049-4115-A692-8D63A059BFB8}"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8A7967"/>
              </a:solidFill>
            </a:endParaRPr>
          </a:p>
        </p:txBody>
      </p:sp>
    </p:spTree>
    <p:extLst>
      <p:ext uri="{BB962C8B-B14F-4D97-AF65-F5344CB8AC3E}">
        <p14:creationId xmlns:p14="http://schemas.microsoft.com/office/powerpoint/2010/main" val="259066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01A9C7-C274-4F50-89C9-83BDB06EDB81}" type="datetime1">
              <a:rPr lang="en-US" smtClean="0">
                <a:solidFill>
                  <a:srgbClr val="8A7967"/>
                </a:solidFill>
              </a:rPr>
              <a:pPr/>
              <a:t>12/4/2017</a:t>
            </a:fld>
            <a:endParaRPr lang="en-US" dirty="0">
              <a:solidFill>
                <a:srgbClr val="8A7967"/>
              </a:solidFill>
            </a:endParaRPr>
          </a:p>
        </p:txBody>
      </p:sp>
      <p:sp>
        <p:nvSpPr>
          <p:cNvPr id="4" name="Footer Placeholder 3"/>
          <p:cNvSpPr>
            <a:spLocks noGrp="1"/>
          </p:cNvSpPr>
          <p:nvPr>
            <p:ph type="ftr" sz="quarter" idx="11"/>
          </p:nvPr>
        </p:nvSpPr>
        <p:spPr/>
        <p:txBody>
          <a:bodyPr/>
          <a:lstStyle/>
          <a:p>
            <a:endParaRPr lang="en-US" dirty="0">
              <a:solidFill>
                <a:srgbClr val="8A7967"/>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BBE7942-5B1B-4E74-B3CD-25BF9B0ABE25}" type="slidenum">
              <a:rPr lang="en-US" smtClean="0"/>
              <a:pPr/>
              <a:t>‹#›</a:t>
            </a:fld>
            <a:endParaRPr lang="en-US" dirty="0"/>
          </a:p>
        </p:txBody>
      </p:sp>
    </p:spTree>
    <p:extLst>
      <p:ext uri="{BB962C8B-B14F-4D97-AF65-F5344CB8AC3E}">
        <p14:creationId xmlns:p14="http://schemas.microsoft.com/office/powerpoint/2010/main" val="1702461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solidFill>
                  <a:srgbClr val="8A7967"/>
                </a:solidFill>
              </a:rPr>
              <a:pPr/>
              <a:t>12/4/2017</a:t>
            </a:fld>
            <a:endParaRPr lang="en-US" dirty="0">
              <a:solidFill>
                <a:srgbClr val="8A7967"/>
              </a:solidFill>
            </a:endParaRPr>
          </a:p>
        </p:txBody>
      </p:sp>
      <p:sp>
        <p:nvSpPr>
          <p:cNvPr id="3" name="Footer Placeholder 2"/>
          <p:cNvSpPr>
            <a:spLocks noGrp="1"/>
          </p:cNvSpPr>
          <p:nvPr>
            <p:ph type="ftr" sz="quarter" idx="11"/>
          </p:nvPr>
        </p:nvSpPr>
        <p:spPr/>
        <p:txBody>
          <a:bodyPr/>
          <a:lstStyle/>
          <a:p>
            <a:endParaRPr lang="en-US" dirty="0">
              <a:solidFill>
                <a:srgbClr val="8A7967"/>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BBE7942-5B1B-4E74-B3CD-25BF9B0ABE25}" type="slidenum">
              <a:rPr lang="en-US" smtClean="0">
                <a:solidFill>
                  <a:srgbClr val="8A7967"/>
                </a:solidFill>
              </a:rPr>
              <a:pPr/>
              <a:t>‹#›</a:t>
            </a:fld>
            <a:endParaRPr lang="en-US" dirty="0">
              <a:solidFill>
                <a:srgbClr val="8A7967"/>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5432" y="2114553"/>
            <a:ext cx="5737857" cy="2304047"/>
          </a:xfrm>
          <a:prstGeom prst="rect">
            <a:avLst/>
          </a:prstGeom>
        </p:spPr>
      </p:pic>
    </p:spTree>
    <p:extLst>
      <p:ext uri="{BB962C8B-B14F-4D97-AF65-F5344CB8AC3E}">
        <p14:creationId xmlns:p14="http://schemas.microsoft.com/office/powerpoint/2010/main" val="3067078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3301"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F13884F-698C-4153-AB67-9A0F214F106F}" type="datetimeFigureOut">
              <a:rPr lang="en-US" smtClean="0">
                <a:solidFill>
                  <a:srgbClr val="8A7967"/>
                </a:solidFill>
              </a:rPr>
              <a:pPr/>
              <a:t>12/4/2017</a:t>
            </a:fld>
            <a:endParaRPr lang="en-US" dirty="0">
              <a:solidFill>
                <a:srgbClr val="8A7967"/>
              </a:solidFill>
            </a:endParaRPr>
          </a:p>
        </p:txBody>
      </p:sp>
      <p:sp>
        <p:nvSpPr>
          <p:cNvPr id="6" name="Footer Placeholder 5"/>
          <p:cNvSpPr>
            <a:spLocks noGrp="1"/>
          </p:cNvSpPr>
          <p:nvPr>
            <p:ph type="ftr" sz="quarter" idx="11"/>
          </p:nvPr>
        </p:nvSpPr>
        <p:spPr/>
        <p:txBody>
          <a:bodyPr/>
          <a:lstStyle/>
          <a:p>
            <a:endParaRPr lang="en-US" dirty="0">
              <a:solidFill>
                <a:srgbClr val="8A7967"/>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240094" indent="-240094">
              <a:buSzPct val="70000"/>
              <a:buFont typeface="Wingdings" panose="05000000000000000000" pitchFamily="2" charset="2"/>
              <a:buChar char=""/>
              <a:defRPr/>
            </a:lvl1pPr>
            <a:lvl2pPr marL="480188" indent="-205795">
              <a:buFont typeface="Wingdings" panose="05000000000000000000" pitchFamily="2" charset="2"/>
              <a:buChar char="q"/>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Tree>
    <p:extLst>
      <p:ext uri="{BB962C8B-B14F-4D97-AF65-F5344CB8AC3E}">
        <p14:creationId xmlns:p14="http://schemas.microsoft.com/office/powerpoint/2010/main" val="101539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r>
              <a:rPr lang="en-US" dirty="0" smtClean="0"/>
              <a:t>December 4, 2014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sz="2000" i="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smtClean="0"/>
              <a:t>Click To Add Title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add speaker name &amp; title</a:t>
            </a:r>
            <a:endParaRPr kumimoji="0" lang="en-US" dirty="0"/>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2124021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fld id="{24ABB9F7-FE8F-4CB7-B90F-B7A115B006F6}" type="datetimeFigureOut">
              <a:rPr lang="en-US" smtClean="0">
                <a:solidFill>
                  <a:srgbClr val="8A7967"/>
                </a:solidFill>
              </a:rPr>
              <a:pPr/>
              <a:t>12/4/2017</a:t>
            </a:fld>
            <a:endParaRPr lang="en-US" dirty="0">
              <a:solidFill>
                <a:srgbClr val="8A7967"/>
              </a:solidFill>
            </a:endParaRPr>
          </a:p>
        </p:txBody>
      </p:sp>
      <p:sp>
        <p:nvSpPr>
          <p:cNvPr id="5" name="Footer Placeholder 4"/>
          <p:cNvSpPr>
            <a:spLocks noGrp="1"/>
          </p:cNvSpPr>
          <p:nvPr>
            <p:ph type="ftr" sz="quarter" idx="11"/>
          </p:nvPr>
        </p:nvSpPr>
        <p:spPr/>
        <p:txBody>
          <a:bodyPr/>
          <a:lstStyle/>
          <a:p>
            <a:endParaRPr lang="en-US" dirty="0">
              <a:solidFill>
                <a:srgbClr val="8A7967"/>
              </a:solidFill>
            </a:endParaRPr>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Tree>
    <p:extLst>
      <p:ext uri="{BB962C8B-B14F-4D97-AF65-F5344CB8AC3E}">
        <p14:creationId xmlns:p14="http://schemas.microsoft.com/office/powerpoint/2010/main" val="402097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781505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solidFill>
                  <a:srgbClr val="8A7967"/>
                </a:solidFill>
              </a:rPr>
              <a:pPr/>
              <a:t>12/4/2017</a:t>
            </a:fld>
            <a:endParaRPr lang="en-US" dirty="0">
              <a:solidFill>
                <a:srgbClr val="8A7967"/>
              </a:solidFill>
            </a:endParaRPr>
          </a:p>
        </p:txBody>
      </p:sp>
      <p:sp>
        <p:nvSpPr>
          <p:cNvPr id="12" name="Footer Placeholder 11"/>
          <p:cNvSpPr>
            <a:spLocks noGrp="1"/>
          </p:cNvSpPr>
          <p:nvPr>
            <p:ph type="ftr" sz="quarter" idx="17"/>
          </p:nvPr>
        </p:nvSpPr>
        <p:spPr/>
        <p:txBody>
          <a:bodyPr rtlCol="0"/>
          <a:lstStyle/>
          <a:p>
            <a:endParaRPr lang="en-US" dirty="0">
              <a:solidFill>
                <a:srgbClr val="8A7967"/>
              </a:solidFill>
            </a:endParaRPr>
          </a:p>
        </p:txBody>
      </p:sp>
    </p:spTree>
    <p:extLst>
      <p:ext uri="{BB962C8B-B14F-4D97-AF65-F5344CB8AC3E}">
        <p14:creationId xmlns:p14="http://schemas.microsoft.com/office/powerpoint/2010/main" val="2909368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01A9C7-C274-4F50-89C9-83BDB06EDB81}" type="datetime1">
              <a:rPr lang="en-US" smtClean="0">
                <a:solidFill>
                  <a:srgbClr val="8A7967"/>
                </a:solidFill>
              </a:rPr>
              <a:pPr/>
              <a:t>12/4/2017</a:t>
            </a:fld>
            <a:endParaRPr lang="en-US" dirty="0">
              <a:solidFill>
                <a:srgbClr val="8A7967"/>
              </a:solidFill>
            </a:endParaRPr>
          </a:p>
        </p:txBody>
      </p:sp>
      <p:sp>
        <p:nvSpPr>
          <p:cNvPr id="4" name="Footer Placeholder 3"/>
          <p:cNvSpPr>
            <a:spLocks noGrp="1"/>
          </p:cNvSpPr>
          <p:nvPr>
            <p:ph type="ftr" sz="quarter" idx="11"/>
          </p:nvPr>
        </p:nvSpPr>
        <p:spPr/>
        <p:txBody>
          <a:bodyPr/>
          <a:lstStyle/>
          <a:p>
            <a:endParaRPr lang="en-US" dirty="0">
              <a:solidFill>
                <a:srgbClr val="8A7967"/>
              </a:solidFill>
            </a:endParaRPr>
          </a:p>
        </p:txBody>
      </p:sp>
    </p:spTree>
    <p:extLst>
      <p:ext uri="{BB962C8B-B14F-4D97-AF65-F5344CB8AC3E}">
        <p14:creationId xmlns:p14="http://schemas.microsoft.com/office/powerpoint/2010/main" val="108196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solidFill>
                  <a:srgbClr val="8A7967"/>
                </a:solidFill>
              </a:rPr>
              <a:pPr/>
              <a:t>12/4/2017</a:t>
            </a:fld>
            <a:endParaRPr lang="en-US" dirty="0">
              <a:solidFill>
                <a:srgbClr val="8A7967"/>
              </a:solidFill>
            </a:endParaRPr>
          </a:p>
        </p:txBody>
      </p:sp>
      <p:sp>
        <p:nvSpPr>
          <p:cNvPr id="3" name="Footer Placeholder 2"/>
          <p:cNvSpPr>
            <a:spLocks noGrp="1"/>
          </p:cNvSpPr>
          <p:nvPr>
            <p:ph type="ftr" sz="quarter" idx="11"/>
          </p:nvPr>
        </p:nvSpPr>
        <p:spPr/>
        <p:txBody>
          <a:bodyPr/>
          <a:lstStyle/>
          <a:p>
            <a:endParaRPr lang="en-US" dirty="0">
              <a:solidFill>
                <a:srgbClr val="8A7967"/>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algn="l" fontAlgn="auto">
              <a:spcBef>
                <a:spcPts val="0"/>
              </a:spcBef>
              <a:spcAft>
                <a:spcPts val="0"/>
              </a:spcAft>
            </a:pPr>
            <a:fld id="{6BBE7942-5B1B-4E74-B3CD-25BF9B0ABE25}" type="slidenum">
              <a:rPr lang="en-US" i="0" smtClean="0">
                <a:solidFill>
                  <a:srgbClr val="8A7967"/>
                </a:solidFill>
                <a:latin typeface="Tw Cen MT"/>
              </a:rPr>
              <a:pPr algn="l" fontAlgn="auto">
                <a:spcBef>
                  <a:spcPts val="0"/>
                </a:spcBef>
                <a:spcAft>
                  <a:spcPts val="0"/>
                </a:spcAft>
              </a:pPr>
              <a:t>‹#›</a:t>
            </a:fld>
            <a:endParaRPr lang="en-US" i="0" dirty="0">
              <a:solidFill>
                <a:srgbClr val="8A7967"/>
              </a:solidFill>
              <a:latin typeface="Tw Cen MT"/>
            </a:endParaRP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91145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F13884F-698C-4153-AB67-9A0F214F106F}" type="datetimeFigureOut">
              <a:rPr lang="en-US" smtClean="0">
                <a:solidFill>
                  <a:srgbClr val="8A7967"/>
                </a:solidFill>
              </a:rPr>
              <a:pPr/>
              <a:t>12/4/2017</a:t>
            </a:fld>
            <a:endParaRPr lang="en-US" dirty="0">
              <a:solidFill>
                <a:srgbClr val="8A7967"/>
              </a:solidFill>
            </a:endParaRPr>
          </a:p>
        </p:txBody>
      </p:sp>
      <p:sp>
        <p:nvSpPr>
          <p:cNvPr id="6" name="Footer Placeholder 5"/>
          <p:cNvSpPr>
            <a:spLocks noGrp="1"/>
          </p:cNvSpPr>
          <p:nvPr>
            <p:ph type="ftr" sz="quarter" idx="11"/>
          </p:nvPr>
        </p:nvSpPr>
        <p:spPr/>
        <p:txBody>
          <a:bodyPr/>
          <a:lstStyle/>
          <a:p>
            <a:endParaRPr lang="en-US" dirty="0">
              <a:solidFill>
                <a:srgbClr val="8A7967"/>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lgn="l" fontAlgn="auto">
              <a:spcBef>
                <a:spcPts val="0"/>
              </a:spcBef>
              <a:spcAft>
                <a:spcPts val="0"/>
              </a:spcAft>
            </a:pPr>
            <a:fld id="{3B7FEA86-1680-48AE-B31F-3E3431F3A323}" type="slidenum">
              <a:rPr lang="en-US" i="0" smtClean="0">
                <a:latin typeface="Tw Cen MT"/>
              </a:rPr>
              <a:pPr algn="l" fontAlgn="auto">
                <a:spcBef>
                  <a:spcPts val="0"/>
                </a:spcBef>
                <a:spcAft>
                  <a:spcPts val="0"/>
                </a:spcAft>
              </a:pPr>
              <a:t>‹#›</a:t>
            </a:fld>
            <a:endParaRPr lang="en-US" i="0" dirty="0">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Tree>
    <p:extLst>
      <p:ext uri="{BB962C8B-B14F-4D97-AF65-F5344CB8AC3E}">
        <p14:creationId xmlns:p14="http://schemas.microsoft.com/office/powerpoint/2010/main" val="4834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dirty="0" smtClean="0"/>
              <a:t>December 4, 2014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dirty="0" smtClean="0"/>
              <a:t>December 11-12, 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row of your information goes here</a:t>
            </a:r>
          </a:p>
          <a:p>
            <a:pPr lvl="1"/>
            <a:r>
              <a:rPr lang="en-US" dirty="0" smtClean="0"/>
              <a:t>Second row is located here</a:t>
            </a:r>
          </a:p>
          <a:p>
            <a:pPr lvl="2"/>
            <a:r>
              <a:rPr lang="en-US" dirty="0" smtClean="0"/>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dirty="0">
                <a:solidFill>
                  <a:schemeClr val="bg2"/>
                </a:solidFill>
                <a:latin typeface="Myriad Roman" pitchFamily="34" charset="0"/>
              </a:rPr>
              <a:t>Page </a:t>
            </a:r>
            <a:fld id="{2AA3E1EC-C6E1-4532-88F3-E33BE78C5434}" type="slidenum">
              <a:rPr lang="en-US" altLang="en-US" sz="800" i="0">
                <a:solidFill>
                  <a:schemeClr val="bg2"/>
                </a:solidFill>
                <a:latin typeface="Myriad Roman" pitchFamily="34" charset="0"/>
              </a:rPr>
              <a:pPr eaLnBrk="0" hangingPunct="0">
                <a:defRPr/>
              </a:pPr>
              <a:t>‹#›</a:t>
            </a:fld>
            <a:endParaRPr lang="en-US" altLang="en-US" sz="800" i="0" dirty="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5"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smtClean="0">
                <a:solidFill>
                  <a:schemeClr val="bg2"/>
                </a:solidFill>
                <a:latin typeface="Myriad Roman" pitchFamily="34" charset="0"/>
              </a:rPr>
              <a:t>2015 CDBG Applicants' Workshop</a:t>
            </a:r>
            <a:endParaRPr lang="en-US" altLang="en-US" sz="800" dirty="0">
              <a:solidFill>
                <a:schemeClr val="bg2"/>
              </a:solidFill>
              <a:latin typeface="Myriad Roman" pitchFamily="34" charset="0"/>
            </a:endParaRP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dirty="0" smtClean="0">
                <a:solidFill>
                  <a:schemeClr val="bg2"/>
                </a:solidFill>
                <a:latin typeface="Myriad Roman" pitchFamily="34" charset="0"/>
              </a:defRPr>
            </a:lvl1pPr>
          </a:lstStyle>
          <a:p>
            <a:pPr>
              <a:defRPr/>
            </a:pPr>
            <a:r>
              <a:rPr lang="en-US" dirty="0" smtClean="0"/>
              <a:t>December 4, 2014</a:t>
            </a:r>
            <a:endParaRPr lang="en-US" dirty="0"/>
          </a:p>
        </p:txBody>
      </p:sp>
      <p:sp>
        <p:nvSpPr>
          <p:cNvPr id="10" name="TextBox 9"/>
          <p:cNvSpPr txBox="1"/>
          <p:nvPr userDrawn="1"/>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userDrawn="1"/>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772"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3"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7D7061"/>
          </a:solidFill>
          <a:latin typeface="+mj-lt"/>
          <a:ea typeface="+mj-ea"/>
          <a:cs typeface="+mj-cs"/>
        </a:defRPr>
      </a:lvl1pPr>
      <a:lvl2pPr algn="l" rtl="0" eaLnBrk="0" fontAlgn="base" hangingPunct="0">
        <a:spcBef>
          <a:spcPct val="0"/>
        </a:spcBef>
        <a:spcAft>
          <a:spcPct val="0"/>
        </a:spcAft>
        <a:defRPr sz="3200" b="1">
          <a:solidFill>
            <a:srgbClr val="7D7061"/>
          </a:solidFill>
          <a:latin typeface="Arial" charset="0"/>
        </a:defRPr>
      </a:lvl2pPr>
      <a:lvl3pPr algn="l" rtl="0" eaLnBrk="0" fontAlgn="base" hangingPunct="0">
        <a:spcBef>
          <a:spcPct val="0"/>
        </a:spcBef>
        <a:spcAft>
          <a:spcPct val="0"/>
        </a:spcAft>
        <a:defRPr sz="3200" b="1">
          <a:solidFill>
            <a:srgbClr val="7D7061"/>
          </a:solidFill>
          <a:latin typeface="Arial" charset="0"/>
        </a:defRPr>
      </a:lvl3pPr>
      <a:lvl4pPr algn="l" rtl="0" eaLnBrk="0" fontAlgn="base" hangingPunct="0">
        <a:spcBef>
          <a:spcPct val="0"/>
        </a:spcBef>
        <a:spcAft>
          <a:spcPct val="0"/>
        </a:spcAft>
        <a:defRPr sz="3200" b="1">
          <a:solidFill>
            <a:srgbClr val="7D7061"/>
          </a:solidFill>
          <a:latin typeface="Arial" charset="0"/>
        </a:defRPr>
      </a:lvl4pPr>
      <a:lvl5pPr algn="l" rtl="0" eaLnBrk="0" fontAlgn="base" hangingPunct="0">
        <a:spcBef>
          <a:spcPct val="0"/>
        </a:spcBef>
        <a:spcAft>
          <a:spcPct val="0"/>
        </a:spcAft>
        <a:defRPr sz="3200" b="1">
          <a:solidFill>
            <a:srgbClr val="7D7061"/>
          </a:solidFill>
          <a:latin typeface="Arial" charset="0"/>
        </a:defRPr>
      </a:lvl5pPr>
      <a:lvl6pPr marL="457200" algn="l" rtl="0" fontAlgn="base">
        <a:spcBef>
          <a:spcPct val="0"/>
        </a:spcBef>
        <a:spcAft>
          <a:spcPct val="0"/>
        </a:spcAft>
        <a:defRPr sz="3200" b="1">
          <a:solidFill>
            <a:srgbClr val="7D7061"/>
          </a:solidFill>
          <a:latin typeface="Arial" charset="0"/>
        </a:defRPr>
      </a:lvl6pPr>
      <a:lvl7pPr marL="914400" algn="l" rtl="0" fontAlgn="base">
        <a:spcBef>
          <a:spcPct val="0"/>
        </a:spcBef>
        <a:spcAft>
          <a:spcPct val="0"/>
        </a:spcAft>
        <a:defRPr sz="3200" b="1">
          <a:solidFill>
            <a:srgbClr val="7D7061"/>
          </a:solidFill>
          <a:latin typeface="Arial" charset="0"/>
        </a:defRPr>
      </a:lvl7pPr>
      <a:lvl8pPr marL="1371600" algn="l" rtl="0" fontAlgn="base">
        <a:spcBef>
          <a:spcPct val="0"/>
        </a:spcBef>
        <a:spcAft>
          <a:spcPct val="0"/>
        </a:spcAft>
        <a:defRPr sz="3200" b="1">
          <a:solidFill>
            <a:srgbClr val="7D7061"/>
          </a:solidFill>
          <a:latin typeface="Arial" charset="0"/>
        </a:defRPr>
      </a:lvl8pPr>
      <a:lvl9pPr marL="1828800" algn="l" rtl="0" fontAlgn="base">
        <a:spcBef>
          <a:spcPct val="0"/>
        </a:spcBef>
        <a:spcAft>
          <a:spcPct val="0"/>
        </a:spcAft>
        <a:defRPr sz="3200" b="1">
          <a:solidFill>
            <a:srgbClr val="7D7061"/>
          </a:solidFill>
          <a:latin typeface="Arial" charset="0"/>
        </a:defRPr>
      </a:lvl9pPr>
    </p:titleStyle>
    <p:bodyStyle>
      <a:lvl1pPr marL="342900" indent="-342900" algn="l" rtl="0" eaLnBrk="0" fontAlgn="base" hangingPunct="0">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0" fontAlgn="base" hangingPunct="0">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0" fontAlgn="base" hangingPunct="0">
        <a:spcBef>
          <a:spcPct val="20000"/>
        </a:spcBef>
        <a:spcAft>
          <a:spcPct val="0"/>
        </a:spcAft>
        <a:buClr>
          <a:srgbClr val="F56600"/>
        </a:buClr>
        <a:buChar char="•"/>
        <a:defRPr sz="2200">
          <a:solidFill>
            <a:srgbClr val="7D7061"/>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pPr fontAlgn="auto">
              <a:spcBef>
                <a:spcPts val="0"/>
              </a:spcBef>
              <a:spcAft>
                <a:spcPts val="0"/>
              </a:spcAft>
            </a:pPr>
            <a:fld id="{C101A9C7-C274-4F50-89C9-83BDB06EDB81}" type="datetime1">
              <a:rPr lang="en-US" i="0" smtClean="0">
                <a:solidFill>
                  <a:srgbClr val="8A7967"/>
                </a:solidFill>
                <a:latin typeface="Tw Cen MT"/>
              </a:rPr>
              <a:pPr fontAlgn="auto">
                <a:spcBef>
                  <a:spcPts val="0"/>
                </a:spcBef>
                <a:spcAft>
                  <a:spcPts val="0"/>
                </a:spcAft>
              </a:pPr>
              <a:t>12/4/2017</a:t>
            </a:fld>
            <a:endParaRPr lang="en-US" i="0" dirty="0">
              <a:solidFill>
                <a:srgbClr val="8A7967"/>
              </a:solidFill>
              <a:latin typeface="Tw Cen MT"/>
            </a:endParaRPr>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050">
                <a:solidFill>
                  <a:schemeClr val="tx2"/>
                </a:solidFill>
              </a:defRPr>
            </a:lvl1pPr>
          </a:lstStyle>
          <a:p>
            <a:pPr fontAlgn="auto">
              <a:spcBef>
                <a:spcPts val="0"/>
              </a:spcBef>
              <a:spcAft>
                <a:spcPts val="0"/>
              </a:spcAft>
            </a:pPr>
            <a:endParaRPr lang="en-US" i="0" dirty="0">
              <a:solidFill>
                <a:srgbClr val="8A7967"/>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fontAlgn="auto">
              <a:spcBef>
                <a:spcPts val="0"/>
              </a:spcBef>
              <a:spcAft>
                <a:spcPts val="0"/>
              </a:spcAft>
            </a:pPr>
            <a:fld id="{6BBE7942-5B1B-4E74-B3CD-25BF9B0ABE25}" type="slidenum">
              <a:rPr lang="en-US" i="0" smtClean="0">
                <a:latin typeface="Tw Cen MT"/>
              </a:rPr>
              <a:pPr fontAlgn="auto">
                <a:spcBef>
                  <a:spcPts val="0"/>
                </a:spcBef>
                <a:spcAft>
                  <a:spcPts val="0"/>
                </a:spcAft>
              </a:pPr>
              <a:t>‹#›</a:t>
            </a:fld>
            <a:endParaRPr lang="en-US" i="0" dirty="0">
              <a:latin typeface="Tw Cen MT"/>
            </a:endParaRPr>
          </a:p>
        </p:txBody>
      </p:sp>
    </p:spTree>
    <p:extLst>
      <p:ext uri="{BB962C8B-B14F-4D97-AF65-F5344CB8AC3E}">
        <p14:creationId xmlns:p14="http://schemas.microsoft.com/office/powerpoint/2010/main" val="111744652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3301" kern="1200" baseline="0">
          <a:solidFill>
            <a:schemeClr val="tx2"/>
          </a:solidFill>
          <a:latin typeface="+mj-lt"/>
          <a:ea typeface="+mj-ea"/>
          <a:cs typeface="+mj-cs"/>
        </a:defRPr>
      </a:lvl1pPr>
    </p:titleStyle>
    <p:bodyStyle>
      <a:lvl1pPr marL="240094" indent="-240094" algn="l" rtl="0" eaLnBrk="1" latinLnBrk="0" hangingPunct="1">
        <a:spcBef>
          <a:spcPts val="525"/>
        </a:spcBef>
        <a:buClr>
          <a:schemeClr val="accent2"/>
        </a:buClr>
        <a:buSzPct val="60000"/>
        <a:buFont typeface="Wingdings"/>
        <a:buChar char=""/>
        <a:defRPr kumimoji="0" sz="2176" kern="1200" baseline="0">
          <a:solidFill>
            <a:schemeClr val="tx2"/>
          </a:solidFill>
          <a:latin typeface="+mn-lt"/>
          <a:ea typeface="+mn-ea"/>
          <a:cs typeface="+mn-cs"/>
        </a:defRPr>
      </a:lvl1pPr>
      <a:lvl2pPr marL="480188" indent="-205795" algn="l" rtl="0" eaLnBrk="1" latinLnBrk="0" hangingPunct="1">
        <a:spcBef>
          <a:spcPts val="413"/>
        </a:spcBef>
        <a:buClr>
          <a:schemeClr val="accent1"/>
        </a:buClr>
        <a:buSzPct val="70000"/>
        <a:buFont typeface="Wingdings 2"/>
        <a:buChar char=""/>
        <a:defRPr kumimoji="0" sz="1951" kern="1200">
          <a:solidFill>
            <a:schemeClr val="tx2"/>
          </a:solidFill>
          <a:latin typeface="+mn-lt"/>
          <a:ea typeface="+mn-ea"/>
          <a:cs typeface="+mn-cs"/>
        </a:defRPr>
      </a:lvl2pPr>
      <a:lvl3pPr marL="685983" indent="-171496" algn="l" rtl="0" eaLnBrk="1" latinLnBrk="0" hangingPunct="1">
        <a:spcBef>
          <a:spcPts val="375"/>
        </a:spcBef>
        <a:buClr>
          <a:schemeClr val="accent2"/>
        </a:buClr>
        <a:buSzPct val="75000"/>
        <a:buFont typeface="Wingdings"/>
        <a:buChar char=""/>
        <a:defRPr kumimoji="0" sz="1725" kern="1200">
          <a:solidFill>
            <a:schemeClr val="tx2"/>
          </a:solidFill>
          <a:latin typeface="+mn-lt"/>
          <a:ea typeface="+mn-ea"/>
          <a:cs typeface="+mn-cs"/>
        </a:defRPr>
      </a:lvl3pPr>
      <a:lvl4pPr marL="1028974" indent="-171496" algn="l" rtl="0" eaLnBrk="1" latinLnBrk="0" hangingPunct="1">
        <a:spcBef>
          <a:spcPts val="300"/>
        </a:spcBef>
        <a:buClr>
          <a:schemeClr val="accent3"/>
        </a:buClr>
        <a:buSzPct val="75000"/>
        <a:buFont typeface="Wingdings"/>
        <a:buChar char=""/>
        <a:defRPr kumimoji="0" sz="1500" kern="1200">
          <a:solidFill>
            <a:schemeClr val="tx2"/>
          </a:solidFill>
          <a:latin typeface="+mn-lt"/>
          <a:ea typeface="+mn-ea"/>
          <a:cs typeface="+mn-cs"/>
        </a:defRPr>
      </a:lvl4pPr>
      <a:lvl5pPr marL="1371966" indent="-171496" algn="l" rtl="0" eaLnBrk="1" latinLnBrk="0" hangingPunct="1">
        <a:spcBef>
          <a:spcPts val="300"/>
        </a:spcBef>
        <a:buClr>
          <a:schemeClr val="accent4"/>
        </a:buClr>
        <a:buSzPct val="65000"/>
        <a:buFont typeface="Wingdings"/>
        <a:buChar char=""/>
        <a:defRPr kumimoji="0" sz="1500" kern="1200">
          <a:solidFill>
            <a:schemeClr val="tx2"/>
          </a:solidFill>
          <a:latin typeface="+mn-lt"/>
          <a:ea typeface="+mn-ea"/>
          <a:cs typeface="+mn-cs"/>
        </a:defRPr>
      </a:lvl5pPr>
      <a:lvl6pPr marL="1577761" indent="-171496"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555" indent="-171496"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9350" indent="-171496"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5145" indent="-171496"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91" algn="l" rtl="0" eaLnBrk="1" latinLnBrk="0" hangingPunct="1">
        <a:defRPr kumimoji="0" kern="1200">
          <a:solidFill>
            <a:schemeClr val="tx1"/>
          </a:solidFill>
          <a:latin typeface="+mn-lt"/>
          <a:ea typeface="+mn-ea"/>
          <a:cs typeface="+mn-cs"/>
        </a:defRPr>
      </a:lvl2pPr>
      <a:lvl3pPr marL="685983" algn="l" rtl="0" eaLnBrk="1" latinLnBrk="0" hangingPunct="1">
        <a:defRPr kumimoji="0" kern="1200">
          <a:solidFill>
            <a:schemeClr val="tx1"/>
          </a:solidFill>
          <a:latin typeface="+mn-lt"/>
          <a:ea typeface="+mn-ea"/>
          <a:cs typeface="+mn-cs"/>
        </a:defRPr>
      </a:lvl3pPr>
      <a:lvl4pPr marL="1028974" algn="l" rtl="0" eaLnBrk="1" latinLnBrk="0" hangingPunct="1">
        <a:defRPr kumimoji="0" kern="1200">
          <a:solidFill>
            <a:schemeClr val="tx1"/>
          </a:solidFill>
          <a:latin typeface="+mn-lt"/>
          <a:ea typeface="+mn-ea"/>
          <a:cs typeface="+mn-cs"/>
        </a:defRPr>
      </a:lvl4pPr>
      <a:lvl5pPr marL="1371966" algn="l" rtl="0" eaLnBrk="1" latinLnBrk="0" hangingPunct="1">
        <a:defRPr kumimoji="0" kern="1200">
          <a:solidFill>
            <a:schemeClr val="tx1"/>
          </a:solidFill>
          <a:latin typeface="+mn-lt"/>
          <a:ea typeface="+mn-ea"/>
          <a:cs typeface="+mn-cs"/>
        </a:defRPr>
      </a:lvl5pPr>
      <a:lvl6pPr marL="1714957" algn="l" rtl="0" eaLnBrk="1" latinLnBrk="0" hangingPunct="1">
        <a:defRPr kumimoji="0" kern="1200">
          <a:solidFill>
            <a:schemeClr val="tx1"/>
          </a:solidFill>
          <a:latin typeface="+mn-lt"/>
          <a:ea typeface="+mn-ea"/>
          <a:cs typeface="+mn-cs"/>
        </a:defRPr>
      </a:lvl6pPr>
      <a:lvl7pPr marL="2057949" algn="l" rtl="0" eaLnBrk="1" latinLnBrk="0" hangingPunct="1">
        <a:defRPr kumimoji="0" kern="1200">
          <a:solidFill>
            <a:schemeClr val="tx1"/>
          </a:solidFill>
          <a:latin typeface="+mn-lt"/>
          <a:ea typeface="+mn-ea"/>
          <a:cs typeface="+mn-cs"/>
        </a:defRPr>
      </a:lvl7pPr>
      <a:lvl8pPr marL="2400940" algn="l" rtl="0" eaLnBrk="1" latinLnBrk="0" hangingPunct="1">
        <a:defRPr kumimoji="0" kern="1200">
          <a:solidFill>
            <a:schemeClr val="tx1"/>
          </a:solidFill>
          <a:latin typeface="+mn-lt"/>
          <a:ea typeface="+mn-ea"/>
          <a:cs typeface="+mn-cs"/>
        </a:defRPr>
      </a:lvl8pPr>
      <a:lvl9pPr marL="2743932"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C101A9C7-C274-4F50-89C9-83BDB06EDB81}" type="datetime1">
              <a:rPr lang="en-US" i="0" smtClean="0">
                <a:solidFill>
                  <a:srgbClr val="8A7967"/>
                </a:solidFill>
                <a:latin typeface="Tw Cen MT"/>
              </a:rPr>
              <a:pPr fontAlgn="auto">
                <a:spcBef>
                  <a:spcPts val="0"/>
                </a:spcBef>
                <a:spcAft>
                  <a:spcPts val="0"/>
                </a:spcAft>
              </a:pPr>
              <a:t>12/4/2017</a:t>
            </a:fld>
            <a:endParaRPr lang="en-US" i="0" dirty="0">
              <a:solidFill>
                <a:srgbClr val="8A7967"/>
              </a:solidFill>
              <a:latin typeface="Tw Cen MT"/>
            </a:endParaRPr>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i="0" dirty="0">
              <a:solidFill>
                <a:srgbClr val="8A7967"/>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pPr>
            <a:endParaRPr lang="en-US" i="0" dirty="0">
              <a:solidFill>
                <a:prstClr val="white"/>
              </a:solidFill>
            </a:endParaRPr>
          </a:p>
        </p:txBody>
      </p:sp>
    </p:spTree>
    <p:extLst>
      <p:ext uri="{BB962C8B-B14F-4D97-AF65-F5344CB8AC3E}">
        <p14:creationId xmlns:p14="http://schemas.microsoft.com/office/powerpoint/2010/main" val="204399421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ted.cviog.uga.edu/financial-documents/"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w5PJ3fDXAhXRkeAKHZxSD2kQjRwIBw&amp;url=https://www.123rf.com/clipart-vector/telephone_receiver.html&amp;psig=AOvVaw0fuNPNez5eu9c0XWk556Cu&amp;ust=1512489715807084"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mailto:brock.smith@dca.ga.gov"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hyperlink" Target="mailto:brent.allen@dca.ga.gov" TargetMode="External"/><Relationship Id="rId4" Type="http://schemas.openxmlformats.org/officeDocument/2006/relationships/hyperlink" Target="mailto:gabriel.morris@dca.g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shaw\Desktop\equalHousHandiCombo.jpg"/>
          <p:cNvPicPr>
            <a:picLocks noChangeAspect="1" noChangeArrowheads="1"/>
          </p:cNvPicPr>
          <p:nvPr/>
        </p:nvPicPr>
        <p:blipFill>
          <a:blip r:embed="rId3" cstate="print"/>
          <a:srcRect/>
          <a:stretch>
            <a:fillRect/>
          </a:stretch>
        </p:blipFill>
        <p:spPr bwMode="auto">
          <a:xfrm>
            <a:off x="76200" y="5003995"/>
            <a:ext cx="1447800" cy="885386"/>
          </a:xfrm>
          <a:prstGeom prst="rect">
            <a:avLst/>
          </a:prstGeom>
          <a:noFill/>
        </p:spPr>
      </p:pic>
      <p:sp>
        <p:nvSpPr>
          <p:cNvPr id="5" name="Rectangle 2"/>
          <p:cNvSpPr txBox="1">
            <a:spLocks noChangeArrowheads="1"/>
          </p:cNvSpPr>
          <p:nvPr/>
        </p:nvSpPr>
        <p:spPr bwMode="auto">
          <a:xfrm>
            <a:off x="228600" y="152400"/>
            <a:ext cx="86106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mj-cs"/>
              </a:rPr>
              <a:t>Georgia Department of Community Affairs</a:t>
            </a:r>
            <a:br>
              <a:rPr kumimoji="0" lang="en-US" sz="3200" b="1" i="0" u="none" strike="noStrike" kern="0" cap="none" spc="0" normalizeH="0" baseline="0" noProof="0" dirty="0" smtClean="0">
                <a:ln>
                  <a:noFill/>
                </a:ln>
                <a:solidFill>
                  <a:schemeClr val="bg1"/>
                </a:solidFill>
                <a:effectLst/>
                <a:uLnTx/>
                <a:uFillTx/>
                <a:latin typeface="+mj-lt"/>
                <a:ea typeface="+mj-ea"/>
                <a:cs typeface="+mj-cs"/>
              </a:rPr>
            </a:br>
            <a:r>
              <a:rPr kumimoji="0" lang="en-US" sz="3200" b="1" i="0" u="none" strike="noStrike" kern="0" cap="none" spc="0" normalizeH="0" baseline="0" noProof="0" dirty="0" smtClean="0">
                <a:ln>
                  <a:noFill/>
                </a:ln>
                <a:solidFill>
                  <a:schemeClr val="bg1"/>
                </a:solidFill>
                <a:effectLst/>
                <a:uLnTx/>
                <a:uFillTx/>
                <a:latin typeface="+mj-lt"/>
                <a:ea typeface="+mj-ea"/>
                <a:cs typeface="+mj-cs"/>
              </a:rPr>
              <a:t>CDBG Economic Development </a:t>
            </a:r>
          </a:p>
        </p:txBody>
      </p:sp>
      <p:sp>
        <p:nvSpPr>
          <p:cNvPr id="6" name="Rectangle 3"/>
          <p:cNvSpPr txBox="1">
            <a:spLocks noChangeArrowheads="1"/>
          </p:cNvSpPr>
          <p:nvPr/>
        </p:nvSpPr>
        <p:spPr bwMode="auto">
          <a:xfrm>
            <a:off x="1143000" y="3581400"/>
            <a:ext cx="7315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defRPr/>
            </a:pPr>
            <a:r>
              <a:rPr kumimoji="0" lang="en-US" sz="2500" b="1" i="0" u="none" strike="noStrike" kern="0" cap="none" spc="0" normalizeH="0" baseline="0" noProof="0" dirty="0" smtClean="0">
                <a:ln>
                  <a:noFill/>
                </a:ln>
                <a:solidFill>
                  <a:schemeClr val="bg1"/>
                </a:solidFill>
                <a:effectLst/>
                <a:uLnTx/>
                <a:uFillTx/>
                <a:latin typeface="+mn-lt"/>
                <a:ea typeface="+mn-ea"/>
                <a:cs typeface="+mn-cs"/>
              </a:rPr>
              <a:t>Annual </a:t>
            </a:r>
            <a:r>
              <a:rPr kumimoji="0" lang="en-US" sz="2800" b="1" i="0" u="none" strike="noStrike" kern="0" cap="none" spc="0" normalizeH="0" baseline="0" noProof="0" dirty="0" smtClean="0">
                <a:ln>
                  <a:noFill/>
                </a:ln>
                <a:solidFill>
                  <a:schemeClr val="bg1"/>
                </a:solidFill>
                <a:effectLst/>
                <a:uLnTx/>
                <a:uFillTx/>
                <a:latin typeface="+mn-lt"/>
                <a:ea typeface="+mn-ea"/>
                <a:cs typeface="+mn-cs"/>
              </a:rPr>
              <a:t>Competition</a:t>
            </a:r>
            <a:r>
              <a:rPr kumimoji="0" lang="en-US" sz="2500" b="1" i="0" u="none" strike="noStrike" kern="0" cap="none" spc="0" normalizeH="0" baseline="0" noProof="0" dirty="0" smtClean="0">
                <a:ln>
                  <a:noFill/>
                </a:ln>
                <a:solidFill>
                  <a:schemeClr val="bg1"/>
                </a:solidFill>
                <a:effectLst/>
                <a:uLnTx/>
                <a:uFillTx/>
                <a:latin typeface="+mn-lt"/>
                <a:ea typeface="+mn-ea"/>
                <a:cs typeface="+mn-cs"/>
              </a:rPr>
              <a:t> and Set-Aside Programs </a:t>
            </a:r>
          </a:p>
          <a:p>
            <a:pPr marL="0" marR="0" lvl="0" indent="0" algn="ctr" defTabSz="914400" rtl="0" eaLnBrk="1" fontAlgn="base" latinLnBrk="0" hangingPunct="1">
              <a:lnSpc>
                <a:spcPct val="100000"/>
              </a:lnSpc>
              <a:spcBef>
                <a:spcPct val="20000"/>
              </a:spcBef>
              <a:spcAft>
                <a:spcPct val="0"/>
              </a:spcAft>
              <a:buClr>
                <a:srgbClr val="F56600"/>
              </a:buClr>
              <a:buSzTx/>
              <a:buFontTx/>
              <a:buNone/>
              <a:tabLst/>
              <a:defRPr/>
            </a:pPr>
            <a:r>
              <a:rPr kumimoji="0" lang="en-US" sz="2800" b="1" i="0" u="none" strike="noStrike" kern="0" cap="none" spc="0" normalizeH="0" baseline="0" noProof="0" dirty="0" smtClean="0">
                <a:ln>
                  <a:noFill/>
                </a:ln>
                <a:solidFill>
                  <a:schemeClr val="bg1"/>
                </a:solidFill>
                <a:effectLst/>
                <a:uLnTx/>
                <a:uFillTx/>
                <a:latin typeface="+mn-lt"/>
                <a:ea typeface="+mn-ea"/>
                <a:cs typeface="+mn-cs"/>
              </a:rPr>
              <a:t>CDBG, EIP,</a:t>
            </a:r>
            <a:r>
              <a:rPr kumimoji="0" lang="en-US" sz="2500" b="1" i="0" u="none" strike="noStrike" kern="0" cap="none" spc="0" normalizeH="0" baseline="0" noProof="0" dirty="0" smtClean="0">
                <a:ln>
                  <a:noFill/>
                </a:ln>
                <a:solidFill>
                  <a:schemeClr val="bg1"/>
                </a:solidFill>
                <a:effectLst/>
                <a:uLnTx/>
                <a:uFillTx/>
                <a:latin typeface="+mn-lt"/>
                <a:ea typeface="+mn-ea"/>
                <a:cs typeface="+mn-cs"/>
              </a:rPr>
              <a:t> </a:t>
            </a:r>
            <a:r>
              <a:rPr kumimoji="0" lang="en-US" sz="2800" b="1" i="0" u="none" strike="noStrike" kern="0" cap="none" spc="0" normalizeH="0" baseline="0" noProof="0" dirty="0" smtClean="0">
                <a:ln>
                  <a:noFill/>
                </a:ln>
                <a:solidFill>
                  <a:schemeClr val="bg1"/>
                </a:solidFill>
                <a:effectLst/>
                <a:uLnTx/>
                <a:uFillTx/>
                <a:latin typeface="+mn-lt"/>
                <a:ea typeface="+mn-ea"/>
                <a:cs typeface="+mn-cs"/>
              </a:rPr>
              <a:t>RDF</a:t>
            </a:r>
            <a:r>
              <a:rPr kumimoji="0" lang="en-US" sz="2500" b="1" i="0" u="none" strike="noStrike" kern="0" cap="none" spc="0" normalizeH="0" baseline="0" noProof="0" dirty="0" smtClean="0">
                <a:ln>
                  <a:noFill/>
                </a:ln>
                <a:solidFill>
                  <a:schemeClr val="bg1"/>
                </a:solidFill>
                <a:effectLst/>
                <a:uLnTx/>
                <a:uFillTx/>
                <a:latin typeface="+mn-lt"/>
                <a:ea typeface="+mn-ea"/>
                <a:cs typeface="+mn-cs"/>
              </a:rPr>
              <a:t> and Capitalized </a:t>
            </a:r>
            <a:r>
              <a:rPr kumimoji="0" lang="en-US" sz="2800" b="1" i="0" u="none" strike="noStrike" kern="0" cap="none" spc="0" normalizeH="0" baseline="0" noProof="0" dirty="0" smtClean="0">
                <a:ln>
                  <a:noFill/>
                </a:ln>
                <a:solidFill>
                  <a:schemeClr val="bg1"/>
                </a:solidFill>
                <a:effectLst/>
                <a:uLnTx/>
                <a:uFillTx/>
                <a:latin typeface="+mn-lt"/>
                <a:ea typeface="+mn-ea"/>
                <a:cs typeface="+mn-cs"/>
              </a:rPr>
              <a:t>RLF</a:t>
            </a:r>
          </a:p>
        </p:txBody>
      </p:sp>
      <p:pic>
        <p:nvPicPr>
          <p:cNvPr id="7" name="Picture 5" descr="MMj02832070000[1]"/>
          <p:cNvPicPr>
            <a:picLocks noChangeAspect="1" noChangeArrowheads="1" noCrop="1"/>
          </p:cNvPicPr>
          <p:nvPr/>
        </p:nvPicPr>
        <p:blipFill>
          <a:blip r:embed="rId4" cstate="print"/>
          <a:srcRect/>
          <a:stretch>
            <a:fillRect/>
          </a:stretch>
        </p:blipFill>
        <p:spPr bwMode="auto">
          <a:xfrm>
            <a:off x="3429000" y="1600200"/>
            <a:ext cx="2438400" cy="1981200"/>
          </a:xfrm>
          <a:prstGeom prst="rect">
            <a:avLst/>
          </a:prstGeom>
          <a:noFill/>
          <a:ln w="9525">
            <a:noFill/>
            <a:miter lim="800000"/>
            <a:headEnd/>
            <a:tailEnd/>
          </a:ln>
        </p:spPr>
      </p:pic>
      <p:sp>
        <p:nvSpPr>
          <p:cNvPr id="3" name="Subtitle 2"/>
          <p:cNvSpPr>
            <a:spLocks noGrp="1"/>
          </p:cNvSpPr>
          <p:nvPr>
            <p:ph type="subTitle" idx="1"/>
          </p:nvPr>
        </p:nvSpPr>
        <p:spPr/>
        <p:txBody>
          <a:bodyPr>
            <a:normAutofit/>
          </a:bodyPr>
          <a:lstStyle/>
          <a:p>
            <a:pPr algn="ctr"/>
            <a:r>
              <a:rPr lang="en-US" sz="2800" b="1" dirty="0" smtClean="0"/>
              <a:t>Brock Smith, Gabriel Morris, Brent Allen</a:t>
            </a:r>
            <a:endParaRPr lang="en-US" sz="2800" b="1" dirty="0"/>
          </a:p>
        </p:txBody>
      </p:sp>
      <p:sp>
        <p:nvSpPr>
          <p:cNvPr id="4" name="Text Placeholder 3"/>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algn="ctr" eaLnBrk="1" hangingPunct="1"/>
            <a:r>
              <a:rPr lang="en-US" sz="3600" b="1" dirty="0" smtClean="0"/>
              <a:t>Process - What happens after I submit an IPA? </a:t>
            </a:r>
          </a:p>
        </p:txBody>
      </p:sp>
      <p:sp>
        <p:nvSpPr>
          <p:cNvPr id="3076" name="Text Box 9"/>
          <p:cNvSpPr txBox="1">
            <a:spLocks noChangeArrowheads="1"/>
          </p:cNvSpPr>
          <p:nvPr/>
        </p:nvSpPr>
        <p:spPr bwMode="auto">
          <a:xfrm>
            <a:off x="6511925" y="5247382"/>
            <a:ext cx="1958975" cy="1077218"/>
          </a:xfrm>
          <a:prstGeom prst="rect">
            <a:avLst/>
          </a:prstGeom>
          <a:solidFill>
            <a:srgbClr val="FF9933">
              <a:alpha val="50195"/>
            </a:srgbClr>
          </a:solidFill>
          <a:ln w="9525">
            <a:solidFill>
              <a:srgbClr val="FF9933"/>
            </a:solidFill>
            <a:miter lim="800000"/>
            <a:headEnd/>
            <a:tailEnd/>
          </a:ln>
        </p:spPr>
        <p:txBody>
          <a:bodyPr>
            <a:spAutoFit/>
          </a:bodyPr>
          <a:lstStyle/>
          <a:p>
            <a:pPr eaLnBrk="0" hangingPunct="0">
              <a:spcBef>
                <a:spcPct val="50000"/>
              </a:spcBef>
            </a:pPr>
            <a:r>
              <a:rPr kumimoji="1" lang="en-US" sz="1600" i="0" dirty="0" smtClean="0">
                <a:solidFill>
                  <a:schemeClr val="tx1"/>
                </a:solidFill>
              </a:rPr>
              <a:t>Application Submission and Completeness Check</a:t>
            </a:r>
            <a:endParaRPr kumimoji="1" lang="en-US" sz="1600" i="0" dirty="0">
              <a:solidFill>
                <a:schemeClr val="tx1"/>
              </a:solidFill>
            </a:endParaRPr>
          </a:p>
        </p:txBody>
      </p:sp>
      <p:sp>
        <p:nvSpPr>
          <p:cNvPr id="3077" name="Text Box 10"/>
          <p:cNvSpPr txBox="1">
            <a:spLocks noChangeArrowheads="1"/>
          </p:cNvSpPr>
          <p:nvPr/>
        </p:nvSpPr>
        <p:spPr bwMode="auto">
          <a:xfrm>
            <a:off x="6362700" y="3990975"/>
            <a:ext cx="2235200" cy="584775"/>
          </a:xfrm>
          <a:prstGeom prst="rect">
            <a:avLst/>
          </a:prstGeom>
          <a:solidFill>
            <a:srgbClr val="FF9933">
              <a:alpha val="50195"/>
            </a:srgbClr>
          </a:solidFill>
          <a:ln w="9525">
            <a:solidFill>
              <a:srgbClr val="FF9933"/>
            </a:solidFill>
            <a:miter lim="800000"/>
            <a:headEnd/>
            <a:tailEnd/>
          </a:ln>
        </p:spPr>
        <p:txBody>
          <a:bodyPr>
            <a:spAutoFit/>
          </a:bodyPr>
          <a:lstStyle/>
          <a:p>
            <a:pPr eaLnBrk="0" hangingPunct="0">
              <a:spcBef>
                <a:spcPct val="50000"/>
              </a:spcBef>
            </a:pPr>
            <a:r>
              <a:rPr kumimoji="1" lang="en-US" sz="1600" i="0" dirty="0">
                <a:solidFill>
                  <a:schemeClr val="tx1"/>
                </a:solidFill>
              </a:rPr>
              <a:t>Application </a:t>
            </a:r>
            <a:r>
              <a:rPr kumimoji="1" lang="en-US" sz="1600" i="0" dirty="0" smtClean="0">
                <a:solidFill>
                  <a:schemeClr val="tx1"/>
                </a:solidFill>
              </a:rPr>
              <a:t>Development</a:t>
            </a:r>
            <a:endParaRPr kumimoji="1" lang="en-US" sz="1600" i="0" dirty="0">
              <a:solidFill>
                <a:schemeClr val="tx1"/>
              </a:solidFill>
            </a:endParaRPr>
          </a:p>
        </p:txBody>
      </p:sp>
      <p:sp>
        <p:nvSpPr>
          <p:cNvPr id="3078" name="Text Box 11"/>
          <p:cNvSpPr txBox="1">
            <a:spLocks noChangeArrowheads="1"/>
          </p:cNvSpPr>
          <p:nvPr/>
        </p:nvSpPr>
        <p:spPr bwMode="auto">
          <a:xfrm>
            <a:off x="6642100" y="2184400"/>
            <a:ext cx="1854200" cy="1150938"/>
          </a:xfrm>
          <a:prstGeom prst="rect">
            <a:avLst/>
          </a:prstGeom>
          <a:solidFill>
            <a:srgbClr val="FF9933">
              <a:alpha val="50195"/>
            </a:srgbClr>
          </a:solidFill>
          <a:ln w="9525">
            <a:solidFill>
              <a:srgbClr val="FF9933"/>
            </a:solidFill>
            <a:miter lim="800000"/>
            <a:headEnd/>
            <a:tailEnd/>
          </a:ln>
        </p:spPr>
        <p:txBody>
          <a:bodyPr>
            <a:spAutoFit/>
          </a:bodyPr>
          <a:lstStyle/>
          <a:p>
            <a:pPr eaLnBrk="0" hangingPunct="0">
              <a:spcBef>
                <a:spcPct val="50000"/>
              </a:spcBef>
            </a:pPr>
            <a:r>
              <a:rPr kumimoji="1" lang="en-US" sz="2000" i="0" dirty="0">
                <a:solidFill>
                  <a:schemeClr val="tx1"/>
                </a:solidFill>
              </a:rPr>
              <a:t>PACA</a:t>
            </a:r>
          </a:p>
          <a:p>
            <a:pPr eaLnBrk="0" hangingPunct="0">
              <a:spcBef>
                <a:spcPct val="50000"/>
              </a:spcBef>
            </a:pPr>
            <a:r>
              <a:rPr kumimoji="1" lang="en-US" sz="1400" i="0" dirty="0">
                <a:solidFill>
                  <a:schemeClr val="tx1"/>
                </a:solidFill>
              </a:rPr>
              <a:t>Provides guidance for application development</a:t>
            </a:r>
          </a:p>
        </p:txBody>
      </p:sp>
      <p:sp>
        <p:nvSpPr>
          <p:cNvPr id="3079" name="Text Box 12"/>
          <p:cNvSpPr txBox="1">
            <a:spLocks noChangeArrowheads="1"/>
          </p:cNvSpPr>
          <p:nvPr/>
        </p:nvSpPr>
        <p:spPr bwMode="auto">
          <a:xfrm>
            <a:off x="3492500" y="2477869"/>
            <a:ext cx="2603500" cy="646331"/>
          </a:xfrm>
          <a:prstGeom prst="rect">
            <a:avLst/>
          </a:prstGeom>
          <a:solidFill>
            <a:srgbClr val="FF9933">
              <a:alpha val="50195"/>
            </a:srgbClr>
          </a:solidFill>
          <a:ln w="9525">
            <a:solidFill>
              <a:srgbClr val="FF9933"/>
            </a:solidFill>
            <a:miter lim="800000"/>
            <a:headEnd/>
            <a:tailEnd/>
          </a:ln>
        </p:spPr>
        <p:txBody>
          <a:bodyPr>
            <a:spAutoFit/>
          </a:bodyPr>
          <a:lstStyle/>
          <a:p>
            <a:pPr eaLnBrk="0" hangingPunct="0">
              <a:spcBef>
                <a:spcPct val="50000"/>
              </a:spcBef>
            </a:pPr>
            <a:r>
              <a:rPr kumimoji="1" lang="en-US" i="0" dirty="0">
                <a:solidFill>
                  <a:schemeClr val="tx1"/>
                </a:solidFill>
              </a:rPr>
              <a:t>Initial Project Assessment </a:t>
            </a:r>
            <a:r>
              <a:rPr kumimoji="1" lang="en-US" i="0" dirty="0" smtClean="0">
                <a:solidFill>
                  <a:schemeClr val="tx1"/>
                </a:solidFill>
              </a:rPr>
              <a:t>EIP/RDF</a:t>
            </a:r>
            <a:endParaRPr kumimoji="1" lang="en-US" dirty="0">
              <a:solidFill>
                <a:schemeClr val="tx1"/>
              </a:solidFill>
            </a:endParaRPr>
          </a:p>
        </p:txBody>
      </p:sp>
      <p:sp>
        <p:nvSpPr>
          <p:cNvPr id="3080" name="Text Box 13"/>
          <p:cNvSpPr txBox="1">
            <a:spLocks noChangeArrowheads="1"/>
          </p:cNvSpPr>
          <p:nvPr/>
        </p:nvSpPr>
        <p:spPr bwMode="auto">
          <a:xfrm>
            <a:off x="622300" y="4648200"/>
            <a:ext cx="4232275" cy="1661993"/>
          </a:xfrm>
          <a:prstGeom prst="rect">
            <a:avLst/>
          </a:prstGeom>
          <a:solidFill>
            <a:srgbClr val="FF9933">
              <a:alpha val="50195"/>
            </a:srgbClr>
          </a:solidFill>
          <a:ln w="9525">
            <a:solidFill>
              <a:srgbClr val="FF9933"/>
            </a:solidFill>
            <a:miter lim="800000"/>
            <a:headEnd/>
            <a:tailEnd/>
          </a:ln>
        </p:spPr>
        <p:txBody>
          <a:bodyPr>
            <a:spAutoFit/>
          </a:bodyPr>
          <a:lstStyle/>
          <a:p>
            <a:pPr eaLnBrk="0" hangingPunct="0">
              <a:spcBef>
                <a:spcPct val="50000"/>
              </a:spcBef>
            </a:pPr>
            <a:r>
              <a:rPr kumimoji="1" lang="en-US" i="0" dirty="0" smtClean="0">
                <a:solidFill>
                  <a:schemeClr val="tx1"/>
                </a:solidFill>
              </a:rPr>
              <a:t>Completeness Letter</a:t>
            </a:r>
          </a:p>
          <a:p>
            <a:pPr eaLnBrk="0" hangingPunct="0">
              <a:spcBef>
                <a:spcPct val="50000"/>
              </a:spcBef>
              <a:buFontTx/>
              <a:buChar char="•"/>
            </a:pPr>
            <a:r>
              <a:rPr kumimoji="1" lang="en-US" sz="1400" i="0" dirty="0" smtClean="0">
                <a:solidFill>
                  <a:schemeClr val="tx1"/>
                </a:solidFill>
              </a:rPr>
              <a:t>Completeness </a:t>
            </a:r>
            <a:r>
              <a:rPr kumimoji="1" lang="en-US" sz="1400" i="0" dirty="0">
                <a:solidFill>
                  <a:schemeClr val="tx1"/>
                </a:solidFill>
              </a:rPr>
              <a:t>letters help identify shortcomings in the application</a:t>
            </a:r>
          </a:p>
          <a:p>
            <a:pPr eaLnBrk="0" hangingPunct="0">
              <a:spcBef>
                <a:spcPct val="50000"/>
              </a:spcBef>
              <a:buFontTx/>
              <a:buChar char="•"/>
            </a:pPr>
            <a:r>
              <a:rPr kumimoji="1" lang="en-US" sz="1400" i="0" dirty="0" smtClean="0">
                <a:solidFill>
                  <a:schemeClr val="tx1"/>
                </a:solidFill>
              </a:rPr>
              <a:t>Since EIP </a:t>
            </a:r>
            <a:r>
              <a:rPr kumimoji="1" lang="en-US" sz="1400" i="0" dirty="0">
                <a:solidFill>
                  <a:schemeClr val="tx1"/>
                </a:solidFill>
              </a:rPr>
              <a:t>and </a:t>
            </a:r>
            <a:r>
              <a:rPr kumimoji="1" lang="en-US" sz="1400" i="0" dirty="0" smtClean="0">
                <a:solidFill>
                  <a:schemeClr val="tx1"/>
                </a:solidFill>
              </a:rPr>
              <a:t>RDF </a:t>
            </a:r>
            <a:r>
              <a:rPr kumimoji="1" lang="en-US" sz="1400" i="0" dirty="0">
                <a:solidFill>
                  <a:schemeClr val="tx1"/>
                </a:solidFill>
              </a:rPr>
              <a:t>funding is “threshold-based</a:t>
            </a:r>
            <a:r>
              <a:rPr kumimoji="1" lang="en-US" sz="1400" i="0" dirty="0" smtClean="0">
                <a:solidFill>
                  <a:schemeClr val="tx1"/>
                </a:solidFill>
              </a:rPr>
              <a:t>”, the completeness letter </a:t>
            </a:r>
            <a:r>
              <a:rPr kumimoji="1" lang="en-US" sz="1400" i="0" dirty="0">
                <a:solidFill>
                  <a:schemeClr val="tx1"/>
                </a:solidFill>
              </a:rPr>
              <a:t>allows </a:t>
            </a:r>
            <a:r>
              <a:rPr kumimoji="1" lang="en-US" sz="1400" i="0" dirty="0" smtClean="0">
                <a:solidFill>
                  <a:schemeClr val="tx1"/>
                </a:solidFill>
              </a:rPr>
              <a:t>for Technical Assistance to </a:t>
            </a:r>
            <a:r>
              <a:rPr kumimoji="1" lang="en-US" sz="1400" i="0" dirty="0">
                <a:solidFill>
                  <a:schemeClr val="tx1"/>
                </a:solidFill>
              </a:rPr>
              <a:t>get applications to funding range.</a:t>
            </a:r>
          </a:p>
        </p:txBody>
      </p:sp>
      <p:sp>
        <p:nvSpPr>
          <p:cNvPr id="3081" name="Line 17"/>
          <p:cNvSpPr>
            <a:spLocks noChangeShapeType="1"/>
          </p:cNvSpPr>
          <p:nvPr/>
        </p:nvSpPr>
        <p:spPr bwMode="auto">
          <a:xfrm flipH="1">
            <a:off x="7543800" y="4724400"/>
            <a:ext cx="0" cy="390525"/>
          </a:xfrm>
          <a:prstGeom prst="line">
            <a:avLst/>
          </a:prstGeom>
          <a:noFill/>
          <a:ln w="9525">
            <a:solidFill>
              <a:schemeClr val="tx1"/>
            </a:solidFill>
            <a:round/>
            <a:headEnd/>
            <a:tailEnd type="triangle" w="med" len="med"/>
          </a:ln>
        </p:spPr>
        <p:txBody>
          <a:bodyPr wrap="none" anchor="ctr"/>
          <a:lstStyle/>
          <a:p>
            <a:endParaRPr lang="en-US" dirty="0"/>
          </a:p>
        </p:txBody>
      </p:sp>
      <p:sp>
        <p:nvSpPr>
          <p:cNvPr id="3082" name="Line 18"/>
          <p:cNvSpPr>
            <a:spLocks noChangeShapeType="1"/>
          </p:cNvSpPr>
          <p:nvPr/>
        </p:nvSpPr>
        <p:spPr bwMode="auto">
          <a:xfrm>
            <a:off x="6134100" y="2895600"/>
            <a:ext cx="368300" cy="0"/>
          </a:xfrm>
          <a:prstGeom prst="line">
            <a:avLst/>
          </a:prstGeom>
          <a:noFill/>
          <a:ln w="9525">
            <a:solidFill>
              <a:schemeClr val="tx1"/>
            </a:solidFill>
            <a:round/>
            <a:headEnd/>
            <a:tailEnd type="triangle" w="med" len="med"/>
          </a:ln>
        </p:spPr>
        <p:txBody>
          <a:bodyPr wrap="none" anchor="ctr"/>
          <a:lstStyle/>
          <a:p>
            <a:endParaRPr lang="en-US" dirty="0"/>
          </a:p>
        </p:txBody>
      </p:sp>
      <p:sp>
        <p:nvSpPr>
          <p:cNvPr id="3083" name="Line 19"/>
          <p:cNvSpPr>
            <a:spLocks noChangeShapeType="1"/>
          </p:cNvSpPr>
          <p:nvPr/>
        </p:nvSpPr>
        <p:spPr bwMode="auto">
          <a:xfrm>
            <a:off x="2895600" y="2895600"/>
            <a:ext cx="457200" cy="0"/>
          </a:xfrm>
          <a:prstGeom prst="line">
            <a:avLst/>
          </a:prstGeom>
          <a:noFill/>
          <a:ln w="9525">
            <a:solidFill>
              <a:schemeClr val="tx1"/>
            </a:solidFill>
            <a:round/>
            <a:headEnd/>
            <a:tailEnd type="triangle" w="med" len="med"/>
          </a:ln>
        </p:spPr>
        <p:txBody>
          <a:bodyPr wrap="none" anchor="ctr"/>
          <a:lstStyle/>
          <a:p>
            <a:endParaRPr lang="en-US" dirty="0"/>
          </a:p>
        </p:txBody>
      </p:sp>
      <p:graphicFrame>
        <p:nvGraphicFramePr>
          <p:cNvPr id="3074" name="Object 20"/>
          <p:cNvGraphicFramePr>
            <a:graphicFrameLocks/>
          </p:cNvGraphicFramePr>
          <p:nvPr/>
        </p:nvGraphicFramePr>
        <p:xfrm>
          <a:off x="215900" y="2108200"/>
          <a:ext cx="2832100" cy="1638300"/>
        </p:xfrm>
        <a:graphic>
          <a:graphicData uri="http://schemas.openxmlformats.org/presentationml/2006/ole">
            <mc:AlternateContent xmlns:mc="http://schemas.openxmlformats.org/markup-compatibility/2006">
              <mc:Choice xmlns:v="urn:schemas-microsoft-com:vml" Requires="v">
                <p:oleObj spid="_x0000_s2293" name="Image" r:id="rId4" imgW="5337098" imgH="2579598" progId="">
                  <p:embed/>
                </p:oleObj>
              </mc:Choice>
              <mc:Fallback>
                <p:oleObj name="Image" r:id="rId4" imgW="5337098" imgH="2579598"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108200"/>
                        <a:ext cx="2832100" cy="1638300"/>
                      </a:xfrm>
                      <a:prstGeom prst="rect">
                        <a:avLst/>
                      </a:prstGeom>
                      <a:noFill/>
                      <a:ln>
                        <a:noFill/>
                      </a:ln>
                      <a:effectLst>
                        <a:outerShdw dist="8980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84" name="Line 21"/>
          <p:cNvSpPr>
            <a:spLocks noChangeShapeType="1"/>
          </p:cNvSpPr>
          <p:nvPr/>
        </p:nvSpPr>
        <p:spPr bwMode="auto">
          <a:xfrm>
            <a:off x="7467600" y="3505200"/>
            <a:ext cx="0" cy="381000"/>
          </a:xfrm>
          <a:prstGeom prst="line">
            <a:avLst/>
          </a:prstGeom>
          <a:noFill/>
          <a:ln w="9525">
            <a:solidFill>
              <a:schemeClr val="tx1"/>
            </a:solidFill>
            <a:round/>
            <a:headEnd/>
            <a:tailEnd type="triangle" w="med" len="med"/>
          </a:ln>
        </p:spPr>
        <p:txBody>
          <a:bodyPr/>
          <a:lstStyle/>
          <a:p>
            <a:endParaRPr lang="en-US" dirty="0"/>
          </a:p>
        </p:txBody>
      </p:sp>
      <p:sp>
        <p:nvSpPr>
          <p:cNvPr id="3085" name="Line 25"/>
          <p:cNvSpPr>
            <a:spLocks noChangeShapeType="1"/>
          </p:cNvSpPr>
          <p:nvPr/>
        </p:nvSpPr>
        <p:spPr bwMode="auto">
          <a:xfrm flipH="1" flipV="1">
            <a:off x="5207000" y="5654675"/>
            <a:ext cx="889000" cy="3175"/>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Rating and Selection Criteria</a:t>
            </a:r>
            <a:r>
              <a:rPr lang="en-US" sz="3600" b="1" dirty="0" smtClean="0"/>
              <a:t>:</a:t>
            </a:r>
            <a:endParaRPr lang="en-US" b="1" dirty="0"/>
          </a:p>
        </p:txBody>
      </p:sp>
      <p:sp>
        <p:nvSpPr>
          <p:cNvPr id="5" name="Content Placeholder 4"/>
          <p:cNvSpPr>
            <a:spLocks noGrp="1"/>
          </p:cNvSpPr>
          <p:nvPr>
            <p:ph sz="quarter" idx="1"/>
          </p:nvPr>
        </p:nvSpPr>
        <p:spPr/>
        <p:txBody>
          <a:bodyPr>
            <a:normAutofit lnSpcReduction="10000"/>
          </a:bodyPr>
          <a:lstStyle/>
          <a:p>
            <a:r>
              <a:rPr lang="en-US" sz="2000" u="sng" dirty="0" smtClean="0"/>
              <a:t>EIP – 300 Point Threshold</a:t>
            </a:r>
          </a:p>
          <a:p>
            <a:pPr lvl="1"/>
            <a:r>
              <a:rPr lang="en-US" sz="2000" dirty="0" smtClean="0"/>
              <a:t>Demographics</a:t>
            </a:r>
          </a:p>
          <a:p>
            <a:pPr lvl="2"/>
            <a:r>
              <a:rPr lang="en-US" sz="2000" dirty="0"/>
              <a:t>120 maximum points</a:t>
            </a:r>
          </a:p>
          <a:p>
            <a:pPr lvl="2"/>
            <a:r>
              <a:rPr lang="en-US" sz="2000" dirty="0"/>
              <a:t>Determined by County level Census Data</a:t>
            </a:r>
          </a:p>
          <a:p>
            <a:pPr lvl="1"/>
            <a:r>
              <a:rPr lang="en-US" sz="2000" dirty="0" smtClean="0"/>
              <a:t> Feasibility</a:t>
            </a:r>
          </a:p>
          <a:p>
            <a:pPr lvl="2">
              <a:buClr>
                <a:srgbClr val="DD8047"/>
              </a:buClr>
            </a:pPr>
            <a:r>
              <a:rPr lang="en-US" sz="2000" dirty="0" smtClean="0">
                <a:solidFill>
                  <a:srgbClr val="8A7967"/>
                </a:solidFill>
              </a:rPr>
              <a:t>110 </a:t>
            </a:r>
            <a:r>
              <a:rPr lang="en-US" sz="2000" dirty="0">
                <a:solidFill>
                  <a:srgbClr val="8A7967"/>
                </a:solidFill>
              </a:rPr>
              <a:t>maximum points</a:t>
            </a:r>
          </a:p>
          <a:p>
            <a:pPr lvl="2">
              <a:buClr>
                <a:srgbClr val="DD8047"/>
              </a:buClr>
            </a:pPr>
            <a:r>
              <a:rPr lang="en-US" sz="2000" dirty="0" smtClean="0">
                <a:solidFill>
                  <a:srgbClr val="8A7967"/>
                </a:solidFill>
              </a:rPr>
              <a:t>27.5 </a:t>
            </a:r>
            <a:r>
              <a:rPr lang="en-US" sz="2000" dirty="0">
                <a:solidFill>
                  <a:srgbClr val="8A7967"/>
                </a:solidFill>
              </a:rPr>
              <a:t>points per </a:t>
            </a:r>
            <a:r>
              <a:rPr lang="en-US" sz="2000" dirty="0" smtClean="0">
                <a:solidFill>
                  <a:srgbClr val="8A7967"/>
                </a:solidFill>
              </a:rPr>
              <a:t>level</a:t>
            </a:r>
            <a:endParaRPr lang="en-US" sz="2000" dirty="0"/>
          </a:p>
          <a:p>
            <a:pPr lvl="1"/>
            <a:r>
              <a:rPr lang="en-US" sz="2000" dirty="0"/>
              <a:t> </a:t>
            </a:r>
            <a:r>
              <a:rPr lang="en-US" sz="2000" dirty="0" smtClean="0"/>
              <a:t>Impact</a:t>
            </a:r>
          </a:p>
          <a:p>
            <a:pPr lvl="2">
              <a:buClr>
                <a:srgbClr val="DD8047"/>
              </a:buClr>
            </a:pPr>
            <a:r>
              <a:rPr lang="en-US" sz="2000" dirty="0">
                <a:solidFill>
                  <a:srgbClr val="8A7967"/>
                </a:solidFill>
              </a:rPr>
              <a:t>110 maximum points</a:t>
            </a:r>
          </a:p>
          <a:p>
            <a:pPr lvl="2">
              <a:buClr>
                <a:srgbClr val="DD8047"/>
              </a:buClr>
            </a:pPr>
            <a:r>
              <a:rPr lang="en-US" sz="2000" dirty="0">
                <a:solidFill>
                  <a:srgbClr val="8A7967"/>
                </a:solidFill>
              </a:rPr>
              <a:t>27.5 points per level</a:t>
            </a:r>
            <a:endParaRPr lang="en-US" sz="2000" dirty="0"/>
          </a:p>
          <a:p>
            <a:pPr lvl="1"/>
            <a:r>
              <a:rPr lang="en-US" sz="2000" dirty="0" smtClean="0"/>
              <a:t> Strategy</a:t>
            </a:r>
          </a:p>
          <a:p>
            <a:pPr lvl="2">
              <a:buClr>
                <a:srgbClr val="DD8047"/>
              </a:buClr>
            </a:pPr>
            <a:r>
              <a:rPr lang="en-US" sz="2000" dirty="0">
                <a:solidFill>
                  <a:srgbClr val="8A7967"/>
                </a:solidFill>
              </a:rPr>
              <a:t>110 maximum points</a:t>
            </a:r>
          </a:p>
          <a:p>
            <a:pPr lvl="2">
              <a:buClr>
                <a:srgbClr val="DD8047"/>
              </a:buClr>
            </a:pPr>
            <a:r>
              <a:rPr lang="en-US" sz="2000" dirty="0">
                <a:solidFill>
                  <a:srgbClr val="8A7967"/>
                </a:solidFill>
              </a:rPr>
              <a:t>27.5 points per level</a:t>
            </a:r>
            <a:endParaRPr lang="en-US" sz="2000" dirty="0"/>
          </a:p>
          <a:p>
            <a:pPr marL="274393" lvl="1" indent="0">
              <a:buNone/>
            </a:pPr>
            <a:endParaRPr lang="en-US" dirty="0"/>
          </a:p>
          <a:p>
            <a:pPr lvl="1"/>
            <a:endParaRPr lang="en-US" dirty="0"/>
          </a:p>
        </p:txBody>
      </p:sp>
      <p:sp>
        <p:nvSpPr>
          <p:cNvPr id="6" name="Content Placeholder 5"/>
          <p:cNvSpPr>
            <a:spLocks noGrp="1"/>
          </p:cNvSpPr>
          <p:nvPr>
            <p:ph sz="quarter" idx="2"/>
          </p:nvPr>
        </p:nvSpPr>
        <p:spPr/>
        <p:txBody>
          <a:bodyPr>
            <a:noAutofit/>
          </a:bodyPr>
          <a:lstStyle/>
          <a:p>
            <a:r>
              <a:rPr lang="en-US" sz="1800" u="sng" dirty="0" smtClean="0"/>
              <a:t>RDF – 375 Point Threshold</a:t>
            </a:r>
          </a:p>
          <a:p>
            <a:pPr lvl="1"/>
            <a:r>
              <a:rPr lang="en-US" sz="1800" dirty="0"/>
              <a:t>Demographics</a:t>
            </a:r>
          </a:p>
          <a:p>
            <a:pPr lvl="2"/>
            <a:r>
              <a:rPr lang="en-US" sz="1800" dirty="0"/>
              <a:t>120 maximum points</a:t>
            </a:r>
          </a:p>
          <a:p>
            <a:pPr lvl="2"/>
            <a:r>
              <a:rPr lang="en-US" sz="1800" dirty="0"/>
              <a:t>Determined by County level Census Data</a:t>
            </a:r>
          </a:p>
          <a:p>
            <a:pPr lvl="1"/>
            <a:r>
              <a:rPr lang="en-US" sz="1800" dirty="0" smtClean="0"/>
              <a:t>Feasibility</a:t>
            </a:r>
          </a:p>
          <a:p>
            <a:pPr lvl="2"/>
            <a:r>
              <a:rPr lang="en-US" sz="1800" dirty="0" smtClean="0"/>
              <a:t>210 maximum points</a:t>
            </a:r>
          </a:p>
          <a:p>
            <a:pPr lvl="2"/>
            <a:r>
              <a:rPr lang="en-US" sz="1800" dirty="0" smtClean="0"/>
              <a:t>52.5 points per level</a:t>
            </a:r>
          </a:p>
          <a:p>
            <a:pPr lvl="1"/>
            <a:r>
              <a:rPr lang="en-US" sz="1800" dirty="0" smtClean="0"/>
              <a:t>Strategy/Innovation</a:t>
            </a:r>
          </a:p>
          <a:p>
            <a:pPr lvl="2"/>
            <a:r>
              <a:rPr lang="fr-FR" sz="1800" dirty="0" smtClean="0"/>
              <a:t>240 </a:t>
            </a:r>
            <a:r>
              <a:rPr lang="fr-FR" sz="1800" dirty="0"/>
              <a:t>maximum points</a:t>
            </a:r>
          </a:p>
          <a:p>
            <a:pPr lvl="2"/>
            <a:r>
              <a:rPr lang="fr-FR" sz="1800" dirty="0" smtClean="0"/>
              <a:t>60 points per </a:t>
            </a:r>
            <a:r>
              <a:rPr lang="en-US" sz="1800" dirty="0"/>
              <a:t>level</a:t>
            </a:r>
            <a:endParaRPr lang="fr-FR" sz="1800" dirty="0" smtClean="0"/>
          </a:p>
          <a:p>
            <a:pPr lvl="1"/>
            <a:r>
              <a:rPr lang="en-US" sz="1800" dirty="0" smtClean="0"/>
              <a:t>Leverage of Additional Resources</a:t>
            </a:r>
          </a:p>
          <a:p>
            <a:pPr lvl="2"/>
            <a:r>
              <a:rPr lang="en-US" sz="1800" dirty="0" smtClean="0"/>
              <a:t>30 </a:t>
            </a:r>
            <a:r>
              <a:rPr lang="en-US" sz="1800" dirty="0"/>
              <a:t>maximum points</a:t>
            </a:r>
          </a:p>
          <a:p>
            <a:pPr lvl="2"/>
            <a:r>
              <a:rPr lang="en-US" sz="1800" dirty="0" smtClean="0"/>
              <a:t>10 </a:t>
            </a:r>
            <a:r>
              <a:rPr lang="en-US" sz="1800" dirty="0"/>
              <a:t>points per </a:t>
            </a:r>
            <a:r>
              <a:rPr lang="en-US" sz="1800" dirty="0" smtClean="0"/>
              <a:t>level</a:t>
            </a:r>
            <a:endParaRPr lang="en-US" sz="1800" dirty="0"/>
          </a:p>
        </p:txBody>
      </p:sp>
    </p:spTree>
    <p:extLst>
      <p:ext uri="{BB962C8B-B14F-4D97-AF65-F5344CB8AC3E}">
        <p14:creationId xmlns:p14="http://schemas.microsoft.com/office/powerpoint/2010/main" val="312086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766" y="914400"/>
            <a:ext cx="6477000" cy="3581400"/>
          </a:xfrm>
        </p:spPr>
        <p:txBody>
          <a:bodyPr>
            <a:normAutofit/>
          </a:bodyPr>
          <a:lstStyle/>
          <a:p>
            <a:pPr>
              <a:lnSpc>
                <a:spcPct val="150000"/>
              </a:lnSpc>
            </a:pPr>
            <a:r>
              <a:rPr lang="en-US" sz="4000" b="1" dirty="0" smtClean="0">
                <a:solidFill>
                  <a:schemeClr val="bg1"/>
                </a:solidFill>
              </a:rPr>
              <a:t>EIP GRANT:</a:t>
            </a:r>
            <a:r>
              <a:rPr lang="en-US" sz="4000" b="1" dirty="0">
                <a:solidFill>
                  <a:schemeClr val="bg1"/>
                </a:solidFill>
              </a:rPr>
              <a:t/>
            </a:r>
            <a:br>
              <a:rPr lang="en-US" sz="4000" b="1" dirty="0">
                <a:solidFill>
                  <a:schemeClr val="bg1"/>
                </a:solidFill>
              </a:rPr>
            </a:br>
            <a:r>
              <a:rPr lang="en-US" sz="4000" b="1" dirty="0">
                <a:solidFill>
                  <a:schemeClr val="bg1"/>
                </a:solidFill>
              </a:rPr>
              <a:t>PUBLIC </a:t>
            </a:r>
            <a:r>
              <a:rPr lang="en-US" sz="4000" b="1" dirty="0" smtClean="0">
                <a:solidFill>
                  <a:schemeClr val="bg1"/>
                </a:solidFill>
              </a:rPr>
              <a:t>INFRASTRUCTURE</a:t>
            </a:r>
            <a:br>
              <a:rPr lang="en-US" sz="4000" b="1" dirty="0" smtClean="0">
                <a:solidFill>
                  <a:schemeClr val="bg1"/>
                </a:solidFill>
              </a:rPr>
            </a:br>
            <a:r>
              <a:rPr lang="en-US" sz="3200" b="1" dirty="0" smtClean="0">
                <a:solidFill>
                  <a:schemeClr val="bg1"/>
                </a:solidFill>
              </a:rPr>
              <a:t>Gabriel Morris, Program Manager</a:t>
            </a:r>
            <a:endParaRPr lang="en-US" sz="3200" b="1" dirty="0">
              <a:solidFill>
                <a:schemeClr val="bg1"/>
              </a:solidFill>
            </a:endParaRPr>
          </a:p>
        </p:txBody>
      </p:sp>
      <p:sp>
        <p:nvSpPr>
          <p:cNvPr id="10" name="Rectangle 2"/>
          <p:cNvSpPr>
            <a:spLocks noGrp="1" noChangeArrowheads="1"/>
          </p:cNvSpPr>
          <p:nvPr>
            <p:ph type="subTitle" idx="1"/>
          </p:nvPr>
        </p:nvSpPr>
        <p:spPr/>
        <p:txBody>
          <a:bodyPr>
            <a:normAutofit/>
          </a:bodyPr>
          <a:lstStyle/>
          <a:p>
            <a:pPr algn="ctr">
              <a:lnSpc>
                <a:spcPct val="80000"/>
              </a:lnSpc>
            </a:pPr>
            <a:r>
              <a:rPr lang="en-US" sz="3200" b="1" dirty="0" smtClean="0"/>
              <a:t>Gabriel Morris, Program Manager</a:t>
            </a:r>
            <a:endParaRPr lang="en-US" sz="3200" b="1" dirty="0"/>
          </a:p>
        </p:txBody>
      </p:sp>
      <p:sp>
        <p:nvSpPr>
          <p:cNvPr id="3" name="Text Placeholder 2"/>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spTree>
    <p:extLst>
      <p:ext uri="{BB962C8B-B14F-4D97-AF65-F5344CB8AC3E}">
        <p14:creationId xmlns:p14="http://schemas.microsoft.com/office/powerpoint/2010/main" val="297109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EIP </a:t>
            </a:r>
            <a:r>
              <a:rPr lang="en-US" sz="3600" b="1" dirty="0" smtClean="0"/>
              <a:t>Grant Program</a:t>
            </a:r>
            <a:endParaRPr lang="en-US" sz="3600" dirty="0"/>
          </a:p>
        </p:txBody>
      </p:sp>
      <p:sp>
        <p:nvSpPr>
          <p:cNvPr id="3" name="Content Placeholder 2"/>
          <p:cNvSpPr>
            <a:spLocks noGrp="1"/>
          </p:cNvSpPr>
          <p:nvPr>
            <p:ph sz="quarter" idx="1"/>
          </p:nvPr>
        </p:nvSpPr>
        <p:spPr>
          <a:xfrm>
            <a:off x="660327" y="1600200"/>
            <a:ext cx="8153400" cy="4800600"/>
          </a:xfrm>
        </p:spPr>
        <p:txBody>
          <a:bodyPr>
            <a:noAutofit/>
          </a:bodyPr>
          <a:lstStyle/>
          <a:p>
            <a:pPr marL="0" indent="0">
              <a:buNone/>
            </a:pP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4197322411"/>
              </p:ext>
            </p:extLst>
          </p:nvPr>
        </p:nvGraphicFramePr>
        <p:xfrm>
          <a:off x="645087" y="1600201"/>
          <a:ext cx="8168640" cy="4836353"/>
        </p:xfrm>
        <a:graphic>
          <a:graphicData uri="http://schemas.openxmlformats.org/drawingml/2006/table">
            <a:tbl>
              <a:tblPr firstRow="1" bandRow="1">
                <a:tableStyleId>{21E4AEA4-8DFA-4A89-87EB-49C32662AFE0}</a:tableStyleId>
              </a:tblPr>
              <a:tblGrid>
                <a:gridCol w="450906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1087313">
                <a:tc>
                  <a:txBody>
                    <a:bodyPr/>
                    <a:lstStyle/>
                    <a:p>
                      <a:pPr algn="ctr"/>
                      <a:r>
                        <a:rPr lang="en-US" sz="2800" dirty="0" smtClean="0"/>
                        <a:t>Eligible Activities</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Ineligible Activities</a:t>
                      </a:r>
                      <a:endParaRPr lang="en-US" sz="2800" dirty="0"/>
                    </a:p>
                  </a:txBody>
                  <a:tcPr anchor="ctr"/>
                </a:tc>
                <a:extLst>
                  <a:ext uri="{0D108BD9-81ED-4DB2-BD59-A6C34878D82A}">
                    <a16:rowId xmlns:a16="http://schemas.microsoft.com/office/drawing/2014/main" val="10000"/>
                  </a:ext>
                </a:extLst>
              </a:tr>
              <a:tr h="3713286">
                <a:tc>
                  <a:txBody>
                    <a:bodyPr/>
                    <a:lstStyle/>
                    <a:p>
                      <a:pPr>
                        <a:buFont typeface="Wingdings" panose="05000000000000000000" pitchFamily="2" charset="2"/>
                        <a:buChar char="q"/>
                      </a:pPr>
                      <a:r>
                        <a:rPr lang="en-US" sz="2000" dirty="0" smtClean="0"/>
                        <a:t> Public Facilities</a:t>
                      </a:r>
                    </a:p>
                    <a:p>
                      <a:pPr>
                        <a:buFont typeface="Wingdings" panose="05000000000000000000" pitchFamily="2" charset="2"/>
                        <a:buChar char="q"/>
                      </a:pPr>
                      <a:r>
                        <a:rPr lang="en-US" sz="2000" dirty="0" smtClean="0"/>
                        <a:t> Public Infrastructure</a:t>
                      </a:r>
                    </a:p>
                    <a:p>
                      <a:pPr lvl="1">
                        <a:buSzPct val="85000"/>
                        <a:buFont typeface="Wingdings" panose="05000000000000000000" pitchFamily="2" charset="2"/>
                        <a:buChar char="q"/>
                      </a:pPr>
                      <a:r>
                        <a:rPr lang="en-US" sz="2000" dirty="0" smtClean="0"/>
                        <a:t> Acquisition,</a:t>
                      </a:r>
                      <a:r>
                        <a:rPr lang="en-US" sz="2000" baseline="0" dirty="0" smtClean="0"/>
                        <a:t> </a:t>
                      </a:r>
                      <a:r>
                        <a:rPr lang="en-US" sz="2000" dirty="0" smtClean="0"/>
                        <a:t>Construction, and/or Rehabilitation</a:t>
                      </a:r>
                      <a:r>
                        <a:rPr lang="en-US" sz="2000" baseline="0" dirty="0" smtClean="0"/>
                        <a:t> of:</a:t>
                      </a:r>
                    </a:p>
                    <a:p>
                      <a:pPr lvl="2">
                        <a:buSzPct val="75000"/>
                        <a:buFont typeface="Wingdings" panose="05000000000000000000" pitchFamily="2" charset="2"/>
                        <a:buChar char="q"/>
                      </a:pPr>
                      <a:r>
                        <a:rPr lang="en-US" sz="2000" baseline="0" dirty="0" smtClean="0"/>
                        <a:t> Water;</a:t>
                      </a:r>
                    </a:p>
                    <a:p>
                      <a:pPr lvl="2">
                        <a:buSzPct val="75000"/>
                        <a:buFont typeface="Wingdings" panose="05000000000000000000" pitchFamily="2" charset="2"/>
                        <a:buChar char="q"/>
                      </a:pPr>
                      <a:r>
                        <a:rPr lang="en-US" sz="2000" baseline="0" dirty="0" smtClean="0"/>
                        <a:t> Sewer;</a:t>
                      </a:r>
                    </a:p>
                    <a:p>
                      <a:pPr lvl="2">
                        <a:buSzPct val="75000"/>
                        <a:buFont typeface="Wingdings" panose="05000000000000000000" pitchFamily="2" charset="2"/>
                        <a:buChar char="q"/>
                      </a:pPr>
                      <a:r>
                        <a:rPr lang="en-US" sz="2000" baseline="0" dirty="0" smtClean="0"/>
                        <a:t> Roads;</a:t>
                      </a:r>
                    </a:p>
                    <a:p>
                      <a:pPr lvl="2">
                        <a:buSzPct val="75000"/>
                        <a:buFont typeface="Wingdings" panose="05000000000000000000" pitchFamily="2" charset="2"/>
                        <a:buChar char="q"/>
                      </a:pPr>
                      <a:r>
                        <a:rPr lang="en-US" sz="2000" baseline="0" dirty="0" smtClean="0"/>
                        <a:t> Storm water drainage;</a:t>
                      </a:r>
                    </a:p>
                    <a:p>
                      <a:pPr lvl="2">
                        <a:buSzPct val="75000"/>
                        <a:buFont typeface="Wingdings" panose="05000000000000000000" pitchFamily="2" charset="2"/>
                        <a:buChar char="q"/>
                      </a:pPr>
                      <a:r>
                        <a:rPr lang="en-US" sz="2000" baseline="0" dirty="0" smtClean="0"/>
                        <a:t> Rail Spurs;</a:t>
                      </a:r>
                    </a:p>
                    <a:p>
                      <a:pPr lvl="2">
                        <a:buSzPct val="75000"/>
                        <a:buFont typeface="Wingdings" panose="05000000000000000000" pitchFamily="2" charset="2"/>
                        <a:buChar char="q"/>
                      </a:pPr>
                      <a:r>
                        <a:rPr lang="en-US" sz="2000" baseline="0" dirty="0" smtClean="0"/>
                        <a:t> Other.</a:t>
                      </a:r>
                      <a:endParaRPr lang="en-US" sz="1800" i="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Working Capital</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Refinancing</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Speculative Projects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Capacity Building</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General Conduct of Government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Project Not Meeting Federal Guidelines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Using Federal Funds to relocate businesses (Piracy - There are Restrictions)</a:t>
                      </a:r>
                    </a:p>
                    <a:p>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607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mn-lt"/>
                <a:ea typeface="+mn-ea"/>
                <a:cs typeface="+mn-cs"/>
              </a:rPr>
              <a:t>EIP Infrastructure Grants</a:t>
            </a:r>
            <a:endParaRPr lang="en-US" sz="3600" b="1" dirty="0">
              <a:latin typeface="+mn-lt"/>
              <a:ea typeface="+mn-ea"/>
              <a:cs typeface="+mn-cs"/>
            </a:endParaRPr>
          </a:p>
        </p:txBody>
      </p:sp>
      <p:sp>
        <p:nvSpPr>
          <p:cNvPr id="3" name="Content Placeholder 2"/>
          <p:cNvSpPr>
            <a:spLocks noGrp="1"/>
          </p:cNvSpPr>
          <p:nvPr>
            <p:ph sz="quarter" idx="1"/>
          </p:nvPr>
        </p:nvSpPr>
        <p:spPr>
          <a:xfrm>
            <a:off x="612648" y="2209800"/>
            <a:ext cx="8153400" cy="3733800"/>
          </a:xfrm>
        </p:spPr>
        <p:txBody>
          <a:bodyPr/>
          <a:lstStyle/>
          <a:p>
            <a:pPr marL="0" indent="0">
              <a:buNone/>
            </a:pPr>
            <a:r>
              <a:rPr lang="en-US" sz="2800" dirty="0" smtClean="0"/>
              <a:t>Financial Considerations Include an Assessment of:</a:t>
            </a:r>
          </a:p>
          <a:p>
            <a:r>
              <a:rPr lang="en-US" sz="2800" dirty="0" smtClean="0"/>
              <a:t> Infrastructure Fund Capacity Analysis (IFCA)</a:t>
            </a:r>
          </a:p>
          <a:p>
            <a:pPr lvl="1"/>
            <a:r>
              <a:rPr lang="en-US" sz="2800" dirty="0" smtClean="0"/>
              <a:t> Examine financial capacity of local government</a:t>
            </a:r>
          </a:p>
          <a:p>
            <a:pPr lvl="1"/>
            <a:r>
              <a:rPr lang="en-US" sz="2800" dirty="0" smtClean="0"/>
              <a:t> Calculate operating and coverage ratios</a:t>
            </a:r>
          </a:p>
          <a:p>
            <a:r>
              <a:rPr lang="en-US" sz="2800" dirty="0" smtClean="0"/>
              <a:t> Revolving Loan Fund Capacity</a:t>
            </a:r>
          </a:p>
          <a:p>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766" y="1143000"/>
            <a:ext cx="6477000" cy="3505200"/>
          </a:xfrm>
        </p:spPr>
        <p:txBody>
          <a:bodyPr/>
          <a:lstStyle/>
          <a:p>
            <a:pPr>
              <a:lnSpc>
                <a:spcPct val="150000"/>
              </a:lnSpc>
            </a:pPr>
            <a:r>
              <a:rPr lang="en-US" sz="3600" b="1" dirty="0">
                <a:solidFill>
                  <a:schemeClr val="bg1"/>
                </a:solidFill>
              </a:rPr>
              <a:t>EIP </a:t>
            </a:r>
            <a:r>
              <a:rPr lang="en-US" sz="3600" b="1" dirty="0" smtClean="0">
                <a:solidFill>
                  <a:schemeClr val="bg1"/>
                </a:solidFill>
              </a:rPr>
              <a:t>GRANT:  </a:t>
            </a:r>
            <a:r>
              <a:rPr lang="en-US" sz="3600" b="1" dirty="0">
                <a:solidFill>
                  <a:schemeClr val="bg1"/>
                </a:solidFill>
              </a:rPr>
              <a:t>LOAN TO </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PRIVATE FOR-PROFIT BUSINESS</a:t>
            </a:r>
            <a:br>
              <a:rPr lang="en-US" sz="3600" b="1" dirty="0" smtClean="0">
                <a:solidFill>
                  <a:schemeClr val="bg1"/>
                </a:solidFill>
              </a:rPr>
            </a:br>
            <a:r>
              <a:rPr lang="en-US" sz="3200" b="1" dirty="0" smtClean="0">
                <a:solidFill>
                  <a:schemeClr val="bg1"/>
                </a:solidFill>
              </a:rPr>
              <a:t>Gabriel Morris, Program Manager</a:t>
            </a:r>
            <a:endParaRPr lang="en-US" sz="3200" b="1" dirty="0">
              <a:solidFill>
                <a:schemeClr val="bg1"/>
              </a:solidFill>
            </a:endParaRPr>
          </a:p>
        </p:txBody>
      </p:sp>
      <p:sp>
        <p:nvSpPr>
          <p:cNvPr id="4" name="Title 4"/>
          <p:cNvSpPr>
            <a:spLocks noGrp="1"/>
          </p:cNvSpPr>
          <p:nvPr>
            <p:ph type="subTitle" idx="1"/>
          </p:nvPr>
        </p:nvSpPr>
        <p:spPr/>
        <p:txBody>
          <a:bodyPr>
            <a:normAutofit/>
          </a:bodyPr>
          <a:lstStyle/>
          <a:p>
            <a:pPr algn="ctr"/>
            <a:r>
              <a:rPr lang="en-US" sz="3200" b="1" dirty="0" smtClean="0"/>
              <a:t>Gabriel Morris, Program Manager</a:t>
            </a:r>
            <a:endParaRPr lang="en-US" sz="3200" b="1" dirty="0"/>
          </a:p>
        </p:txBody>
      </p:sp>
      <p:sp>
        <p:nvSpPr>
          <p:cNvPr id="3" name="Text Placeholder 2"/>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spTree>
    <p:extLst>
      <p:ext uri="{BB962C8B-B14F-4D97-AF65-F5344CB8AC3E}">
        <p14:creationId xmlns:p14="http://schemas.microsoft.com/office/powerpoint/2010/main" val="426100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EIP </a:t>
            </a:r>
            <a:r>
              <a:rPr lang="en-US" sz="3600" b="1" dirty="0" smtClean="0"/>
              <a:t>Direct </a:t>
            </a:r>
            <a:r>
              <a:rPr lang="en-US" sz="3600" b="1" dirty="0"/>
              <a:t>Loan Program</a:t>
            </a:r>
            <a:endParaRPr lang="en-US" sz="3600" dirty="0"/>
          </a:p>
        </p:txBody>
      </p:sp>
      <p:sp>
        <p:nvSpPr>
          <p:cNvPr id="3" name="Content Placeholder 2"/>
          <p:cNvSpPr>
            <a:spLocks noGrp="1"/>
          </p:cNvSpPr>
          <p:nvPr>
            <p:ph sz="quarter" idx="1"/>
          </p:nvPr>
        </p:nvSpPr>
        <p:spPr>
          <a:xfrm>
            <a:off x="660327" y="1600200"/>
            <a:ext cx="8153400" cy="4800600"/>
          </a:xfrm>
        </p:spPr>
        <p:txBody>
          <a:bodyPr>
            <a:noAutofit/>
          </a:bodyPr>
          <a:lstStyle/>
          <a:p>
            <a:pPr marL="0" indent="0">
              <a:buNone/>
            </a:pP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222777657"/>
              </p:ext>
            </p:extLst>
          </p:nvPr>
        </p:nvGraphicFramePr>
        <p:xfrm>
          <a:off x="645087" y="1600201"/>
          <a:ext cx="8168640" cy="4836353"/>
        </p:xfrm>
        <a:graphic>
          <a:graphicData uri="http://schemas.openxmlformats.org/drawingml/2006/table">
            <a:tbl>
              <a:tblPr firstRow="1" bandRow="1">
                <a:tableStyleId>{21E4AEA4-8DFA-4A89-87EB-49C32662AFE0}</a:tableStyleId>
              </a:tblPr>
              <a:tblGrid>
                <a:gridCol w="450906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1087313">
                <a:tc>
                  <a:txBody>
                    <a:bodyPr/>
                    <a:lstStyle/>
                    <a:p>
                      <a:pPr algn="ctr"/>
                      <a:r>
                        <a:rPr lang="en-US" sz="2800" dirty="0" smtClean="0"/>
                        <a:t>Eligible Activities</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Ineligible Activities</a:t>
                      </a:r>
                      <a:endParaRPr lang="en-US" sz="2800" dirty="0"/>
                    </a:p>
                  </a:txBody>
                  <a:tcPr anchor="ctr"/>
                </a:tc>
                <a:extLst>
                  <a:ext uri="{0D108BD9-81ED-4DB2-BD59-A6C34878D82A}">
                    <a16:rowId xmlns:a16="http://schemas.microsoft.com/office/drawing/2014/main" val="10000"/>
                  </a:ext>
                </a:extLst>
              </a:tr>
              <a:tr h="3713286">
                <a:tc>
                  <a:txBody>
                    <a:bodyPr/>
                    <a:lstStyle/>
                    <a:p>
                      <a:pPr>
                        <a:buFont typeface="Wingdings" panose="05000000000000000000" pitchFamily="2" charset="2"/>
                        <a:buChar char="q"/>
                      </a:pPr>
                      <a:r>
                        <a:rPr lang="en-US" sz="2000" dirty="0" smtClean="0"/>
                        <a:t> Acquisition of land and buildings</a:t>
                      </a:r>
                    </a:p>
                    <a:p>
                      <a:pPr>
                        <a:buFont typeface="Wingdings" panose="05000000000000000000" pitchFamily="2" charset="2"/>
                        <a:buChar char="q"/>
                      </a:pPr>
                      <a:r>
                        <a:rPr lang="en-US" sz="2000" dirty="0" smtClean="0"/>
                        <a:t> New construction </a:t>
                      </a:r>
                    </a:p>
                    <a:p>
                      <a:pPr>
                        <a:buFont typeface="Wingdings" panose="05000000000000000000" pitchFamily="2" charset="2"/>
                        <a:buChar char="q"/>
                      </a:pPr>
                      <a:r>
                        <a:rPr lang="en-US" sz="2000" dirty="0" smtClean="0"/>
                        <a:t> Renovation to existing buildings </a:t>
                      </a:r>
                    </a:p>
                    <a:p>
                      <a:pPr>
                        <a:buFont typeface="Wingdings" panose="05000000000000000000" pitchFamily="2" charset="2"/>
                        <a:buChar char="q"/>
                      </a:pPr>
                      <a:r>
                        <a:rPr lang="en-US" sz="2000" dirty="0" smtClean="0"/>
                        <a:t> Acquisition of M&amp;E</a:t>
                      </a:r>
                    </a:p>
                    <a:p>
                      <a:pPr>
                        <a:buFont typeface="Wingdings" panose="05000000000000000000" pitchFamily="2" charset="2"/>
                        <a:buChar char="q"/>
                      </a:pPr>
                      <a:r>
                        <a:rPr lang="en-US" sz="2000" dirty="0" smtClean="0"/>
                        <a:t> Limited soft costs*</a:t>
                      </a:r>
                    </a:p>
                    <a:p>
                      <a:pPr>
                        <a:buFont typeface="Wingdings" panose="05000000000000000000" pitchFamily="2" charset="2"/>
                        <a:buChar char="q"/>
                      </a:pPr>
                      <a:endParaRPr lang="en-US" sz="2000" dirty="0" smtClean="0"/>
                    </a:p>
                    <a:p>
                      <a:pPr algn="l">
                        <a:buFont typeface="Wingdings" panose="05000000000000000000" pitchFamily="2" charset="2"/>
                        <a:buNone/>
                      </a:pPr>
                      <a:r>
                        <a:rPr lang="en-US" sz="1800" dirty="0" smtClean="0"/>
                        <a:t>* Costs d</a:t>
                      </a:r>
                      <a:r>
                        <a:rPr lang="en-US" sz="1800" i="1" dirty="0" smtClean="0"/>
                        <a:t>irectly related to the fixed asset </a:t>
                      </a:r>
                    </a:p>
                    <a:p>
                      <a:pPr algn="l">
                        <a:buFont typeface="Wingdings" panose="05000000000000000000" pitchFamily="2" charset="2"/>
                        <a:buNone/>
                      </a:pPr>
                      <a:r>
                        <a:rPr lang="en-US" sz="1800" i="1" baseline="0" dirty="0" smtClean="0"/>
                        <a:t>expenditure. Examples include: architectural/engineering costs; installation costs for machinery; and financing costs for bank loans.</a:t>
                      </a:r>
                      <a:endParaRPr lang="en-US" sz="1800" i="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dirty="0" smtClean="0"/>
                        <a:t>Working capital </a:t>
                      </a:r>
                    </a:p>
                    <a:p>
                      <a:pPr marL="285750" indent="-285750">
                        <a:buFont typeface="Wingdings" panose="05000000000000000000" pitchFamily="2" charset="2"/>
                        <a:buChar char="q"/>
                      </a:pPr>
                      <a:r>
                        <a:rPr lang="en-US" sz="2000" dirty="0" smtClean="0"/>
                        <a:t>Capacity building</a:t>
                      </a:r>
                    </a:p>
                    <a:p>
                      <a:pPr marL="285750" indent="-285750">
                        <a:buFont typeface="Wingdings" panose="05000000000000000000" pitchFamily="2" charset="2"/>
                        <a:buChar char="q"/>
                      </a:pPr>
                      <a:r>
                        <a:rPr lang="en-US" sz="2000" dirty="0" smtClean="0"/>
                        <a:t>Refinancing</a:t>
                      </a:r>
                    </a:p>
                    <a:p>
                      <a:pPr marL="285750" indent="-285750">
                        <a:buFont typeface="Wingdings" panose="05000000000000000000" pitchFamily="2" charset="2"/>
                        <a:buChar char="q"/>
                      </a:pPr>
                      <a:r>
                        <a:rPr lang="en-US" sz="2000" dirty="0" smtClean="0"/>
                        <a:t>Inventory/receivable financing</a:t>
                      </a:r>
                    </a:p>
                    <a:p>
                      <a:pPr marL="285750" indent="-285750">
                        <a:buFont typeface="Wingdings" panose="05000000000000000000" pitchFamily="2" charset="2"/>
                        <a:buChar char="q"/>
                      </a:pPr>
                      <a:r>
                        <a:rPr lang="en-US" sz="2000" dirty="0" smtClean="0"/>
                        <a:t>Speculative real estate development</a:t>
                      </a:r>
                    </a:p>
                    <a:p>
                      <a:pPr marL="285750" indent="-285750">
                        <a:buFont typeface="Wingdings" panose="05000000000000000000" pitchFamily="2" charset="2"/>
                        <a:buChar char="q"/>
                      </a:pPr>
                      <a:r>
                        <a:rPr lang="en-US" sz="2000" dirty="0" smtClean="0"/>
                        <a:t>Relocation costs</a:t>
                      </a:r>
                    </a:p>
                    <a:p>
                      <a:pPr marL="285750" indent="-285750">
                        <a:buFont typeface="Wingdings" panose="05000000000000000000" pitchFamily="2" charset="2"/>
                        <a:buChar char="q"/>
                      </a:pPr>
                      <a:r>
                        <a:rPr lang="en-US" sz="2000" dirty="0" smtClean="0"/>
                        <a:t>Office equipment, small tools, supplies</a:t>
                      </a:r>
                    </a:p>
                    <a:p>
                      <a:pPr marL="285750" indent="-285750">
                        <a:buFont typeface="Wingdings" panose="05000000000000000000" pitchFamily="2" charset="2"/>
                        <a:buChar char="q"/>
                      </a:pPr>
                      <a:r>
                        <a:rPr lang="en-US" sz="2000" dirty="0" smtClean="0"/>
                        <a:t>General conduct of government</a:t>
                      </a:r>
                    </a:p>
                    <a:p>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9544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EIP </a:t>
            </a:r>
            <a:r>
              <a:rPr lang="en-US" sz="3600" b="1" dirty="0" smtClean="0"/>
              <a:t>Direct </a:t>
            </a:r>
            <a:r>
              <a:rPr lang="en-US" sz="3600" b="1" dirty="0"/>
              <a:t>Loan Program</a:t>
            </a:r>
            <a:endParaRPr lang="en-US" sz="3600" dirty="0"/>
          </a:p>
        </p:txBody>
      </p:sp>
      <p:sp>
        <p:nvSpPr>
          <p:cNvPr id="3" name="Content Placeholder 2"/>
          <p:cNvSpPr>
            <a:spLocks noGrp="1"/>
          </p:cNvSpPr>
          <p:nvPr>
            <p:ph sz="quarter" idx="1"/>
          </p:nvPr>
        </p:nvSpPr>
        <p:spPr>
          <a:xfrm>
            <a:off x="612648" y="1752600"/>
            <a:ext cx="8153400" cy="4495800"/>
          </a:xfrm>
        </p:spPr>
        <p:txBody>
          <a:bodyPr>
            <a:normAutofit fontScale="25000" lnSpcReduction="20000"/>
          </a:bodyPr>
          <a:lstStyle/>
          <a:p>
            <a:pPr>
              <a:buFont typeface="Wingdings" panose="05000000000000000000" pitchFamily="2" charset="2"/>
              <a:buChar char="q"/>
            </a:pPr>
            <a:r>
              <a:rPr lang="en-US" sz="9600" b="1" dirty="0" smtClean="0"/>
              <a:t> Loan </a:t>
            </a:r>
            <a:r>
              <a:rPr lang="en-US" sz="9600" b="1" dirty="0"/>
              <a:t>Terms</a:t>
            </a:r>
          </a:p>
          <a:p>
            <a:pPr lvl="1">
              <a:buFont typeface="Wingdings" panose="05000000000000000000" pitchFamily="2" charset="2"/>
              <a:buChar char="§"/>
            </a:pPr>
            <a:r>
              <a:rPr lang="en-US" sz="9600"/>
              <a:t>U</a:t>
            </a:r>
            <a:r>
              <a:rPr lang="en-US" sz="9600" smtClean="0"/>
              <a:t>p </a:t>
            </a:r>
            <a:r>
              <a:rPr lang="en-US" sz="9600" smtClean="0"/>
              <a:t>to 15 </a:t>
            </a:r>
            <a:r>
              <a:rPr lang="en-US" sz="9600" dirty="0"/>
              <a:t>years for financed real </a:t>
            </a:r>
            <a:r>
              <a:rPr lang="en-US" sz="9600" dirty="0" smtClean="0"/>
              <a:t>property;</a:t>
            </a:r>
            <a:endParaRPr lang="en-US" sz="9600" dirty="0"/>
          </a:p>
          <a:p>
            <a:pPr lvl="1">
              <a:buFont typeface="Wingdings" panose="05000000000000000000" pitchFamily="2" charset="2"/>
              <a:buChar char="§"/>
            </a:pPr>
            <a:r>
              <a:rPr lang="en-US" sz="9600" dirty="0"/>
              <a:t>U</a:t>
            </a:r>
            <a:r>
              <a:rPr lang="en-US" sz="9600" dirty="0" smtClean="0"/>
              <a:t>p </a:t>
            </a:r>
            <a:r>
              <a:rPr lang="en-US" sz="9600" dirty="0"/>
              <a:t>to </a:t>
            </a:r>
            <a:r>
              <a:rPr lang="en-US" sz="9600" dirty="0" smtClean="0"/>
              <a:t>7.5 </a:t>
            </a:r>
            <a:r>
              <a:rPr lang="en-US" sz="9600" dirty="0"/>
              <a:t>years </a:t>
            </a:r>
            <a:r>
              <a:rPr lang="en-US" sz="9600" dirty="0" smtClean="0"/>
              <a:t>for financed personal property;</a:t>
            </a:r>
            <a:endParaRPr lang="en-US" sz="9600" dirty="0"/>
          </a:p>
          <a:p>
            <a:pPr lvl="1">
              <a:buFont typeface="Wingdings" panose="05000000000000000000" pitchFamily="2" charset="2"/>
              <a:buChar char="§"/>
            </a:pPr>
            <a:r>
              <a:rPr lang="en-US" sz="9600" dirty="0"/>
              <a:t>The interest rate is fixed at or below market </a:t>
            </a:r>
            <a:r>
              <a:rPr lang="en-US" sz="9600" dirty="0" smtClean="0"/>
              <a:t>rates.</a:t>
            </a:r>
            <a:endParaRPr lang="en-US" sz="9600" dirty="0"/>
          </a:p>
          <a:p>
            <a:pPr>
              <a:buFont typeface="Wingdings" panose="05000000000000000000" pitchFamily="2" charset="2"/>
              <a:buChar char="q"/>
            </a:pPr>
            <a:r>
              <a:rPr lang="en-US" sz="9600" b="1" dirty="0" smtClean="0"/>
              <a:t> Security/Collateral</a:t>
            </a:r>
            <a:endParaRPr lang="en-US" sz="9600" b="1" dirty="0"/>
          </a:p>
          <a:p>
            <a:pPr lvl="1">
              <a:buFont typeface="Wingdings" panose="05000000000000000000" pitchFamily="2" charset="2"/>
              <a:buChar char="§"/>
            </a:pPr>
            <a:r>
              <a:rPr lang="en-US" sz="9600" dirty="0"/>
              <a:t>1</a:t>
            </a:r>
            <a:r>
              <a:rPr lang="en-US" sz="9600" baseline="30000" dirty="0"/>
              <a:t>st</a:t>
            </a:r>
            <a:r>
              <a:rPr lang="en-US" sz="9600" dirty="0"/>
              <a:t> or shared 1</a:t>
            </a:r>
            <a:r>
              <a:rPr lang="en-US" sz="9600" baseline="30000" dirty="0"/>
              <a:t>st</a:t>
            </a:r>
            <a:r>
              <a:rPr lang="en-US" sz="9600" dirty="0"/>
              <a:t> priority mortgage and/or lien position on project costs/uses </a:t>
            </a:r>
            <a:r>
              <a:rPr lang="en-US" sz="9600" dirty="0" smtClean="0"/>
              <a:t>financed;</a:t>
            </a:r>
            <a:endParaRPr lang="en-US" sz="9600" dirty="0"/>
          </a:p>
          <a:p>
            <a:pPr lvl="1">
              <a:buFont typeface="Wingdings" panose="05000000000000000000" pitchFamily="2" charset="2"/>
              <a:buChar char="§"/>
            </a:pPr>
            <a:r>
              <a:rPr lang="en-US" sz="9600" dirty="0"/>
              <a:t>Personal guaranties from owners (&gt;20% ownership</a:t>
            </a:r>
            <a:r>
              <a:rPr lang="en-US" sz="9600" dirty="0" smtClean="0"/>
              <a:t>);</a:t>
            </a:r>
            <a:endParaRPr lang="en-US" sz="9600" dirty="0"/>
          </a:p>
          <a:p>
            <a:pPr lvl="1">
              <a:buFont typeface="Wingdings" panose="05000000000000000000" pitchFamily="2" charset="2"/>
              <a:buChar char="§"/>
            </a:pPr>
            <a:r>
              <a:rPr lang="en-US" sz="9600" dirty="0"/>
              <a:t>Corporate guaranties from related </a:t>
            </a:r>
            <a:r>
              <a:rPr lang="en-US" sz="9600" dirty="0" smtClean="0"/>
              <a:t>companies.</a:t>
            </a:r>
            <a:endParaRPr lang="en-US" sz="9600" dirty="0"/>
          </a:p>
          <a:p>
            <a:endParaRPr lang="en-US" dirty="0"/>
          </a:p>
          <a:p>
            <a:pPr>
              <a:buFont typeface="Wingdings" panose="05000000000000000000" pitchFamily="2" charset="2"/>
              <a:buChar char="q"/>
            </a:pPr>
            <a:r>
              <a:rPr lang="en-US" sz="9600" b="1" dirty="0" smtClean="0"/>
              <a:t> Repayment</a:t>
            </a:r>
            <a:endParaRPr lang="en-US" sz="9600" dirty="0"/>
          </a:p>
          <a:p>
            <a:pPr lvl="1">
              <a:buFont typeface="Wingdings" panose="05000000000000000000" pitchFamily="2" charset="2"/>
              <a:buChar char="§"/>
            </a:pPr>
            <a:r>
              <a:rPr lang="en-US" sz="9600" dirty="0"/>
              <a:t>EIP Loan repayments must </a:t>
            </a:r>
            <a:r>
              <a:rPr lang="en-US" sz="9600" dirty="0" smtClean="0"/>
              <a:t>capitalize or be placed into a </a:t>
            </a:r>
            <a:r>
              <a:rPr lang="en-US" sz="9600" dirty="0"/>
              <a:t>local Revolving Loan Fund (RLF</a:t>
            </a:r>
            <a:r>
              <a:rPr lang="en-US" sz="9600" dirty="0" smtClean="0"/>
              <a:t>).</a:t>
            </a:r>
            <a:endParaRPr lang="en-US" sz="9600" dirty="0"/>
          </a:p>
        </p:txBody>
      </p:sp>
    </p:spTree>
    <p:extLst>
      <p:ext uri="{BB962C8B-B14F-4D97-AF65-F5344CB8AC3E}">
        <p14:creationId xmlns:p14="http://schemas.microsoft.com/office/powerpoint/2010/main" val="156555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sz="3600" b="1" dirty="0" smtClean="0"/>
              <a:t>EIP Loan Disbursement</a:t>
            </a:r>
          </a:p>
        </p:txBody>
      </p:sp>
      <p:sp>
        <p:nvSpPr>
          <p:cNvPr id="2" name="Content Placeholder 1"/>
          <p:cNvSpPr>
            <a:spLocks noGrp="1"/>
          </p:cNvSpPr>
          <p:nvPr>
            <p:ph sz="quarter" idx="1"/>
          </p:nvPr>
        </p:nvSpPr>
        <p:spPr>
          <a:xfrm>
            <a:off x="533400" y="1600200"/>
            <a:ext cx="8153400" cy="4876800"/>
          </a:xfrm>
        </p:spPr>
        <p:txBody>
          <a:bodyPr>
            <a:normAutofit/>
          </a:bodyPr>
          <a:lstStyle/>
          <a:p>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sz="2400" dirty="0" smtClean="0"/>
          </a:p>
          <a:p>
            <a:endParaRPr lang="en-US" sz="1800" dirty="0" smtClean="0"/>
          </a:p>
          <a:p>
            <a:r>
              <a:rPr lang="en-US" sz="2400" b="1" dirty="0" smtClean="0"/>
              <a:t>Loan Disbursement</a:t>
            </a:r>
          </a:p>
          <a:p>
            <a:pPr lvl="1"/>
            <a:r>
              <a:rPr lang="en-US" sz="2400" dirty="0" smtClean="0"/>
              <a:t> Disbursement agreement included in the EIP loan agreement.</a:t>
            </a:r>
          </a:p>
          <a:p>
            <a:pPr lvl="1"/>
            <a:r>
              <a:rPr lang="en-US" sz="2400" dirty="0" smtClean="0"/>
              <a:t> The Borrower’s other public and/or private financing will be disbursed on a </a:t>
            </a:r>
            <a:r>
              <a:rPr lang="en-US" sz="2400" u="sng" dirty="0" smtClean="0"/>
              <a:t>pro-rata basis</a:t>
            </a:r>
            <a:r>
              <a:rPr lang="en-US" sz="2400" dirty="0" smtClean="0"/>
              <a:t> with the EIP loan proceeds.</a:t>
            </a:r>
          </a:p>
          <a:p>
            <a:pPr lvl="1"/>
            <a:endParaRPr lang="en-US" sz="2175" dirty="0" smtClean="0"/>
          </a:p>
          <a:p>
            <a:endParaRPr lang="en-US" sz="2400" dirty="0" smtClean="0"/>
          </a:p>
          <a:p>
            <a:pPr>
              <a:buFont typeface="Wingdings" panose="05000000000000000000" pitchFamily="2" charset="2"/>
              <a:buChar char="Ø"/>
            </a:pPr>
            <a:endParaRPr lang="en-US" sz="2451" dirty="0"/>
          </a:p>
          <a:p>
            <a:endParaRPr lang="en-US" dirty="0"/>
          </a:p>
          <a:p>
            <a:endParaRPr lang="en-US" dirty="0"/>
          </a:p>
        </p:txBody>
      </p:sp>
      <p:graphicFrame>
        <p:nvGraphicFramePr>
          <p:cNvPr id="9" name="Diagram 8"/>
          <p:cNvGraphicFramePr/>
          <p:nvPr>
            <p:extLst>
              <p:ext uri="{D42A27DB-BD31-4B8C-83A1-F6EECF244321}">
                <p14:modId xmlns:p14="http://schemas.microsoft.com/office/powerpoint/2010/main" val="3689799077"/>
              </p:ext>
            </p:extLst>
          </p:nvPr>
        </p:nvGraphicFramePr>
        <p:xfrm>
          <a:off x="1219200" y="1600200"/>
          <a:ext cx="70104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p:cNvSpPr/>
          <p:nvPr/>
        </p:nvSpPr>
        <p:spPr>
          <a:xfrm>
            <a:off x="2971800" y="2209800"/>
            <a:ext cx="2667000" cy="30480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370766" y="609600"/>
            <a:ext cx="6477000" cy="1905000"/>
          </a:xfrm>
        </p:spPr>
        <p:txBody>
          <a:bodyPr>
            <a:normAutofit/>
          </a:bodyPr>
          <a:lstStyle/>
          <a:p>
            <a:r>
              <a:rPr lang="en-US" sz="3200" b="1" dirty="0" smtClean="0">
                <a:solidFill>
                  <a:schemeClr val="bg1"/>
                </a:solidFill>
              </a:rPr>
              <a:t>REDEVELOPMENT FUND PROGRAM (RDF)</a:t>
            </a:r>
            <a:br>
              <a:rPr lang="en-US" sz="3200" b="1" dirty="0" smtClean="0">
                <a:solidFill>
                  <a:schemeClr val="bg1"/>
                </a:solidFill>
              </a:rPr>
            </a:br>
            <a:r>
              <a:rPr lang="en-US" sz="3200" b="1" dirty="0" smtClean="0">
                <a:solidFill>
                  <a:schemeClr val="bg1"/>
                </a:solidFill>
              </a:rPr>
              <a:t>Gabriel </a:t>
            </a:r>
            <a:r>
              <a:rPr lang="en-US" sz="3200" b="1" dirty="0">
                <a:solidFill>
                  <a:schemeClr val="bg1"/>
                </a:solidFill>
              </a:rPr>
              <a:t>M</a:t>
            </a:r>
            <a:r>
              <a:rPr lang="en-US" sz="3200" b="1" dirty="0" smtClean="0">
                <a:solidFill>
                  <a:schemeClr val="bg1"/>
                </a:solidFill>
              </a:rPr>
              <a:t>orris, Program Manager</a:t>
            </a:r>
            <a:endParaRPr lang="en-US" sz="3200" dirty="0" smtClean="0"/>
          </a:p>
        </p:txBody>
      </p:sp>
      <p:sp>
        <p:nvSpPr>
          <p:cNvPr id="6" name="Rectangle 3"/>
          <p:cNvSpPr>
            <a:spLocks noGrp="1" noChangeArrowheads="1"/>
          </p:cNvSpPr>
          <p:nvPr>
            <p:ph type="subTitle" idx="1"/>
          </p:nvPr>
        </p:nvSpPr>
        <p:spPr/>
        <p:txBody>
          <a:bodyPr>
            <a:normAutofit/>
          </a:bodyPr>
          <a:lstStyle/>
          <a:p>
            <a:pPr algn="ctr" eaLnBrk="1" hangingPunct="1"/>
            <a:r>
              <a:rPr lang="en-US" sz="2800" b="1" dirty="0" smtClean="0"/>
              <a:t>Gabriel Morris, Program Manager</a:t>
            </a:r>
          </a:p>
        </p:txBody>
      </p:sp>
      <p:sp>
        <p:nvSpPr>
          <p:cNvPr id="2" name="Text Placeholder 1"/>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895600"/>
            <a:ext cx="3428999" cy="1676400"/>
          </a:xfrm>
          <a:prstGeom prst="rect">
            <a:avLst/>
          </a:prstGeom>
        </p:spPr>
      </p:pic>
    </p:spTree>
    <p:extLst>
      <p:ext uri="{BB962C8B-B14F-4D97-AF65-F5344CB8AC3E}">
        <p14:creationId xmlns:p14="http://schemas.microsoft.com/office/powerpoint/2010/main" val="398909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848600" cy="4419600"/>
          </a:xfrm>
        </p:spPr>
        <p:txBody>
          <a:bodyPr>
            <a:normAutofit/>
          </a:bodyPr>
          <a:lstStyle/>
          <a:p>
            <a:pPr>
              <a:lnSpc>
                <a:spcPct val="150000"/>
              </a:lnSpc>
            </a:pPr>
            <a:r>
              <a:rPr lang="en-US" sz="3600" b="1" dirty="0">
                <a:solidFill>
                  <a:schemeClr val="bg1"/>
                </a:solidFill>
              </a:rPr>
              <a:t>Brock Smith, Manager CDBG Set-Asides</a:t>
            </a:r>
            <a:br>
              <a:rPr lang="en-US" sz="3600" b="1" dirty="0">
                <a:solidFill>
                  <a:schemeClr val="bg1"/>
                </a:solidFill>
              </a:rPr>
            </a:br>
            <a:r>
              <a:rPr lang="en-US" sz="3600" b="1" dirty="0">
                <a:solidFill>
                  <a:schemeClr val="bg1"/>
                </a:solidFill>
              </a:rPr>
              <a:t> Gabe Morris, Program Manager</a:t>
            </a:r>
            <a:br>
              <a:rPr lang="en-US" sz="3600" b="1" dirty="0">
                <a:solidFill>
                  <a:schemeClr val="bg1"/>
                </a:solidFill>
              </a:rPr>
            </a:br>
            <a:r>
              <a:rPr lang="en-US" sz="3600" b="1" dirty="0">
                <a:solidFill>
                  <a:schemeClr val="bg1"/>
                </a:solidFill>
              </a:rPr>
              <a:t>(EIP/RDF/ITAD)</a:t>
            </a:r>
            <a:br>
              <a:rPr lang="en-US" sz="3600" b="1" dirty="0">
                <a:solidFill>
                  <a:schemeClr val="bg1"/>
                </a:solidFill>
              </a:rPr>
            </a:br>
            <a:r>
              <a:rPr lang="en-US" sz="3600" b="1" dirty="0">
                <a:solidFill>
                  <a:schemeClr val="bg1"/>
                </a:solidFill>
              </a:rPr>
              <a:t>Brent Allen, RLF Program Manager</a:t>
            </a:r>
          </a:p>
        </p:txBody>
      </p:sp>
      <p:sp>
        <p:nvSpPr>
          <p:cNvPr id="10" name="Rectangle 2"/>
          <p:cNvSpPr>
            <a:spLocks noGrp="1" noChangeArrowheads="1"/>
          </p:cNvSpPr>
          <p:nvPr>
            <p:ph type="subTitle" idx="1"/>
          </p:nvPr>
        </p:nvSpPr>
        <p:spPr/>
        <p:txBody>
          <a:bodyPr>
            <a:normAutofit/>
          </a:bodyPr>
          <a:lstStyle/>
          <a:p>
            <a:pPr algn="ctr">
              <a:lnSpc>
                <a:spcPct val="80000"/>
              </a:lnSpc>
            </a:pPr>
            <a:r>
              <a:rPr lang="en-US" sz="3200" b="1" dirty="0" smtClean="0"/>
              <a:t>Brock Smith</a:t>
            </a:r>
            <a:endParaRPr lang="en-US" sz="3200" b="1" dirty="0"/>
          </a:p>
        </p:txBody>
      </p:sp>
      <p:sp>
        <p:nvSpPr>
          <p:cNvPr id="3" name="Text Placeholder 2"/>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Overview of the RDF Program</a:t>
            </a:r>
            <a:endParaRPr lang="en-US" sz="3600" b="1" dirty="0"/>
          </a:p>
        </p:txBody>
      </p:sp>
      <p:sp>
        <p:nvSpPr>
          <p:cNvPr id="3" name="Content Placeholder 2"/>
          <p:cNvSpPr>
            <a:spLocks noGrp="1"/>
          </p:cNvSpPr>
          <p:nvPr>
            <p:ph sz="quarter" idx="1"/>
          </p:nvPr>
        </p:nvSpPr>
        <p:spPr>
          <a:xfrm>
            <a:off x="612648" y="1828800"/>
            <a:ext cx="8153400" cy="4800600"/>
          </a:xfrm>
        </p:spPr>
        <p:txBody>
          <a:bodyPr>
            <a:normAutofit/>
          </a:bodyPr>
          <a:lstStyle/>
          <a:p>
            <a:pPr marL="0" indent="0">
              <a:buNone/>
            </a:pPr>
            <a:r>
              <a:rPr lang="en-US" sz="2800" dirty="0" smtClean="0"/>
              <a:t>Encourage communities with blighted properties to focus on long-term community development.  </a:t>
            </a:r>
          </a:p>
          <a:p>
            <a:pPr marL="0" indent="0">
              <a:buNone/>
            </a:pPr>
            <a:endParaRPr lang="en-US" sz="1400" dirty="0" smtClean="0"/>
          </a:p>
          <a:p>
            <a:pPr marL="0" indent="0">
              <a:buNone/>
            </a:pPr>
            <a:r>
              <a:rPr lang="en-US" sz="2400" dirty="0" smtClean="0"/>
              <a:t>Projects must demonstrate the following:</a:t>
            </a:r>
          </a:p>
          <a:p>
            <a:pPr lvl="1"/>
            <a:r>
              <a:rPr lang="en-US" sz="2400" dirty="0" smtClean="0"/>
              <a:t>  Resolution of Spot/Area Basis Blight; </a:t>
            </a:r>
          </a:p>
          <a:p>
            <a:pPr lvl="1"/>
            <a:r>
              <a:rPr lang="en-US" sz="2400" dirty="0" smtClean="0"/>
              <a:t>  Long-term planning and development efforts of the </a:t>
            </a:r>
          </a:p>
          <a:p>
            <a:pPr marL="274393" lvl="1" indent="0">
              <a:buNone/>
            </a:pPr>
            <a:r>
              <a:rPr lang="en-US" sz="2400" dirty="0"/>
              <a:t> </a:t>
            </a:r>
            <a:r>
              <a:rPr lang="en-US" sz="2400" dirty="0" smtClean="0"/>
              <a:t>    community;</a:t>
            </a:r>
          </a:p>
          <a:p>
            <a:pPr lvl="1"/>
            <a:r>
              <a:rPr lang="en-US" sz="2400" dirty="0" smtClean="0"/>
              <a:t>  Significant impact on the overall project;</a:t>
            </a:r>
          </a:p>
          <a:p>
            <a:pPr lvl="1"/>
            <a:r>
              <a:rPr lang="en-US" sz="2400" dirty="0" smtClean="0"/>
              <a:t>  Strong community commitment; </a:t>
            </a:r>
          </a:p>
          <a:p>
            <a:pPr lvl="1"/>
            <a:r>
              <a:rPr lang="en-US" sz="2400" dirty="0" smtClean="0"/>
              <a:t>  Ready to Proceed; and </a:t>
            </a:r>
          </a:p>
          <a:p>
            <a:pPr lvl="1"/>
            <a:r>
              <a:rPr lang="en-US" sz="2400" dirty="0" smtClean="0"/>
              <a:t>  Completed within 24 months.</a:t>
            </a:r>
          </a:p>
          <a:p>
            <a:pPr lvl="1"/>
            <a:endParaRPr lang="en-US" dirty="0" smtClean="0"/>
          </a:p>
          <a:p>
            <a:pPr lvl="1"/>
            <a:endParaRPr lang="en-US" dirty="0"/>
          </a:p>
        </p:txBody>
      </p:sp>
    </p:spTree>
    <p:extLst>
      <p:ext uri="{BB962C8B-B14F-4D97-AF65-F5344CB8AC3E}">
        <p14:creationId xmlns:p14="http://schemas.microsoft.com/office/powerpoint/2010/main" val="2944189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Elimination of Slum and Blight </a:t>
            </a:r>
            <a:br>
              <a:rPr lang="en-US" sz="3600" b="1" dirty="0" smtClean="0"/>
            </a:br>
            <a:r>
              <a:rPr lang="en-US" sz="3600" b="1" dirty="0" smtClean="0"/>
              <a:t>“Spot Basis” vs “Area Basis”</a:t>
            </a:r>
            <a:endParaRPr lang="en-US" sz="3600" b="1" dirty="0"/>
          </a:p>
        </p:txBody>
      </p:sp>
      <p:sp>
        <p:nvSpPr>
          <p:cNvPr id="3" name="Content Placeholder 2"/>
          <p:cNvSpPr>
            <a:spLocks noGrp="1"/>
          </p:cNvSpPr>
          <p:nvPr>
            <p:ph sz="quarter" idx="1"/>
          </p:nvPr>
        </p:nvSpPr>
        <p:spPr>
          <a:xfrm>
            <a:off x="612648" y="1676400"/>
            <a:ext cx="8153400" cy="4495800"/>
          </a:xfrm>
        </p:spPr>
        <p:txBody>
          <a:bodyPr>
            <a:normAutofit/>
          </a:bodyPr>
          <a:lstStyle/>
          <a:p>
            <a:r>
              <a:rPr lang="en-US" sz="2800" dirty="0" smtClean="0"/>
              <a:t> </a:t>
            </a:r>
            <a:r>
              <a:rPr lang="en-US" sz="2800" b="1" dirty="0" smtClean="0"/>
              <a:t>Spot Basis</a:t>
            </a:r>
          </a:p>
          <a:p>
            <a:pPr lvl="1"/>
            <a:r>
              <a:rPr lang="en-US" sz="2800" dirty="0" smtClean="0"/>
              <a:t>  Spot basis activities are limited to the extent </a:t>
            </a:r>
          </a:p>
          <a:p>
            <a:pPr marL="274393" lvl="1" indent="0">
              <a:buNone/>
            </a:pPr>
            <a:r>
              <a:rPr lang="en-US" sz="2800" dirty="0"/>
              <a:t> </a:t>
            </a:r>
            <a:r>
              <a:rPr lang="en-US" sz="2800" dirty="0" smtClean="0"/>
              <a:t>    necessary to eliminate specific conditions </a:t>
            </a:r>
            <a:r>
              <a:rPr lang="en-US" sz="2800" dirty="0"/>
              <a:t> </a:t>
            </a:r>
            <a:endParaRPr lang="en-US" sz="2800" dirty="0" smtClean="0"/>
          </a:p>
          <a:p>
            <a:pPr marL="274393" lvl="1" indent="0">
              <a:buNone/>
            </a:pPr>
            <a:r>
              <a:rPr lang="en-US" sz="2800" dirty="0"/>
              <a:t> </a:t>
            </a:r>
            <a:r>
              <a:rPr lang="en-US" sz="2800" dirty="0" smtClean="0"/>
              <a:t>    detrimental to the public health and safety.</a:t>
            </a:r>
          </a:p>
          <a:p>
            <a:r>
              <a:rPr lang="en-US" sz="2800" dirty="0" smtClean="0"/>
              <a:t> </a:t>
            </a:r>
            <a:r>
              <a:rPr lang="en-US" sz="2800" b="1" dirty="0" smtClean="0"/>
              <a:t>Area Basis</a:t>
            </a:r>
          </a:p>
          <a:p>
            <a:pPr lvl="1"/>
            <a:r>
              <a:rPr lang="en-US" sz="2800" dirty="0" smtClean="0"/>
              <a:t>  Area basis activities are delineated by a unit of </a:t>
            </a:r>
          </a:p>
          <a:p>
            <a:pPr marL="274393" lvl="1" indent="0">
              <a:buNone/>
            </a:pPr>
            <a:r>
              <a:rPr lang="en-US" sz="2800" dirty="0"/>
              <a:t> </a:t>
            </a:r>
            <a:r>
              <a:rPr lang="en-US" sz="2800" dirty="0" smtClean="0"/>
              <a:t>   local government, meets a definition of a blighted, </a:t>
            </a:r>
          </a:p>
          <a:p>
            <a:pPr marL="274393" lvl="1" indent="0">
              <a:buNone/>
            </a:pPr>
            <a:r>
              <a:rPr lang="en-US" sz="2800" dirty="0"/>
              <a:t> </a:t>
            </a:r>
            <a:r>
              <a:rPr lang="en-US" sz="2800" dirty="0" smtClean="0"/>
              <a:t>   deteriorated, deteriorating, or slum area under </a:t>
            </a:r>
          </a:p>
          <a:p>
            <a:pPr marL="274393" lvl="1" indent="0">
              <a:buNone/>
            </a:pPr>
            <a:r>
              <a:rPr lang="en-US" sz="2800" dirty="0"/>
              <a:t> </a:t>
            </a:r>
            <a:r>
              <a:rPr lang="en-US" sz="2800" dirty="0" smtClean="0"/>
              <a:t>   State of Local law. </a:t>
            </a:r>
          </a:p>
        </p:txBody>
      </p:sp>
    </p:spTree>
    <p:extLst>
      <p:ext uri="{BB962C8B-B14F-4D97-AF65-F5344CB8AC3E}">
        <p14:creationId xmlns:p14="http://schemas.microsoft.com/office/powerpoint/2010/main" val="2667204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0766" y="1219200"/>
            <a:ext cx="6477000" cy="2971800"/>
          </a:xfrm>
        </p:spPr>
        <p:txBody>
          <a:bodyPr>
            <a:normAutofit/>
          </a:bodyPr>
          <a:lstStyle/>
          <a:p>
            <a:r>
              <a:rPr lang="en-US" sz="6000" b="1" u="sng" dirty="0" smtClean="0">
                <a:solidFill>
                  <a:schemeClr val="bg1"/>
                </a:solidFill>
              </a:rPr>
              <a:t>Common Issues</a:t>
            </a:r>
            <a:br>
              <a:rPr lang="en-US" sz="6000" b="1" u="sng" dirty="0" smtClean="0">
                <a:solidFill>
                  <a:schemeClr val="bg1"/>
                </a:solidFill>
              </a:rPr>
            </a:br>
            <a:r>
              <a:rPr lang="en-US" sz="6000" b="1" u="sng" dirty="0" smtClean="0">
                <a:solidFill>
                  <a:schemeClr val="bg1"/>
                </a:solidFill>
              </a:rPr>
              <a:t>And Solutions</a:t>
            </a:r>
            <a:endParaRPr lang="en-US" sz="6000" b="1" u="sng" dirty="0">
              <a:solidFill>
                <a:schemeClr val="bg1"/>
              </a:solidFill>
            </a:endParaRPr>
          </a:p>
        </p:txBody>
      </p:sp>
      <p:sp>
        <p:nvSpPr>
          <p:cNvPr id="5" name="Subtitle 4"/>
          <p:cNvSpPr>
            <a:spLocks noGrp="1"/>
          </p:cNvSpPr>
          <p:nvPr>
            <p:ph type="subTitle" idx="1"/>
          </p:nvPr>
        </p:nvSpPr>
        <p:spPr/>
        <p:txBody>
          <a:bodyPr/>
          <a:lstStyle/>
          <a:p>
            <a:pPr algn="ctr"/>
            <a:r>
              <a:rPr lang="en-US" dirty="0" smtClean="0"/>
              <a:t>Brock Smith &amp; Gabriel Morris</a:t>
            </a:r>
            <a:endParaRPr lang="en-US" dirty="0"/>
          </a:p>
        </p:txBody>
      </p:sp>
      <p:sp>
        <p:nvSpPr>
          <p:cNvPr id="6" name="Text Placeholder 5"/>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spTree>
    <p:extLst>
      <p:ext uri="{BB962C8B-B14F-4D97-AF65-F5344CB8AC3E}">
        <p14:creationId xmlns:p14="http://schemas.microsoft.com/office/powerpoint/2010/main" val="252909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CDBG ED </a:t>
            </a:r>
            <a:r>
              <a:rPr lang="en-US" sz="3600" b="1" dirty="0" smtClean="0"/>
              <a:t>Applications</a:t>
            </a:r>
            <a:endParaRPr lang="en-US" sz="3600" b="1" dirty="0"/>
          </a:p>
        </p:txBody>
      </p:sp>
      <p:sp>
        <p:nvSpPr>
          <p:cNvPr id="3" name="Content Placeholder 2"/>
          <p:cNvSpPr>
            <a:spLocks noGrp="1"/>
          </p:cNvSpPr>
          <p:nvPr>
            <p:ph sz="quarter" idx="1"/>
          </p:nvPr>
        </p:nvSpPr>
        <p:spPr>
          <a:xfrm>
            <a:off x="612648" y="1600200"/>
            <a:ext cx="8153400" cy="4953000"/>
          </a:xfrm>
        </p:spPr>
        <p:txBody>
          <a:bodyPr>
            <a:noAutofit/>
          </a:bodyPr>
          <a:lstStyle/>
          <a:p>
            <a:pPr>
              <a:buFont typeface="Wingdings" panose="05000000000000000000" pitchFamily="2" charset="2"/>
              <a:buChar char="ü"/>
            </a:pPr>
            <a:r>
              <a:rPr lang="en-US" sz="2400" dirty="0" smtClean="0"/>
              <a:t>Timeline Awareness</a:t>
            </a:r>
          </a:p>
          <a:p>
            <a:pPr lvl="1"/>
            <a:r>
              <a:rPr lang="en-US" sz="2400" dirty="0" smtClean="0"/>
              <a:t>Businesses don’t always consider the time for completing various federal requirements.</a:t>
            </a:r>
          </a:p>
          <a:p>
            <a:pPr lvl="1"/>
            <a:r>
              <a:rPr lang="en-US" sz="2400" dirty="0" smtClean="0"/>
              <a:t>Typically, local governments contract with an administrator to ensure timelines are followed.</a:t>
            </a:r>
          </a:p>
          <a:p>
            <a:pPr lvl="1"/>
            <a:r>
              <a:rPr lang="en-US" sz="2400" dirty="0" smtClean="0"/>
              <a:t>Typical timeline issues include:</a:t>
            </a:r>
          </a:p>
          <a:p>
            <a:pPr lvl="2"/>
            <a:r>
              <a:rPr lang="en-US" sz="2400" dirty="0" smtClean="0"/>
              <a:t> Environmental – 90 days needed (Tribal, HPD, Notices)</a:t>
            </a:r>
          </a:p>
          <a:p>
            <a:pPr lvl="2"/>
            <a:r>
              <a:rPr lang="en-US" sz="2400" dirty="0" smtClean="0"/>
              <a:t> Design review – can be several months (EPD, Railroad)</a:t>
            </a:r>
          </a:p>
          <a:p>
            <a:pPr lvl="2"/>
            <a:r>
              <a:rPr lang="en-US" sz="2400" dirty="0" smtClean="0"/>
              <a:t> Acquisition – depends on the amount of acquisition needed</a:t>
            </a:r>
          </a:p>
          <a:p>
            <a:pPr lvl="1"/>
            <a:r>
              <a:rPr lang="en-US" sz="2400" dirty="0" smtClean="0"/>
              <a:t>Submitting an application too late or too early is not advisable.</a:t>
            </a:r>
          </a:p>
        </p:txBody>
      </p:sp>
    </p:spTree>
    <p:extLst>
      <p:ext uri="{BB962C8B-B14F-4D97-AF65-F5344CB8AC3E}">
        <p14:creationId xmlns:p14="http://schemas.microsoft.com/office/powerpoint/2010/main" val="405521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CDBG ED Applications</a:t>
            </a:r>
            <a:endParaRPr lang="en-US" sz="3600" b="1" dirty="0">
              <a:latin typeface="+mn-lt"/>
              <a:ea typeface="+mn-ea"/>
              <a:cs typeface="+mn-cs"/>
            </a:endParaRPr>
          </a:p>
        </p:txBody>
      </p:sp>
      <p:sp>
        <p:nvSpPr>
          <p:cNvPr id="3" name="Content Placeholder 2"/>
          <p:cNvSpPr>
            <a:spLocks noGrp="1"/>
          </p:cNvSpPr>
          <p:nvPr>
            <p:ph sz="quarter" idx="1"/>
          </p:nvPr>
        </p:nvSpPr>
        <p:spPr>
          <a:xfrm>
            <a:off x="612648" y="1752600"/>
            <a:ext cx="8153400" cy="4267200"/>
          </a:xfrm>
        </p:spPr>
        <p:txBody>
          <a:bodyPr numCol="2">
            <a:normAutofit/>
          </a:bodyPr>
          <a:lstStyle/>
          <a:p>
            <a:pPr>
              <a:lnSpc>
                <a:spcPct val="120000"/>
              </a:lnSpc>
              <a:buFont typeface="Wingdings" panose="05000000000000000000" pitchFamily="2" charset="2"/>
              <a:buChar char="ü"/>
            </a:pPr>
            <a:r>
              <a:rPr lang="en-US" sz="2400" dirty="0"/>
              <a:t>Engage Pertinent Partners</a:t>
            </a:r>
          </a:p>
          <a:p>
            <a:pPr lvl="1">
              <a:lnSpc>
                <a:spcPct val="120000"/>
              </a:lnSpc>
              <a:spcBef>
                <a:spcPts val="400"/>
              </a:spcBef>
              <a:spcAft>
                <a:spcPts val="400"/>
              </a:spcAft>
            </a:pPr>
            <a:r>
              <a:rPr lang="en-US" sz="2400" dirty="0" smtClean="0"/>
              <a:t> Local </a:t>
            </a:r>
            <a:r>
              <a:rPr lang="en-US" sz="2400" dirty="0"/>
              <a:t>Government</a:t>
            </a:r>
          </a:p>
          <a:p>
            <a:pPr lvl="1">
              <a:lnSpc>
                <a:spcPct val="120000"/>
              </a:lnSpc>
              <a:spcBef>
                <a:spcPts val="400"/>
              </a:spcBef>
              <a:spcAft>
                <a:spcPts val="400"/>
              </a:spcAft>
            </a:pPr>
            <a:r>
              <a:rPr lang="en-US" sz="2400" dirty="0" smtClean="0"/>
              <a:t> Development </a:t>
            </a:r>
            <a:r>
              <a:rPr lang="en-US" sz="2400" dirty="0"/>
              <a:t>Authority</a:t>
            </a:r>
          </a:p>
          <a:p>
            <a:pPr lvl="1">
              <a:lnSpc>
                <a:spcPct val="120000"/>
              </a:lnSpc>
              <a:spcBef>
                <a:spcPts val="400"/>
              </a:spcBef>
              <a:spcAft>
                <a:spcPts val="400"/>
              </a:spcAft>
            </a:pPr>
            <a:r>
              <a:rPr lang="en-US" sz="2400" dirty="0" smtClean="0"/>
              <a:t> Engineer/Architect</a:t>
            </a:r>
            <a:endParaRPr lang="en-US" sz="2400" dirty="0"/>
          </a:p>
          <a:p>
            <a:pPr lvl="1">
              <a:lnSpc>
                <a:spcPct val="120000"/>
              </a:lnSpc>
              <a:spcBef>
                <a:spcPts val="400"/>
              </a:spcBef>
              <a:spcAft>
                <a:spcPts val="400"/>
              </a:spcAft>
            </a:pPr>
            <a:r>
              <a:rPr lang="en-US" sz="2400" dirty="0" smtClean="0"/>
              <a:t> Business </a:t>
            </a:r>
            <a:r>
              <a:rPr lang="en-US" sz="2400" dirty="0"/>
              <a:t>Contact</a:t>
            </a:r>
          </a:p>
          <a:p>
            <a:pPr lvl="1">
              <a:lnSpc>
                <a:spcPct val="120000"/>
              </a:lnSpc>
              <a:spcBef>
                <a:spcPts val="400"/>
              </a:spcBef>
              <a:spcAft>
                <a:spcPts val="400"/>
              </a:spcAft>
            </a:pPr>
            <a:r>
              <a:rPr lang="en-US" sz="2400" dirty="0" smtClean="0"/>
              <a:t> Grant </a:t>
            </a:r>
            <a:r>
              <a:rPr lang="en-US" sz="2400" dirty="0"/>
              <a:t>Writer/Administrator</a:t>
            </a:r>
          </a:p>
          <a:p>
            <a:pPr lvl="1">
              <a:lnSpc>
                <a:spcPct val="120000"/>
              </a:lnSpc>
              <a:spcBef>
                <a:spcPts val="400"/>
              </a:spcBef>
              <a:spcAft>
                <a:spcPts val="400"/>
              </a:spcAft>
            </a:pPr>
            <a:r>
              <a:rPr lang="en-US" sz="2400" dirty="0" smtClean="0"/>
              <a:t> DCA </a:t>
            </a:r>
            <a:r>
              <a:rPr lang="en-US" sz="2400" dirty="0"/>
              <a:t>Service Representative</a:t>
            </a:r>
          </a:p>
          <a:p>
            <a:pPr lvl="1">
              <a:lnSpc>
                <a:spcPct val="120000"/>
              </a:lnSpc>
              <a:spcBef>
                <a:spcPts val="400"/>
              </a:spcBef>
              <a:spcAft>
                <a:spcPts val="400"/>
              </a:spcAft>
            </a:pPr>
            <a:endParaRPr lang="en-US" sz="2400" dirty="0" smtClean="0"/>
          </a:p>
          <a:p>
            <a:pPr lvl="1">
              <a:lnSpc>
                <a:spcPct val="120000"/>
              </a:lnSpc>
              <a:spcBef>
                <a:spcPts val="400"/>
              </a:spcBef>
              <a:spcAft>
                <a:spcPts val="400"/>
              </a:spcAft>
            </a:pPr>
            <a:endParaRPr lang="en-US" sz="2400" dirty="0" smtClean="0"/>
          </a:p>
          <a:p>
            <a:pPr lvl="1">
              <a:lnSpc>
                <a:spcPct val="120000"/>
              </a:lnSpc>
              <a:spcBef>
                <a:spcPts val="400"/>
              </a:spcBef>
              <a:spcAft>
                <a:spcPts val="400"/>
              </a:spcAft>
            </a:pPr>
            <a:r>
              <a:rPr lang="en-US" sz="2400" dirty="0" smtClean="0"/>
              <a:t> Other </a:t>
            </a:r>
            <a:r>
              <a:rPr lang="en-US" sz="2400" dirty="0"/>
              <a:t>federal/state </a:t>
            </a:r>
            <a:r>
              <a:rPr lang="en-US" sz="2400" dirty="0" smtClean="0"/>
              <a:t>     programs</a:t>
            </a:r>
          </a:p>
          <a:p>
            <a:pPr lvl="1">
              <a:lnSpc>
                <a:spcPct val="120000"/>
              </a:lnSpc>
              <a:spcBef>
                <a:spcPts val="400"/>
              </a:spcBef>
              <a:spcAft>
                <a:spcPts val="400"/>
              </a:spcAft>
            </a:pPr>
            <a:r>
              <a:rPr lang="en-US" sz="2400" dirty="0" smtClean="0"/>
              <a:t> Owner</a:t>
            </a:r>
          </a:p>
          <a:p>
            <a:pPr lvl="1">
              <a:lnSpc>
                <a:spcPct val="120000"/>
              </a:lnSpc>
              <a:spcBef>
                <a:spcPts val="400"/>
              </a:spcBef>
              <a:spcAft>
                <a:spcPts val="400"/>
              </a:spcAft>
            </a:pPr>
            <a:r>
              <a:rPr lang="en-US" sz="2400" dirty="0" smtClean="0"/>
              <a:t> Railroad </a:t>
            </a:r>
            <a:r>
              <a:rPr lang="en-US" sz="2400" dirty="0"/>
              <a:t>(if applicable</a:t>
            </a:r>
            <a:r>
              <a:rPr lang="en-US" sz="2400" dirty="0" smtClean="0"/>
              <a:t>)</a:t>
            </a:r>
            <a:endParaRPr lang="en-US" sz="2400" dirty="0"/>
          </a:p>
          <a:p>
            <a:pPr lvl="1">
              <a:lnSpc>
                <a:spcPct val="120000"/>
              </a:lnSpc>
              <a:spcBef>
                <a:spcPts val="400"/>
              </a:spcBef>
              <a:spcAft>
                <a:spcPts val="400"/>
              </a:spcAft>
            </a:pPr>
            <a:r>
              <a:rPr lang="en-US" sz="2400" dirty="0" smtClean="0"/>
              <a:t> Operator (if applicable)</a:t>
            </a:r>
            <a:endParaRPr lang="en-US" sz="2400" dirty="0"/>
          </a:p>
          <a:p>
            <a:pPr lvl="1">
              <a:lnSpc>
                <a:spcPct val="120000"/>
              </a:lnSpc>
              <a:spcBef>
                <a:spcPts val="400"/>
              </a:spcBef>
              <a:spcAft>
                <a:spcPts val="400"/>
              </a:spcAft>
            </a:pPr>
            <a:r>
              <a:rPr lang="en-US" sz="2400" dirty="0" smtClean="0"/>
              <a:t> Occupant (if applicable)</a:t>
            </a:r>
            <a:endParaRPr lang="en-US" sz="2400" dirty="0"/>
          </a:p>
        </p:txBody>
      </p:sp>
    </p:spTree>
    <p:extLst>
      <p:ext uri="{BB962C8B-B14F-4D97-AF65-F5344CB8AC3E}">
        <p14:creationId xmlns:p14="http://schemas.microsoft.com/office/powerpoint/2010/main" val="421010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CDBG ED Applications</a:t>
            </a:r>
            <a:endParaRPr lang="en-US" sz="3600" b="1" dirty="0">
              <a:latin typeface="+mn-lt"/>
              <a:ea typeface="+mn-ea"/>
              <a:cs typeface="+mn-cs"/>
            </a:endParaRPr>
          </a:p>
        </p:txBody>
      </p:sp>
      <p:sp>
        <p:nvSpPr>
          <p:cNvPr id="3" name="Content Placeholder 2"/>
          <p:cNvSpPr>
            <a:spLocks noGrp="1"/>
          </p:cNvSpPr>
          <p:nvPr>
            <p:ph sz="quarter" idx="1"/>
          </p:nvPr>
        </p:nvSpPr>
        <p:spPr>
          <a:xfrm>
            <a:off x="612648" y="1752600"/>
            <a:ext cx="8153400" cy="4648200"/>
          </a:xfrm>
        </p:spPr>
        <p:txBody>
          <a:bodyPr>
            <a:normAutofit/>
          </a:bodyPr>
          <a:lstStyle/>
          <a:p>
            <a:pPr>
              <a:lnSpc>
                <a:spcPct val="100000"/>
              </a:lnSpc>
              <a:buFont typeface="Wingdings" panose="05000000000000000000" pitchFamily="2" charset="2"/>
              <a:buChar char="ü"/>
            </a:pPr>
            <a:r>
              <a:rPr lang="en-US" sz="2400" dirty="0"/>
              <a:t>“Paint the Whole Picture”</a:t>
            </a:r>
          </a:p>
          <a:p>
            <a:pPr lvl="1"/>
            <a:r>
              <a:rPr lang="en-US" sz="2400" dirty="0" smtClean="0"/>
              <a:t> Provide </a:t>
            </a:r>
            <a:r>
              <a:rPr lang="en-US" sz="2400" b="1" u="sng" dirty="0"/>
              <a:t>ALL</a:t>
            </a:r>
            <a:r>
              <a:rPr lang="en-US" sz="2400" dirty="0"/>
              <a:t> pertinent information regarding a </a:t>
            </a:r>
            <a:r>
              <a:rPr lang="en-US" sz="2400" dirty="0" smtClean="0"/>
              <a:t>potential</a:t>
            </a:r>
          </a:p>
          <a:p>
            <a:pPr marL="274393" lvl="1" indent="0">
              <a:buNone/>
            </a:pPr>
            <a:r>
              <a:rPr lang="en-US" sz="2400" dirty="0"/>
              <a:t> </a:t>
            </a:r>
            <a:r>
              <a:rPr lang="en-US" sz="2400" dirty="0" smtClean="0"/>
              <a:t>  </a:t>
            </a:r>
            <a:r>
              <a:rPr lang="en-US" sz="2400" dirty="0"/>
              <a:t>project.</a:t>
            </a:r>
          </a:p>
          <a:p>
            <a:pPr lvl="1"/>
            <a:r>
              <a:rPr lang="en-US" sz="2400" dirty="0" smtClean="0"/>
              <a:t> All </a:t>
            </a:r>
            <a:r>
              <a:rPr lang="en-US" sz="2400" dirty="0"/>
              <a:t>financing components must be identified and listed in </a:t>
            </a:r>
            <a:r>
              <a:rPr lang="en-US" sz="2400" dirty="0" smtClean="0"/>
              <a:t>the</a:t>
            </a:r>
          </a:p>
          <a:p>
            <a:pPr marL="274393" lvl="1" indent="0">
              <a:buNone/>
            </a:pPr>
            <a:r>
              <a:rPr lang="en-US" sz="2400" dirty="0"/>
              <a:t> </a:t>
            </a:r>
            <a:r>
              <a:rPr lang="en-US" sz="2400" dirty="0" smtClean="0"/>
              <a:t>  </a:t>
            </a:r>
            <a:r>
              <a:rPr lang="en-US" sz="2400" dirty="0"/>
              <a:t>budget forms and application narrative (DCA-5).</a:t>
            </a:r>
          </a:p>
          <a:p>
            <a:pPr lvl="1"/>
            <a:r>
              <a:rPr lang="en-US" sz="2400" dirty="0" smtClean="0"/>
              <a:t> Include </a:t>
            </a:r>
            <a:r>
              <a:rPr lang="en-US" sz="2400" dirty="0"/>
              <a:t>a current PER or PAR (within the last 6 to 8 months).</a:t>
            </a:r>
          </a:p>
          <a:p>
            <a:pPr lvl="1"/>
            <a:r>
              <a:rPr lang="en-US" sz="2400" dirty="0" smtClean="0"/>
              <a:t> For </a:t>
            </a:r>
            <a:r>
              <a:rPr lang="en-US" sz="2400" dirty="0"/>
              <a:t>RDF, </a:t>
            </a:r>
            <a:r>
              <a:rPr lang="en-US" sz="2400" dirty="0" smtClean="0"/>
              <a:t>indicate occupants for redeveloped facilities (if</a:t>
            </a:r>
          </a:p>
          <a:p>
            <a:pPr marL="274393" lvl="1" indent="0">
              <a:buNone/>
            </a:pPr>
            <a:r>
              <a:rPr lang="en-US" sz="2400" dirty="0"/>
              <a:t> </a:t>
            </a:r>
            <a:r>
              <a:rPr lang="en-US" sz="2400" dirty="0" smtClean="0"/>
              <a:t>  known).</a:t>
            </a:r>
          </a:p>
          <a:p>
            <a:pPr lvl="1"/>
            <a:r>
              <a:rPr lang="en-US" sz="2400" dirty="0" smtClean="0"/>
              <a:t> Source </a:t>
            </a:r>
            <a:r>
              <a:rPr lang="en-US" sz="2400" dirty="0"/>
              <a:t>and Use/Budget </a:t>
            </a:r>
            <a:r>
              <a:rPr lang="en-US" sz="2400" dirty="0" smtClean="0"/>
              <a:t>Forms.</a:t>
            </a:r>
            <a:endParaRPr lang="en-US" sz="2400" dirty="0"/>
          </a:p>
          <a:p>
            <a:pPr lvl="1"/>
            <a:endParaRPr lang="en-US" sz="2000" dirty="0"/>
          </a:p>
        </p:txBody>
      </p:sp>
    </p:spTree>
    <p:extLst>
      <p:ext uri="{BB962C8B-B14F-4D97-AF65-F5344CB8AC3E}">
        <p14:creationId xmlns:p14="http://schemas.microsoft.com/office/powerpoint/2010/main" val="4021235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CDBG ED Applications</a:t>
            </a:r>
            <a:endParaRPr lang="en-US" sz="3600" b="1" dirty="0">
              <a:latin typeface="+mn-lt"/>
              <a:ea typeface="+mn-ea"/>
              <a:cs typeface="+mn-cs"/>
            </a:endParaRPr>
          </a:p>
        </p:txBody>
      </p:sp>
      <p:sp>
        <p:nvSpPr>
          <p:cNvPr id="3" name="Content Placeholder 2"/>
          <p:cNvSpPr>
            <a:spLocks noGrp="1"/>
          </p:cNvSpPr>
          <p:nvPr>
            <p:ph sz="quarter" idx="1"/>
          </p:nvPr>
        </p:nvSpPr>
        <p:spPr>
          <a:xfrm>
            <a:off x="612648" y="1752600"/>
            <a:ext cx="8153400" cy="4495800"/>
          </a:xfrm>
        </p:spPr>
        <p:txBody>
          <a:bodyPr>
            <a:normAutofit fontScale="92500"/>
          </a:bodyPr>
          <a:lstStyle/>
          <a:p>
            <a:pPr>
              <a:lnSpc>
                <a:spcPct val="100000"/>
              </a:lnSpc>
              <a:buFont typeface="Wingdings" panose="05000000000000000000" pitchFamily="2" charset="2"/>
              <a:buChar char="ü"/>
            </a:pPr>
            <a:r>
              <a:rPr lang="en-US" sz="2400" dirty="0" smtClean="0"/>
              <a:t>Required Agreements</a:t>
            </a:r>
          </a:p>
          <a:p>
            <a:pPr lvl="1"/>
            <a:r>
              <a:rPr lang="en-US" sz="2400" dirty="0" smtClean="0"/>
              <a:t> Cooperating agreement for joint applications;</a:t>
            </a:r>
          </a:p>
          <a:p>
            <a:pPr lvl="1"/>
            <a:r>
              <a:rPr lang="en-US" sz="2400" dirty="0" smtClean="0"/>
              <a:t> Submit Draft or Executed Agreements with application:</a:t>
            </a:r>
          </a:p>
          <a:p>
            <a:pPr lvl="2"/>
            <a:r>
              <a:rPr lang="en-US" sz="2400" dirty="0" smtClean="0"/>
              <a:t> MOU;</a:t>
            </a:r>
          </a:p>
          <a:p>
            <a:pPr lvl="2"/>
            <a:r>
              <a:rPr lang="en-US" sz="2400" dirty="0" smtClean="0"/>
              <a:t> Intergovernmental Agreement(s);</a:t>
            </a:r>
          </a:p>
          <a:p>
            <a:pPr lvl="2"/>
            <a:r>
              <a:rPr lang="en-US" sz="2400" dirty="0" smtClean="0"/>
              <a:t> Lease Agreements; and</a:t>
            </a:r>
          </a:p>
          <a:p>
            <a:pPr lvl="2"/>
            <a:r>
              <a:rPr lang="en-US" sz="2400" dirty="0" smtClean="0"/>
              <a:t> Deeds.</a:t>
            </a:r>
          </a:p>
          <a:p>
            <a:pPr lvl="1"/>
            <a:r>
              <a:rPr lang="en-US" sz="2400" dirty="0" smtClean="0"/>
              <a:t> RLF Policies and Procedures, if requesting comments on draft; and</a:t>
            </a:r>
          </a:p>
          <a:p>
            <a:pPr lvl="1"/>
            <a:r>
              <a:rPr lang="en-US" sz="2400" dirty="0" smtClean="0"/>
              <a:t> Loan Documents – DCA can provide draft documents if loan project will require funds available at closing (not a “dry closing’).</a:t>
            </a:r>
          </a:p>
          <a:p>
            <a:pPr lvl="1"/>
            <a:r>
              <a:rPr lang="en-US" sz="2400" dirty="0" smtClean="0"/>
              <a:t> Letter </a:t>
            </a:r>
            <a:r>
              <a:rPr lang="en-US" sz="2400" dirty="0"/>
              <a:t>of Credit/Surety </a:t>
            </a:r>
            <a:r>
              <a:rPr lang="en-US" sz="2400" dirty="0" smtClean="0"/>
              <a:t>Instrument.</a:t>
            </a:r>
            <a:endParaRPr lang="en-US" sz="2400" dirty="0"/>
          </a:p>
          <a:p>
            <a:pPr lvl="1"/>
            <a:endParaRPr lang="en-US" sz="2000" dirty="0" smtClean="0"/>
          </a:p>
          <a:p>
            <a:pPr lvl="1"/>
            <a:endParaRPr lang="en-US" sz="1780" dirty="0" smtClean="0"/>
          </a:p>
        </p:txBody>
      </p:sp>
    </p:spTree>
    <p:extLst>
      <p:ext uri="{BB962C8B-B14F-4D97-AF65-F5344CB8AC3E}">
        <p14:creationId xmlns:p14="http://schemas.microsoft.com/office/powerpoint/2010/main" val="127187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CDBG ED Applications</a:t>
            </a:r>
            <a:endParaRPr lang="en-US" sz="3600" b="1" dirty="0">
              <a:latin typeface="+mn-lt"/>
              <a:ea typeface="+mn-ea"/>
              <a:cs typeface="+mn-cs"/>
            </a:endParaRPr>
          </a:p>
        </p:txBody>
      </p:sp>
      <p:sp>
        <p:nvSpPr>
          <p:cNvPr id="3" name="Content Placeholder 2"/>
          <p:cNvSpPr>
            <a:spLocks noGrp="1"/>
          </p:cNvSpPr>
          <p:nvPr>
            <p:ph sz="quarter" idx="1"/>
          </p:nvPr>
        </p:nvSpPr>
        <p:spPr>
          <a:xfrm>
            <a:off x="612648" y="1752600"/>
            <a:ext cx="8153400" cy="4419600"/>
          </a:xfrm>
        </p:spPr>
        <p:txBody>
          <a:bodyPr>
            <a:normAutofit/>
          </a:bodyPr>
          <a:lstStyle/>
          <a:p>
            <a:pPr>
              <a:lnSpc>
                <a:spcPct val="100000"/>
              </a:lnSpc>
              <a:buFont typeface="Wingdings" panose="05000000000000000000" pitchFamily="2" charset="2"/>
              <a:buChar char="ü"/>
            </a:pPr>
            <a:r>
              <a:rPr lang="en-US" sz="2400" dirty="0" smtClean="0"/>
              <a:t> </a:t>
            </a:r>
            <a:r>
              <a:rPr lang="en-US" sz="2800" dirty="0" smtClean="0"/>
              <a:t>Local Government Compliance</a:t>
            </a:r>
          </a:p>
          <a:p>
            <a:pPr lvl="1"/>
            <a:r>
              <a:rPr lang="en-US" sz="2800" dirty="0" smtClean="0"/>
              <a:t>  Local government audits for previous 3 years;</a:t>
            </a:r>
          </a:p>
          <a:p>
            <a:pPr lvl="2"/>
            <a:r>
              <a:rPr lang="en-US" sz="2800" dirty="0" smtClean="0"/>
              <a:t> </a:t>
            </a:r>
            <a:r>
              <a:rPr lang="en-US" sz="2800" dirty="0" smtClean="0">
                <a:hlinkClick r:id="rId3"/>
              </a:rPr>
              <a:t>https</a:t>
            </a:r>
            <a:r>
              <a:rPr lang="en-US" sz="2800" dirty="0">
                <a:hlinkClick r:id="rId3"/>
              </a:rPr>
              <a:t>://ted.cviog.uga.edu/financial-documents</a:t>
            </a:r>
            <a:r>
              <a:rPr lang="en-US" sz="2800" dirty="0" smtClean="0">
                <a:hlinkClick r:id="rId3"/>
              </a:rPr>
              <a:t>/</a:t>
            </a:r>
            <a:endParaRPr lang="en-US" sz="2800" dirty="0" smtClean="0"/>
          </a:p>
          <a:p>
            <a:pPr marL="514487" lvl="2" indent="0">
              <a:buNone/>
            </a:pPr>
            <a:endParaRPr lang="en-US" sz="900" dirty="0" smtClean="0"/>
          </a:p>
          <a:p>
            <a:pPr lvl="1"/>
            <a:r>
              <a:rPr lang="en-US" sz="2800" dirty="0"/>
              <a:t> </a:t>
            </a:r>
            <a:r>
              <a:rPr lang="en-US" sz="2800" dirty="0" smtClean="0"/>
              <a:t> Comprehensive Plan/</a:t>
            </a:r>
            <a:r>
              <a:rPr lang="en-US" sz="2800" b="1" dirty="0" smtClean="0"/>
              <a:t>SDS</a:t>
            </a:r>
            <a:r>
              <a:rPr lang="en-US" sz="2800" dirty="0" smtClean="0"/>
              <a:t>/Finance</a:t>
            </a:r>
          </a:p>
          <a:p>
            <a:pPr marL="274393" lvl="1" indent="0">
              <a:buNone/>
            </a:pPr>
            <a:r>
              <a:rPr lang="en-US" sz="2800" dirty="0" smtClean="0"/>
              <a:t>    Survey/Authority Registration; and </a:t>
            </a:r>
          </a:p>
          <a:p>
            <a:pPr marL="274393" lvl="1" indent="0">
              <a:buNone/>
            </a:pPr>
            <a:endParaRPr lang="en-US" sz="900" dirty="0" smtClean="0"/>
          </a:p>
          <a:p>
            <a:pPr lvl="1"/>
            <a:r>
              <a:rPr lang="en-US" sz="2800" dirty="0" smtClean="0"/>
              <a:t>  Department of Audits and Accounts Compliance: </a:t>
            </a:r>
          </a:p>
          <a:p>
            <a:pPr marL="274393" lvl="1" indent="0">
              <a:buNone/>
            </a:pPr>
            <a:r>
              <a:rPr lang="en-US" sz="2800" b="1" dirty="0" smtClean="0"/>
              <a:t>    </a:t>
            </a:r>
            <a:r>
              <a:rPr lang="en-US" sz="2800" b="1" u="sng" dirty="0" smtClean="0"/>
              <a:t>Out of Compliance = Ineligible for State Funds</a:t>
            </a:r>
            <a:r>
              <a:rPr lang="en-US" sz="2800" dirty="0" smtClean="0"/>
              <a:t>!</a:t>
            </a:r>
          </a:p>
          <a:p>
            <a:pPr marL="274393" lvl="1" indent="0">
              <a:buNone/>
            </a:pPr>
            <a:endParaRPr lang="en-US" sz="1780" dirty="0" smtClean="0"/>
          </a:p>
        </p:txBody>
      </p:sp>
    </p:spTree>
    <p:extLst>
      <p:ext uri="{BB962C8B-B14F-4D97-AF65-F5344CB8AC3E}">
        <p14:creationId xmlns:p14="http://schemas.microsoft.com/office/powerpoint/2010/main" val="2866341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CDBG ED </a:t>
            </a:r>
            <a:r>
              <a:rPr lang="en-US" sz="3600" b="1" dirty="0" smtClean="0"/>
              <a:t>Applications/Awards</a:t>
            </a:r>
            <a:endParaRPr lang="en-US" sz="3600" b="1" dirty="0">
              <a:latin typeface="+mn-lt"/>
              <a:ea typeface="+mn-ea"/>
              <a:cs typeface="+mn-cs"/>
            </a:endParaRPr>
          </a:p>
        </p:txBody>
      </p:sp>
      <p:sp>
        <p:nvSpPr>
          <p:cNvPr id="3" name="Content Placeholder 2"/>
          <p:cNvSpPr>
            <a:spLocks noGrp="1"/>
          </p:cNvSpPr>
          <p:nvPr>
            <p:ph sz="quarter" idx="1"/>
          </p:nvPr>
        </p:nvSpPr>
        <p:spPr>
          <a:xfrm>
            <a:off x="612648" y="1752600"/>
            <a:ext cx="8153400" cy="4419600"/>
          </a:xfrm>
        </p:spPr>
        <p:txBody>
          <a:bodyPr>
            <a:normAutofit/>
          </a:bodyPr>
          <a:lstStyle/>
          <a:p>
            <a:pPr>
              <a:buFont typeface="Wingdings" panose="05000000000000000000" pitchFamily="2" charset="2"/>
              <a:buChar char="ü"/>
            </a:pPr>
            <a:r>
              <a:rPr lang="en-US" sz="2400" dirty="0" smtClean="0"/>
              <a:t> Communicate with DCA Staff</a:t>
            </a:r>
          </a:p>
          <a:p>
            <a:pPr lvl="1"/>
            <a:r>
              <a:rPr lang="en-US" sz="2400" dirty="0" smtClean="0"/>
              <a:t> When questions or issues arise:  Guidance from </a:t>
            </a:r>
            <a:r>
              <a:rPr lang="en-US" sz="2400" dirty="0"/>
              <a:t>Office </a:t>
            </a:r>
            <a:r>
              <a:rPr lang="en-US" sz="2400" dirty="0" smtClean="0"/>
              <a:t>Staff</a:t>
            </a:r>
          </a:p>
          <a:p>
            <a:pPr marL="274393" lvl="1" indent="0">
              <a:buNone/>
            </a:pPr>
            <a:r>
              <a:rPr lang="en-US" sz="2400" dirty="0"/>
              <a:t> </a:t>
            </a:r>
            <a:r>
              <a:rPr lang="en-US" sz="2400" dirty="0" smtClean="0"/>
              <a:t>   or Field Staff;</a:t>
            </a:r>
          </a:p>
          <a:p>
            <a:pPr lvl="1"/>
            <a:r>
              <a:rPr lang="en-US" sz="2400" dirty="0" smtClean="0"/>
              <a:t> Change Orders or Increase/Decrease in Scope:  Keep DCA </a:t>
            </a:r>
          </a:p>
          <a:p>
            <a:pPr marL="274393" lvl="1" indent="0">
              <a:buNone/>
            </a:pPr>
            <a:r>
              <a:rPr lang="en-US" sz="2400" dirty="0"/>
              <a:t> </a:t>
            </a:r>
            <a:r>
              <a:rPr lang="en-US" sz="2400" dirty="0" smtClean="0"/>
              <a:t>   informed;</a:t>
            </a:r>
          </a:p>
          <a:p>
            <a:pPr lvl="2"/>
            <a:r>
              <a:rPr lang="en-US" sz="2400" dirty="0"/>
              <a:t> </a:t>
            </a:r>
            <a:r>
              <a:rPr lang="en-US" sz="2400" dirty="0" smtClean="0"/>
              <a:t> 10% Change in size or cost requires a Grant Amendment.</a:t>
            </a:r>
          </a:p>
          <a:p>
            <a:pPr lvl="1"/>
            <a:r>
              <a:rPr lang="en-US" sz="2400" dirty="0" smtClean="0"/>
              <a:t> Questions or Comments on Forms.</a:t>
            </a:r>
          </a:p>
          <a:p>
            <a:pPr lvl="1"/>
            <a:r>
              <a:rPr lang="en-US" sz="2400" dirty="0" smtClean="0"/>
              <a:t> Talk to DCA more than you talk to your Mom … </a:t>
            </a:r>
          </a:p>
          <a:p>
            <a:pPr marL="274393" lvl="1" indent="0">
              <a:buNone/>
            </a:pPr>
            <a:endParaRPr lang="en-US" sz="1780" dirty="0" smtClean="0"/>
          </a:p>
        </p:txBody>
      </p:sp>
      <p:pic>
        <p:nvPicPr>
          <p:cNvPr id="7" name="irc_mi" descr="Image result for telephone">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800600"/>
            <a:ext cx="1447800" cy="1295400"/>
          </a:xfrm>
          <a:prstGeom prst="rect">
            <a:avLst/>
          </a:prstGeom>
          <a:noFill/>
          <a:ln>
            <a:noFill/>
          </a:ln>
        </p:spPr>
      </p:pic>
    </p:spTree>
    <p:extLst>
      <p:ext uri="{BB962C8B-B14F-4D97-AF65-F5344CB8AC3E}">
        <p14:creationId xmlns:p14="http://schemas.microsoft.com/office/powerpoint/2010/main" val="275303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CDBG ED Awards</a:t>
            </a:r>
            <a:endParaRPr lang="en-US" sz="3600" b="1" dirty="0"/>
          </a:p>
        </p:txBody>
      </p:sp>
      <p:sp>
        <p:nvSpPr>
          <p:cNvPr id="3" name="Content Placeholder 2"/>
          <p:cNvSpPr>
            <a:spLocks noGrp="1"/>
          </p:cNvSpPr>
          <p:nvPr>
            <p:ph sz="quarter" idx="1"/>
          </p:nvPr>
        </p:nvSpPr>
        <p:spPr>
          <a:xfrm>
            <a:off x="612648" y="1600200"/>
            <a:ext cx="8153400" cy="4800600"/>
          </a:xfrm>
        </p:spPr>
        <p:txBody>
          <a:bodyPr>
            <a:normAutofit lnSpcReduction="10000"/>
          </a:bodyPr>
          <a:lstStyle/>
          <a:p>
            <a:pPr>
              <a:buFont typeface="Wingdings" panose="05000000000000000000" pitchFamily="2" charset="2"/>
              <a:buChar char="ü"/>
            </a:pPr>
            <a:r>
              <a:rPr lang="en-US" sz="2400" dirty="0" smtClean="0"/>
              <a:t>Contracts/Agreements</a:t>
            </a:r>
          </a:p>
          <a:p>
            <a:pPr lvl="1"/>
            <a:r>
              <a:rPr lang="en-US" sz="2400" dirty="0" smtClean="0">
                <a:solidFill>
                  <a:srgbClr val="8A7967"/>
                </a:solidFill>
              </a:rPr>
              <a:t> Economic </a:t>
            </a:r>
            <a:r>
              <a:rPr lang="en-US" sz="2400" dirty="0">
                <a:solidFill>
                  <a:srgbClr val="8A7967"/>
                </a:solidFill>
              </a:rPr>
              <a:t>Development &amp; Construction Agreement  (ED&amp;C) </a:t>
            </a:r>
            <a:r>
              <a:rPr lang="en-US" sz="2400" dirty="0" smtClean="0">
                <a:solidFill>
                  <a:srgbClr val="8A7967"/>
                </a:solidFill>
              </a:rPr>
              <a:t>–</a:t>
            </a:r>
          </a:p>
          <a:p>
            <a:pPr marL="274393" lvl="1" indent="0">
              <a:buNone/>
            </a:pPr>
            <a:r>
              <a:rPr lang="en-US" sz="2400" dirty="0">
                <a:solidFill>
                  <a:srgbClr val="8A7967"/>
                </a:solidFill>
              </a:rPr>
              <a:t> </a:t>
            </a:r>
            <a:r>
              <a:rPr lang="en-US" sz="2400" dirty="0" smtClean="0">
                <a:solidFill>
                  <a:srgbClr val="8A7967"/>
                </a:solidFill>
              </a:rPr>
              <a:t>  </a:t>
            </a:r>
            <a:r>
              <a:rPr lang="en-US" sz="2400" dirty="0">
                <a:solidFill>
                  <a:srgbClr val="8A7967"/>
                </a:solidFill>
              </a:rPr>
              <a:t> </a:t>
            </a:r>
            <a:r>
              <a:rPr lang="en-US" sz="2800" b="1" u="sng" dirty="0" smtClean="0">
                <a:solidFill>
                  <a:srgbClr val="8A7967"/>
                </a:solidFill>
              </a:rPr>
              <a:t>Do </a:t>
            </a:r>
            <a:r>
              <a:rPr lang="en-US" sz="2800" b="1" u="sng" dirty="0">
                <a:solidFill>
                  <a:srgbClr val="8A7967"/>
                </a:solidFill>
              </a:rPr>
              <a:t>Not </a:t>
            </a:r>
            <a:r>
              <a:rPr lang="en-US" sz="2800" b="1" u="sng" dirty="0" smtClean="0">
                <a:solidFill>
                  <a:srgbClr val="8A7967"/>
                </a:solidFill>
              </a:rPr>
              <a:t>Date</a:t>
            </a:r>
            <a:r>
              <a:rPr lang="en-US" sz="2800" dirty="0"/>
              <a:t>!</a:t>
            </a:r>
          </a:p>
          <a:p>
            <a:pPr lvl="1"/>
            <a:r>
              <a:rPr lang="en-US" sz="2400" dirty="0" smtClean="0"/>
              <a:t> Ensure contractor clearance is granted by DCA before work</a:t>
            </a:r>
          </a:p>
          <a:p>
            <a:pPr marL="274393" lvl="1" indent="0">
              <a:buNone/>
            </a:pPr>
            <a:r>
              <a:rPr lang="en-US" sz="2400" dirty="0"/>
              <a:t> </a:t>
            </a:r>
            <a:r>
              <a:rPr lang="en-US" sz="2400" dirty="0" smtClean="0"/>
              <a:t>   is initiated.</a:t>
            </a:r>
          </a:p>
          <a:p>
            <a:pPr lvl="1"/>
            <a:r>
              <a:rPr lang="en-US" sz="2400" dirty="0" smtClean="0"/>
              <a:t> Review Certified Payrolls and check Davis-Bacon Wage</a:t>
            </a:r>
          </a:p>
          <a:p>
            <a:pPr marL="274393" lvl="1" indent="0">
              <a:buNone/>
            </a:pPr>
            <a:r>
              <a:rPr lang="en-US" sz="2400" dirty="0"/>
              <a:t> </a:t>
            </a:r>
            <a:r>
              <a:rPr lang="en-US" sz="2400" dirty="0" smtClean="0"/>
              <a:t>  Rates for any additional classifications.</a:t>
            </a:r>
          </a:p>
          <a:p>
            <a:pPr lvl="1"/>
            <a:r>
              <a:rPr lang="en-US" sz="2400" dirty="0" smtClean="0"/>
              <a:t> The state public procurement process must be followed for</a:t>
            </a:r>
          </a:p>
          <a:p>
            <a:pPr marL="274393" lvl="1" indent="0">
              <a:buNone/>
            </a:pPr>
            <a:r>
              <a:rPr lang="en-US" sz="2400" dirty="0"/>
              <a:t> </a:t>
            </a:r>
            <a:r>
              <a:rPr lang="en-US" sz="2400" dirty="0" smtClean="0"/>
              <a:t>  any contract exceeding $100,000.</a:t>
            </a:r>
          </a:p>
          <a:p>
            <a:pPr lvl="1"/>
            <a:r>
              <a:rPr lang="en-US" sz="2400" dirty="0" smtClean="0"/>
              <a:t> Keep DCA staff aware of any changes to the construction</a:t>
            </a:r>
          </a:p>
          <a:p>
            <a:pPr marL="274393" lvl="1" indent="0">
              <a:buNone/>
            </a:pPr>
            <a:r>
              <a:rPr lang="en-US" sz="2400" dirty="0"/>
              <a:t> </a:t>
            </a:r>
            <a:r>
              <a:rPr lang="en-US" sz="2400" dirty="0" smtClean="0"/>
              <a:t>  timeline, especially if it may lead to a need for requesting an</a:t>
            </a:r>
          </a:p>
          <a:p>
            <a:pPr marL="274393" lvl="1" indent="0">
              <a:buNone/>
            </a:pPr>
            <a:r>
              <a:rPr lang="en-US" sz="2400" dirty="0"/>
              <a:t> </a:t>
            </a:r>
            <a:r>
              <a:rPr lang="en-US" sz="2400" dirty="0" smtClean="0"/>
              <a:t>  extension.</a:t>
            </a:r>
          </a:p>
          <a:p>
            <a:pPr lvl="1">
              <a:buFont typeface="Wingdings" panose="05000000000000000000" pitchFamily="2" charset="2"/>
              <a:buChar char="ü"/>
            </a:pPr>
            <a:endParaRPr lang="en-US" dirty="0"/>
          </a:p>
        </p:txBody>
      </p:sp>
    </p:spTree>
    <p:extLst>
      <p:ext uri="{BB962C8B-B14F-4D97-AF65-F5344CB8AC3E}">
        <p14:creationId xmlns:p14="http://schemas.microsoft.com/office/powerpoint/2010/main" val="1369243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620000" cy="4648200"/>
          </a:xfrm>
        </p:spPr>
        <p:txBody>
          <a:bodyPr>
            <a:normAutofit/>
          </a:bodyPr>
          <a:lstStyle/>
          <a:p>
            <a:pPr>
              <a:lnSpc>
                <a:spcPct val="150000"/>
              </a:lnSpc>
            </a:pPr>
            <a:r>
              <a:rPr lang="en-US" sz="3600" b="1" dirty="0" smtClean="0">
                <a:solidFill>
                  <a:schemeClr val="bg1"/>
                </a:solidFill>
              </a:rPr>
              <a:t>Employment Incentive Program (EIP)</a:t>
            </a:r>
            <a:br>
              <a:rPr lang="en-US" sz="3600" b="1" dirty="0" smtClean="0">
                <a:solidFill>
                  <a:schemeClr val="bg1"/>
                </a:solidFill>
              </a:rPr>
            </a:br>
            <a:r>
              <a:rPr lang="en-US" sz="3600" b="1" dirty="0" smtClean="0">
                <a:solidFill>
                  <a:schemeClr val="bg1"/>
                </a:solidFill>
              </a:rPr>
              <a:t>and</a:t>
            </a:r>
            <a:br>
              <a:rPr lang="en-US" sz="3600" b="1" dirty="0" smtClean="0">
                <a:solidFill>
                  <a:schemeClr val="bg1"/>
                </a:solidFill>
              </a:rPr>
            </a:br>
            <a:r>
              <a:rPr lang="en-US" sz="3600" b="1" dirty="0" smtClean="0">
                <a:solidFill>
                  <a:schemeClr val="bg1"/>
                </a:solidFill>
              </a:rPr>
              <a:t>Redevelopment Fund (RDF)</a:t>
            </a:r>
            <a:br>
              <a:rPr lang="en-US" sz="3600" b="1" dirty="0" smtClean="0">
                <a:solidFill>
                  <a:schemeClr val="bg1"/>
                </a:solidFill>
              </a:rPr>
            </a:br>
            <a:r>
              <a:rPr lang="en-US" sz="3600" b="1" dirty="0" smtClean="0">
                <a:solidFill>
                  <a:schemeClr val="bg1"/>
                </a:solidFill>
              </a:rPr>
              <a:t>Threshold Based “Competition” Grants</a:t>
            </a:r>
            <a:endParaRPr lang="en-US" b="1" dirty="0">
              <a:solidFill>
                <a:schemeClr val="bg1"/>
              </a:solidFill>
            </a:endParaRPr>
          </a:p>
        </p:txBody>
      </p:sp>
      <p:sp>
        <p:nvSpPr>
          <p:cNvPr id="10" name="Rectangle 2"/>
          <p:cNvSpPr>
            <a:spLocks noGrp="1" noChangeArrowheads="1"/>
          </p:cNvSpPr>
          <p:nvPr>
            <p:ph type="subTitle" idx="1"/>
          </p:nvPr>
        </p:nvSpPr>
        <p:spPr/>
        <p:txBody>
          <a:bodyPr>
            <a:normAutofit/>
          </a:bodyPr>
          <a:lstStyle/>
          <a:p>
            <a:pPr algn="ctr">
              <a:lnSpc>
                <a:spcPct val="80000"/>
              </a:lnSpc>
            </a:pPr>
            <a:r>
              <a:rPr lang="en-US" sz="3200" b="1" dirty="0" smtClean="0"/>
              <a:t>Brock Smith</a:t>
            </a:r>
            <a:endParaRPr lang="en-US" sz="3200" b="1" dirty="0"/>
          </a:p>
        </p:txBody>
      </p:sp>
      <p:sp>
        <p:nvSpPr>
          <p:cNvPr id="3" name="Text Placeholder 2"/>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spTree>
    <p:extLst>
      <p:ext uri="{BB962C8B-B14F-4D97-AF65-F5344CB8AC3E}">
        <p14:creationId xmlns:p14="http://schemas.microsoft.com/office/powerpoint/2010/main" val="1668267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CDBG ED Awards</a:t>
            </a:r>
            <a:endParaRPr lang="en-US" sz="3600" b="1" dirty="0"/>
          </a:p>
        </p:txBody>
      </p:sp>
      <p:sp>
        <p:nvSpPr>
          <p:cNvPr id="3" name="Content Placeholder 2"/>
          <p:cNvSpPr>
            <a:spLocks noGrp="1"/>
          </p:cNvSpPr>
          <p:nvPr>
            <p:ph sz="quarter" idx="1"/>
          </p:nvPr>
        </p:nvSpPr>
        <p:spPr>
          <a:xfrm>
            <a:off x="612648" y="1600200"/>
            <a:ext cx="8153400" cy="4724400"/>
          </a:xfrm>
        </p:spPr>
        <p:txBody>
          <a:bodyPr>
            <a:normAutofit lnSpcReduction="10000"/>
          </a:bodyPr>
          <a:lstStyle/>
          <a:p>
            <a:pPr>
              <a:buFont typeface="Wingdings" panose="05000000000000000000" pitchFamily="2" charset="2"/>
              <a:buChar char="ü"/>
            </a:pPr>
            <a:r>
              <a:rPr lang="en-US" sz="2400" dirty="0" smtClean="0"/>
              <a:t>Drawdowns</a:t>
            </a:r>
          </a:p>
          <a:p>
            <a:pPr lvl="1"/>
            <a:r>
              <a:rPr lang="en-US" sz="2400" dirty="0" smtClean="0"/>
              <a:t> Drawdowns for ED projects are conducted on a Pro-Rata</a:t>
            </a:r>
          </a:p>
          <a:p>
            <a:pPr marL="274393" lvl="1" indent="0">
              <a:buNone/>
            </a:pPr>
            <a:r>
              <a:rPr lang="en-US" sz="2400" dirty="0" smtClean="0"/>
              <a:t>    basis;</a:t>
            </a:r>
          </a:p>
          <a:p>
            <a:pPr lvl="1"/>
            <a:r>
              <a:rPr lang="en-US" sz="2400" dirty="0" smtClean="0"/>
              <a:t> All invoicing and any voided checks must be included with</a:t>
            </a:r>
          </a:p>
          <a:p>
            <a:pPr marL="274393" lvl="1" indent="0">
              <a:buNone/>
            </a:pPr>
            <a:r>
              <a:rPr lang="en-US" sz="2400" dirty="0"/>
              <a:t> </a:t>
            </a:r>
            <a:r>
              <a:rPr lang="en-US" sz="2400" dirty="0" smtClean="0"/>
              <a:t>  draw requests;</a:t>
            </a:r>
          </a:p>
          <a:p>
            <a:pPr lvl="1"/>
            <a:r>
              <a:rPr lang="en-US" sz="2400" dirty="0" smtClean="0"/>
              <a:t> Update the signature card if there has been a change in</a:t>
            </a:r>
          </a:p>
          <a:p>
            <a:pPr marL="274393" lvl="1" indent="0">
              <a:buNone/>
            </a:pPr>
            <a:r>
              <a:rPr lang="en-US" sz="2400" dirty="0"/>
              <a:t> </a:t>
            </a:r>
            <a:r>
              <a:rPr lang="en-US" sz="2400" dirty="0" smtClean="0"/>
              <a:t>   local government officials;</a:t>
            </a:r>
          </a:p>
          <a:p>
            <a:pPr lvl="1"/>
            <a:r>
              <a:rPr lang="en-US" sz="2400" dirty="0" smtClean="0"/>
              <a:t> Drawdowns are generally processed on Tuesdays and</a:t>
            </a:r>
          </a:p>
          <a:p>
            <a:pPr marL="274393" lvl="1" indent="0">
              <a:buNone/>
            </a:pPr>
            <a:r>
              <a:rPr lang="en-US" sz="2400" dirty="0"/>
              <a:t> </a:t>
            </a:r>
            <a:r>
              <a:rPr lang="en-US" sz="2400" dirty="0" smtClean="0"/>
              <a:t>   Thursdays;</a:t>
            </a:r>
          </a:p>
          <a:p>
            <a:pPr lvl="1"/>
            <a:r>
              <a:rPr lang="en-US" sz="2400" dirty="0" smtClean="0"/>
              <a:t> Drawdowns will be deposited in the local account within 7-</a:t>
            </a:r>
          </a:p>
          <a:p>
            <a:pPr marL="274393" lvl="1" indent="0">
              <a:buNone/>
            </a:pPr>
            <a:r>
              <a:rPr lang="en-US" sz="2400" dirty="0"/>
              <a:t> </a:t>
            </a:r>
            <a:r>
              <a:rPr lang="en-US" sz="2400" dirty="0" smtClean="0"/>
              <a:t>  10 business days </a:t>
            </a:r>
            <a:r>
              <a:rPr lang="en-US" sz="2800" b="1" u="sng" dirty="0" smtClean="0"/>
              <a:t>after</a:t>
            </a:r>
            <a:r>
              <a:rPr lang="en-US" sz="2400" dirty="0" smtClean="0"/>
              <a:t> being processed.</a:t>
            </a:r>
            <a:endParaRPr lang="en-US" sz="2400" dirty="0"/>
          </a:p>
        </p:txBody>
      </p:sp>
    </p:spTree>
    <p:extLst>
      <p:ext uri="{BB962C8B-B14F-4D97-AF65-F5344CB8AC3E}">
        <p14:creationId xmlns:p14="http://schemas.microsoft.com/office/powerpoint/2010/main" val="266545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CDBG ED Awards</a:t>
            </a:r>
            <a:endParaRPr lang="en-US" sz="3600" b="1" dirty="0"/>
          </a:p>
        </p:txBody>
      </p:sp>
      <p:sp>
        <p:nvSpPr>
          <p:cNvPr id="3" name="Content Placeholder 2"/>
          <p:cNvSpPr>
            <a:spLocks noGrp="1"/>
          </p:cNvSpPr>
          <p:nvPr>
            <p:ph sz="quarter" idx="1"/>
          </p:nvPr>
        </p:nvSpPr>
        <p:spPr>
          <a:xfrm>
            <a:off x="612648" y="1600200"/>
            <a:ext cx="8153400" cy="4800600"/>
          </a:xfrm>
        </p:spPr>
        <p:txBody>
          <a:bodyPr>
            <a:normAutofit/>
          </a:bodyPr>
          <a:lstStyle/>
          <a:p>
            <a:pPr>
              <a:buFont typeface="Wingdings" panose="05000000000000000000" pitchFamily="2" charset="2"/>
              <a:buChar char="ü"/>
            </a:pPr>
            <a:r>
              <a:rPr lang="en-US" sz="2400" dirty="0" smtClean="0"/>
              <a:t>Closeout</a:t>
            </a:r>
          </a:p>
          <a:p>
            <a:pPr lvl="1"/>
            <a:r>
              <a:rPr lang="en-US" sz="2400" dirty="0" smtClean="0"/>
              <a:t> For EIP, provide a letter from the local government and the</a:t>
            </a:r>
          </a:p>
          <a:p>
            <a:pPr marL="274393" lvl="1" indent="0">
              <a:buNone/>
            </a:pPr>
            <a:r>
              <a:rPr lang="en-US" sz="2400" dirty="0"/>
              <a:t> </a:t>
            </a:r>
            <a:r>
              <a:rPr lang="en-US" sz="2400" dirty="0" smtClean="0"/>
              <a:t>   Company indicating all commitments were met.</a:t>
            </a:r>
          </a:p>
          <a:p>
            <a:pPr marL="274393" lvl="1" indent="0">
              <a:buNone/>
            </a:pPr>
            <a:endParaRPr lang="en-US" sz="2400" dirty="0" smtClean="0"/>
          </a:p>
          <a:p>
            <a:pPr lvl="1"/>
            <a:r>
              <a:rPr lang="en-US" sz="2400" dirty="0" smtClean="0"/>
              <a:t> The final Quarterly Report should display the cumulative</a:t>
            </a:r>
          </a:p>
          <a:p>
            <a:pPr marL="274393" lvl="1" indent="0">
              <a:buNone/>
            </a:pPr>
            <a:r>
              <a:rPr lang="en-US" sz="2400" dirty="0"/>
              <a:t> </a:t>
            </a:r>
            <a:r>
              <a:rPr lang="en-US" sz="2400" dirty="0" smtClean="0"/>
              <a:t>   number of jobs created and the Accomplishments tab should</a:t>
            </a:r>
          </a:p>
          <a:p>
            <a:pPr marL="274393" lvl="1" indent="0">
              <a:buNone/>
            </a:pPr>
            <a:r>
              <a:rPr lang="en-US" sz="2400" dirty="0" smtClean="0"/>
              <a:t>    reflect all of the information presented on the Employer </a:t>
            </a:r>
          </a:p>
          <a:p>
            <a:pPr marL="274393" lvl="1" indent="0">
              <a:buNone/>
            </a:pPr>
            <a:r>
              <a:rPr lang="en-US" sz="2400" dirty="0"/>
              <a:t> </a:t>
            </a:r>
            <a:r>
              <a:rPr lang="en-US" sz="2400" dirty="0" smtClean="0"/>
              <a:t>   Summary form.</a:t>
            </a:r>
          </a:p>
          <a:p>
            <a:pPr marL="274393" lvl="1" indent="0">
              <a:buNone/>
            </a:pPr>
            <a:endParaRPr lang="en-US" sz="2400" dirty="0" smtClean="0"/>
          </a:p>
          <a:p>
            <a:pPr lvl="1"/>
            <a:r>
              <a:rPr lang="en-US" sz="2400" dirty="0" smtClean="0"/>
              <a:t> </a:t>
            </a:r>
            <a:r>
              <a:rPr lang="en-US" sz="3200" u="sng" dirty="0" smtClean="0"/>
              <a:t>DO NOT LET THE GRANT PERIOD LAPSE</a:t>
            </a:r>
            <a:r>
              <a:rPr lang="en-US" sz="3200" dirty="0" smtClean="0"/>
              <a:t>.</a:t>
            </a:r>
            <a:endParaRPr lang="en-US" sz="3200" dirty="0"/>
          </a:p>
        </p:txBody>
      </p:sp>
    </p:spTree>
    <p:extLst>
      <p:ext uri="{BB962C8B-B14F-4D97-AF65-F5344CB8AC3E}">
        <p14:creationId xmlns:p14="http://schemas.microsoft.com/office/powerpoint/2010/main" val="2687189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19200" y="2743200"/>
            <a:ext cx="70866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defRPr/>
            </a:pPr>
            <a:endParaRPr kumimoji="0" lang="en-US" sz="54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2" name="Title 1"/>
          <p:cNvSpPr>
            <a:spLocks noGrp="1"/>
          </p:cNvSpPr>
          <p:nvPr>
            <p:ph type="ctrTitle"/>
          </p:nvPr>
        </p:nvSpPr>
        <p:spPr>
          <a:xfrm>
            <a:off x="1370766" y="1143000"/>
            <a:ext cx="6477000" cy="3352800"/>
          </a:xfrm>
        </p:spPr>
        <p:txBody>
          <a:bodyPr>
            <a:normAutofit/>
          </a:bodyPr>
          <a:lstStyle/>
          <a:p>
            <a:pPr lvl="0"/>
            <a:r>
              <a:rPr lang="en-US" sz="3600" b="1" kern="0" dirty="0">
                <a:solidFill>
                  <a:schemeClr val="bg1"/>
                </a:solidFill>
              </a:rPr>
              <a:t>LOCAL REVOLVING LOAN FUND (RLF</a:t>
            </a:r>
            <a:r>
              <a:rPr lang="en-US" sz="3600" b="1" kern="0" dirty="0" smtClean="0">
                <a:solidFill>
                  <a:schemeClr val="bg1"/>
                </a:solidFill>
              </a:rPr>
              <a:t>)</a:t>
            </a:r>
            <a:br>
              <a:rPr lang="en-US" sz="3600" b="1" kern="0" dirty="0" smtClean="0">
                <a:solidFill>
                  <a:schemeClr val="bg1"/>
                </a:solidFill>
              </a:rPr>
            </a:br>
            <a:r>
              <a:rPr lang="en-US" sz="3600" b="1" kern="0" dirty="0">
                <a:solidFill>
                  <a:schemeClr val="bg1"/>
                </a:solidFill>
              </a:rPr>
              <a:t/>
            </a:r>
            <a:br>
              <a:rPr lang="en-US" sz="3600" b="1" kern="0" dirty="0">
                <a:solidFill>
                  <a:schemeClr val="bg1"/>
                </a:solidFill>
              </a:rPr>
            </a:br>
            <a:r>
              <a:rPr lang="en-US" sz="3600" b="1" kern="0" dirty="0" smtClean="0">
                <a:solidFill>
                  <a:schemeClr val="bg1"/>
                </a:solidFill>
              </a:rPr>
              <a:t>Brent Allen, Program Manager </a:t>
            </a:r>
            <a:endParaRPr lang="en-US" dirty="0"/>
          </a:p>
        </p:txBody>
      </p:sp>
      <p:sp>
        <p:nvSpPr>
          <p:cNvPr id="3" name="Subtitle 2"/>
          <p:cNvSpPr>
            <a:spLocks noGrp="1"/>
          </p:cNvSpPr>
          <p:nvPr>
            <p:ph type="subTitle" idx="1"/>
          </p:nvPr>
        </p:nvSpPr>
        <p:spPr/>
        <p:txBody>
          <a:bodyPr>
            <a:normAutofit fontScale="92500"/>
          </a:bodyPr>
          <a:lstStyle/>
          <a:p>
            <a:pPr algn="ctr"/>
            <a:r>
              <a:rPr lang="en-US" sz="3600" b="1" dirty="0" smtClean="0"/>
              <a:t>Brent Allen, RLF Program Manager</a:t>
            </a:r>
            <a:endParaRPr lang="en-US" sz="3600" b="1" dirty="0"/>
          </a:p>
        </p:txBody>
      </p:sp>
      <p:sp>
        <p:nvSpPr>
          <p:cNvPr id="5" name="Text Placeholder 4"/>
          <p:cNvSpPr>
            <a:spLocks noGrp="1"/>
          </p:cNvSpPr>
          <p:nvPr>
            <p:ph type="body" sz="quarter" idx="10"/>
          </p:nvPr>
        </p:nvSpPr>
        <p:spPr/>
        <p:txBody>
          <a:bodyPr>
            <a:normAutofit/>
          </a:bodyPr>
          <a:lstStyle/>
          <a:p>
            <a:pPr marL="0" indent="0" algn="ctr">
              <a:buNone/>
            </a:pPr>
            <a:r>
              <a:rPr lang="en-US" dirty="0" smtClean="0"/>
              <a:t>December 6, 2017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sz="3600" b="1" dirty="0" smtClean="0"/>
              <a:t>Local Revolving Loan Funds</a:t>
            </a:r>
          </a:p>
        </p:txBody>
      </p:sp>
      <p:sp>
        <p:nvSpPr>
          <p:cNvPr id="2" name="Content Placeholder 1"/>
          <p:cNvSpPr>
            <a:spLocks noGrp="1"/>
          </p:cNvSpPr>
          <p:nvPr>
            <p:ph sz="quarter" idx="1"/>
          </p:nvPr>
        </p:nvSpPr>
        <p:spPr>
          <a:xfrm>
            <a:off x="612648" y="1752600"/>
            <a:ext cx="8153400" cy="4572000"/>
          </a:xfrm>
        </p:spPr>
        <p:txBody>
          <a:bodyPr/>
          <a:lstStyle/>
          <a:p>
            <a:pPr lvl="0"/>
            <a:r>
              <a:rPr lang="en-US" sz="2400" b="1" kern="0" dirty="0" smtClean="0">
                <a:solidFill>
                  <a:srgbClr val="7D7061"/>
                </a:solidFill>
              </a:rPr>
              <a:t> EIP/RDF </a:t>
            </a:r>
            <a:r>
              <a:rPr lang="en-US" sz="2400" b="1" kern="0" dirty="0">
                <a:solidFill>
                  <a:srgbClr val="7D7061"/>
                </a:solidFill>
              </a:rPr>
              <a:t>loan </a:t>
            </a:r>
            <a:r>
              <a:rPr lang="en-US" sz="2400" b="1" kern="0" dirty="0" smtClean="0">
                <a:solidFill>
                  <a:srgbClr val="7D7061"/>
                </a:solidFill>
              </a:rPr>
              <a:t>repayments </a:t>
            </a:r>
            <a:r>
              <a:rPr lang="en-US" sz="2400" b="1" kern="0" dirty="0">
                <a:solidFill>
                  <a:srgbClr val="7D7061"/>
                </a:solidFill>
              </a:rPr>
              <a:t>capitalize local RLF loan.  The </a:t>
            </a:r>
            <a:r>
              <a:rPr lang="en-US" sz="2400" b="1" kern="0" dirty="0" smtClean="0">
                <a:solidFill>
                  <a:srgbClr val="7D7061"/>
                </a:solidFill>
              </a:rPr>
              <a:t>repayments </a:t>
            </a:r>
            <a:r>
              <a:rPr lang="en-US" sz="2400" b="1" kern="0" dirty="0">
                <a:solidFill>
                  <a:srgbClr val="7D7061"/>
                </a:solidFill>
              </a:rPr>
              <a:t>(including interest), and bank account interest </a:t>
            </a:r>
            <a:r>
              <a:rPr lang="en-US" sz="2400" b="1" u="sng" kern="0" dirty="0">
                <a:solidFill>
                  <a:srgbClr val="7D7061"/>
                </a:solidFill>
              </a:rPr>
              <a:t>retain federal </a:t>
            </a:r>
            <a:r>
              <a:rPr lang="en-US" sz="2400" b="1" u="sng" kern="0" dirty="0" smtClean="0">
                <a:solidFill>
                  <a:srgbClr val="7D7061"/>
                </a:solidFill>
              </a:rPr>
              <a:t>identity</a:t>
            </a:r>
            <a:r>
              <a:rPr lang="en-US" sz="2400" b="1" kern="0" dirty="0" smtClean="0">
                <a:solidFill>
                  <a:srgbClr val="7D7061"/>
                </a:solidFill>
              </a:rPr>
              <a:t>.  This is considered program income.</a:t>
            </a:r>
          </a:p>
          <a:p>
            <a:pPr lvl="0"/>
            <a:r>
              <a:rPr lang="en-US" sz="2400" b="1" kern="0" dirty="0" smtClean="0">
                <a:solidFill>
                  <a:srgbClr val="7D7061"/>
                </a:solidFill>
              </a:rPr>
              <a:t> RLFs </a:t>
            </a:r>
            <a:r>
              <a:rPr lang="en-US" sz="2400" b="1" kern="0" dirty="0">
                <a:solidFill>
                  <a:srgbClr val="7D7061"/>
                </a:solidFill>
              </a:rPr>
              <a:t>may be used for local CDBG eligible economic development </a:t>
            </a:r>
            <a:r>
              <a:rPr lang="en-US" sz="2400" b="1" kern="0" dirty="0" smtClean="0">
                <a:solidFill>
                  <a:srgbClr val="7D7061"/>
                </a:solidFill>
              </a:rPr>
              <a:t>needs.</a:t>
            </a:r>
          </a:p>
          <a:p>
            <a:pPr lvl="0"/>
            <a:r>
              <a:rPr lang="en-US" sz="2400" b="1" kern="0" dirty="0" smtClean="0">
                <a:solidFill>
                  <a:srgbClr val="7D7061"/>
                </a:solidFill>
              </a:rPr>
              <a:t> Opportunities </a:t>
            </a:r>
            <a:r>
              <a:rPr lang="en-US" sz="2400" b="1" kern="0" dirty="0">
                <a:solidFill>
                  <a:srgbClr val="7D7061"/>
                </a:solidFill>
              </a:rPr>
              <a:t>available to partner with local banks to finance eligible activities (same as EIP) that create employment for </a:t>
            </a:r>
            <a:r>
              <a:rPr lang="en-US" sz="2400" b="1" kern="0" dirty="0" smtClean="0">
                <a:solidFill>
                  <a:srgbClr val="7D7061"/>
                </a:solidFill>
              </a:rPr>
              <a:t>LMI persons.</a:t>
            </a:r>
          </a:p>
          <a:p>
            <a:pPr lvl="0"/>
            <a:r>
              <a:rPr lang="en-US" sz="2400" b="1" kern="0" dirty="0" smtClean="0">
                <a:solidFill>
                  <a:srgbClr val="7D7061"/>
                </a:solidFill>
              </a:rPr>
              <a:t> 50/40/10 </a:t>
            </a:r>
            <a:r>
              <a:rPr lang="en-US" sz="2400" b="1" kern="0" dirty="0">
                <a:solidFill>
                  <a:srgbClr val="7D7061"/>
                </a:solidFill>
              </a:rPr>
              <a:t>Rule:  Project funded with 50% RLF, 40% local bank, and 10% private funding.</a:t>
            </a:r>
          </a:p>
          <a:p>
            <a:endParaRPr lang="en-US" dirty="0"/>
          </a:p>
        </p:txBody>
      </p:sp>
    </p:spTree>
    <p:extLst>
      <p:ext uri="{BB962C8B-B14F-4D97-AF65-F5344CB8AC3E}">
        <p14:creationId xmlns:p14="http://schemas.microsoft.com/office/powerpoint/2010/main" val="290010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sz="3600" b="1" dirty="0" smtClean="0"/>
              <a:t>Local Revolving Loan Funds</a:t>
            </a:r>
          </a:p>
        </p:txBody>
      </p:sp>
      <p:sp>
        <p:nvSpPr>
          <p:cNvPr id="2" name="Content Placeholder 1"/>
          <p:cNvSpPr>
            <a:spLocks noGrp="1"/>
          </p:cNvSpPr>
          <p:nvPr>
            <p:ph sz="quarter" idx="1"/>
          </p:nvPr>
        </p:nvSpPr>
        <p:spPr>
          <a:xfrm>
            <a:off x="612648" y="1600200"/>
            <a:ext cx="8153400" cy="4876800"/>
          </a:xfrm>
        </p:spPr>
        <p:txBody>
          <a:bodyPr>
            <a:normAutofit lnSpcReduction="10000"/>
          </a:bodyPr>
          <a:lstStyle/>
          <a:p>
            <a:pPr lvl="0"/>
            <a:r>
              <a:rPr lang="en-US" sz="2400" b="1" kern="0" dirty="0" smtClean="0">
                <a:solidFill>
                  <a:srgbClr val="7D7061"/>
                </a:solidFill>
              </a:rPr>
              <a:t> 67 active </a:t>
            </a:r>
            <a:r>
              <a:rPr lang="en-US" sz="2400" b="1" kern="0" dirty="0">
                <a:solidFill>
                  <a:srgbClr val="7D7061"/>
                </a:solidFill>
              </a:rPr>
              <a:t>RLF’s throughout Georgia, with:</a:t>
            </a:r>
          </a:p>
          <a:p>
            <a:pPr lvl="1"/>
            <a:r>
              <a:rPr lang="en-US" sz="2000" kern="0" dirty="0" smtClean="0">
                <a:solidFill>
                  <a:srgbClr val="7D7061"/>
                </a:solidFill>
              </a:rPr>
              <a:t> $36.7 </a:t>
            </a:r>
            <a:r>
              <a:rPr lang="en-US" sz="2000" kern="0" dirty="0">
                <a:solidFill>
                  <a:srgbClr val="7D7061"/>
                </a:solidFill>
              </a:rPr>
              <a:t>million in RLF assets</a:t>
            </a:r>
          </a:p>
          <a:p>
            <a:pPr lvl="1"/>
            <a:r>
              <a:rPr lang="en-US" sz="2000" kern="0" dirty="0" smtClean="0">
                <a:solidFill>
                  <a:srgbClr val="7D7061"/>
                </a:solidFill>
              </a:rPr>
              <a:t> $15.6 </a:t>
            </a:r>
            <a:r>
              <a:rPr lang="en-US" sz="2000" kern="0" dirty="0">
                <a:solidFill>
                  <a:srgbClr val="7D7061"/>
                </a:solidFill>
              </a:rPr>
              <a:t>million in cash</a:t>
            </a:r>
          </a:p>
          <a:p>
            <a:pPr lvl="1"/>
            <a:r>
              <a:rPr lang="en-US" sz="2000" kern="0" dirty="0" smtClean="0">
                <a:solidFill>
                  <a:srgbClr val="7D7061"/>
                </a:solidFill>
              </a:rPr>
              <a:t> $21.1 </a:t>
            </a:r>
            <a:r>
              <a:rPr lang="en-US" sz="2000" kern="0" dirty="0">
                <a:solidFill>
                  <a:srgbClr val="7D7061"/>
                </a:solidFill>
              </a:rPr>
              <a:t>million in loan </a:t>
            </a:r>
            <a:r>
              <a:rPr lang="en-US" sz="2000" kern="0" dirty="0" smtClean="0">
                <a:solidFill>
                  <a:srgbClr val="7D7061"/>
                </a:solidFill>
              </a:rPr>
              <a:t>receivables</a:t>
            </a:r>
          </a:p>
          <a:p>
            <a:pPr lvl="1"/>
            <a:endParaRPr lang="en-US" sz="2000" kern="0" dirty="0" smtClean="0">
              <a:solidFill>
                <a:srgbClr val="7D7061"/>
              </a:solidFill>
            </a:endParaRPr>
          </a:p>
          <a:p>
            <a:r>
              <a:rPr lang="en-US" sz="2400" b="1" kern="0" dirty="0" smtClean="0">
                <a:solidFill>
                  <a:srgbClr val="7D7061"/>
                </a:solidFill>
              </a:rPr>
              <a:t> $1.3 </a:t>
            </a:r>
            <a:r>
              <a:rPr lang="en-US" sz="2400" b="1" kern="0" dirty="0">
                <a:solidFill>
                  <a:srgbClr val="7D7061"/>
                </a:solidFill>
              </a:rPr>
              <a:t>million cash returned to DCA over </a:t>
            </a:r>
            <a:r>
              <a:rPr lang="en-US" sz="2400" b="1" kern="0" dirty="0" smtClean="0">
                <a:solidFill>
                  <a:srgbClr val="7D7061"/>
                </a:solidFill>
              </a:rPr>
              <a:t>the past year for</a:t>
            </a:r>
          </a:p>
          <a:p>
            <a:pPr marL="0" indent="0">
              <a:buNone/>
            </a:pPr>
            <a:r>
              <a:rPr lang="en-US" sz="2400" b="1" kern="0" dirty="0">
                <a:solidFill>
                  <a:srgbClr val="7D7061"/>
                </a:solidFill>
              </a:rPr>
              <a:t> </a:t>
            </a:r>
            <a:r>
              <a:rPr lang="en-US" sz="2400" b="1" kern="0" dirty="0" smtClean="0">
                <a:solidFill>
                  <a:srgbClr val="7D7061"/>
                </a:solidFill>
              </a:rPr>
              <a:t>    non-compliance or closure (7) of RLFs.</a:t>
            </a:r>
          </a:p>
          <a:p>
            <a:endParaRPr lang="en-US" sz="2400" b="1" kern="0" dirty="0" smtClean="0">
              <a:solidFill>
                <a:srgbClr val="7D7061"/>
              </a:solidFill>
            </a:endParaRPr>
          </a:p>
          <a:p>
            <a:pPr lvl="0"/>
            <a:r>
              <a:rPr lang="en-US" sz="2400" b="1" kern="0" dirty="0" smtClean="0">
                <a:solidFill>
                  <a:srgbClr val="7D7061"/>
                </a:solidFill>
              </a:rPr>
              <a:t> Encourage </a:t>
            </a:r>
            <a:r>
              <a:rPr lang="en-US" sz="2400" b="1" kern="0" dirty="0">
                <a:solidFill>
                  <a:srgbClr val="7D7061"/>
                </a:solidFill>
              </a:rPr>
              <a:t>Local RLF’s to use RLF funds as a funding </a:t>
            </a:r>
            <a:r>
              <a:rPr lang="en-US" sz="2400" b="1" kern="0" dirty="0" smtClean="0">
                <a:solidFill>
                  <a:srgbClr val="7D7061"/>
                </a:solidFill>
              </a:rPr>
              <a:t>gap</a:t>
            </a:r>
          </a:p>
          <a:p>
            <a:pPr marL="0" lvl="0" indent="0">
              <a:buNone/>
            </a:pPr>
            <a:r>
              <a:rPr lang="en-US" sz="2400" b="1" kern="0" dirty="0">
                <a:solidFill>
                  <a:srgbClr val="7D7061"/>
                </a:solidFill>
              </a:rPr>
              <a:t> </a:t>
            </a:r>
            <a:r>
              <a:rPr lang="en-US" sz="2400" b="1" kern="0" dirty="0" smtClean="0">
                <a:solidFill>
                  <a:srgbClr val="7D7061"/>
                </a:solidFill>
              </a:rPr>
              <a:t>    </a:t>
            </a:r>
            <a:r>
              <a:rPr lang="en-US" sz="2400" b="1" kern="0" dirty="0">
                <a:solidFill>
                  <a:srgbClr val="7D7061"/>
                </a:solidFill>
              </a:rPr>
              <a:t>for large projects – may </a:t>
            </a:r>
            <a:r>
              <a:rPr lang="en-US" sz="2400" b="1" kern="0" dirty="0" smtClean="0">
                <a:solidFill>
                  <a:srgbClr val="7D7061"/>
                </a:solidFill>
              </a:rPr>
              <a:t>request one-time waiver to DCA, if</a:t>
            </a:r>
          </a:p>
          <a:p>
            <a:pPr marL="0" lvl="0" indent="0">
              <a:buNone/>
            </a:pPr>
            <a:r>
              <a:rPr lang="en-US" sz="2400" b="1" kern="0" dirty="0">
                <a:solidFill>
                  <a:srgbClr val="7D7061"/>
                </a:solidFill>
              </a:rPr>
              <a:t> </a:t>
            </a:r>
            <a:r>
              <a:rPr lang="en-US" sz="2400" b="1" kern="0" dirty="0" smtClean="0">
                <a:solidFill>
                  <a:srgbClr val="7D7061"/>
                </a:solidFill>
              </a:rPr>
              <a:t>    </a:t>
            </a:r>
            <a:r>
              <a:rPr lang="en-US" sz="2400" b="1" kern="0" dirty="0">
                <a:solidFill>
                  <a:srgbClr val="7D7061"/>
                </a:solidFill>
              </a:rPr>
              <a:t>necessary.</a:t>
            </a:r>
          </a:p>
          <a:p>
            <a:endParaRPr lang="en-US" sz="2251" b="1" kern="0" dirty="0">
              <a:solidFill>
                <a:srgbClr val="7D7061"/>
              </a:solidFill>
            </a:endParaRPr>
          </a:p>
          <a:p>
            <a:pPr lvl="2"/>
            <a:endParaRPr lang="en-US" dirty="0"/>
          </a:p>
        </p:txBody>
      </p:sp>
    </p:spTree>
    <p:extLst>
      <p:ext uri="{BB962C8B-B14F-4D97-AF65-F5344CB8AC3E}">
        <p14:creationId xmlns:p14="http://schemas.microsoft.com/office/powerpoint/2010/main" val="257001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50000"/>
              </a:lnSpc>
            </a:pPr>
            <a:r>
              <a:rPr lang="en-US" sz="2400" dirty="0">
                <a:solidFill>
                  <a:schemeClr val="bg1"/>
                </a:solidFill>
              </a:rPr>
              <a:t/>
            </a:r>
            <a:br>
              <a:rPr lang="en-US" sz="2400" dirty="0">
                <a:solidFill>
                  <a:schemeClr val="bg1"/>
                </a:solidFill>
              </a:rPr>
            </a:br>
            <a:r>
              <a:rPr lang="en-US" sz="4800" b="1" dirty="0" smtClean="0">
                <a:solidFill>
                  <a:schemeClr val="bg1"/>
                </a:solidFill>
              </a:rPr>
              <a:t>CONTACTS</a:t>
            </a:r>
            <a:endParaRPr lang="en-US" b="1" dirty="0">
              <a:solidFill>
                <a:schemeClr val="bg1"/>
              </a:solidFill>
            </a:endParaRPr>
          </a:p>
        </p:txBody>
      </p:sp>
      <p:sp>
        <p:nvSpPr>
          <p:cNvPr id="4" name="Title 4"/>
          <p:cNvSpPr>
            <a:spLocks noGrp="1"/>
          </p:cNvSpPr>
          <p:nvPr>
            <p:ph type="subTitle" idx="1"/>
          </p:nvPr>
        </p:nvSpPr>
        <p:spPr/>
        <p:txBody>
          <a:bodyPr>
            <a:normAutofit/>
          </a:bodyPr>
          <a:lstStyle/>
          <a:p>
            <a:pPr algn="ctr"/>
            <a:r>
              <a:rPr lang="en-US" sz="3200" b="1" dirty="0" smtClean="0"/>
              <a:t>Brock Smith</a:t>
            </a:r>
          </a:p>
        </p:txBody>
      </p:sp>
      <p:sp>
        <p:nvSpPr>
          <p:cNvPr id="3" name="Text Placeholder 2"/>
          <p:cNvSpPr>
            <a:spLocks noGrp="1"/>
          </p:cNvSpPr>
          <p:nvPr>
            <p:ph type="body" sz="quarter" idx="10"/>
          </p:nvPr>
        </p:nvSpPr>
        <p:spPr/>
        <p:txBody>
          <a:bodyPr>
            <a:normAutofit/>
          </a:bodyPr>
          <a:lstStyle/>
          <a:p>
            <a:pPr marL="0" indent="0" algn="ctr">
              <a:buNone/>
            </a:pPr>
            <a:r>
              <a:rPr lang="en-US" dirty="0" smtClean="0"/>
              <a:t>December </a:t>
            </a:r>
            <a:r>
              <a:rPr lang="en-US" dirty="0"/>
              <a:t>6</a:t>
            </a:r>
            <a:r>
              <a:rPr lang="en-US" dirty="0" smtClean="0"/>
              <a:t>, 2017</a:t>
            </a:r>
            <a:endParaRPr lang="en-US" dirty="0"/>
          </a:p>
        </p:txBody>
      </p:sp>
    </p:spTree>
    <p:extLst>
      <p:ext uri="{BB962C8B-B14F-4D97-AF65-F5344CB8AC3E}">
        <p14:creationId xmlns:p14="http://schemas.microsoft.com/office/powerpoint/2010/main" val="55853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sz="3600" b="1" dirty="0" smtClean="0">
                <a:solidFill>
                  <a:schemeClr val="tx2"/>
                </a:solidFill>
              </a:rPr>
              <a:t>Community Services Representatives</a:t>
            </a:r>
          </a:p>
        </p:txBody>
      </p:sp>
      <p:graphicFrame>
        <p:nvGraphicFramePr>
          <p:cNvPr id="5" name="Table 4"/>
          <p:cNvGraphicFramePr>
            <a:graphicFrameLocks noGrp="1"/>
          </p:cNvGraphicFramePr>
          <p:nvPr>
            <p:extLst/>
          </p:nvPr>
        </p:nvGraphicFramePr>
        <p:xfrm>
          <a:off x="254727" y="1630680"/>
          <a:ext cx="8694455" cy="1310640"/>
        </p:xfrm>
        <a:graphic>
          <a:graphicData uri="http://schemas.openxmlformats.org/drawingml/2006/table">
            <a:tbl>
              <a:tblPr firstRow="1" bandRow="1">
                <a:tableStyleId>{5C22544A-7EE6-4342-B048-85BDC9FD1C3A}</a:tableStyleId>
              </a:tblPr>
              <a:tblGrid>
                <a:gridCol w="2211410">
                  <a:extLst>
                    <a:ext uri="{9D8B030D-6E8A-4147-A177-3AD203B41FA5}">
                      <a16:colId xmlns:a16="http://schemas.microsoft.com/office/drawing/2014/main" val="20000"/>
                    </a:ext>
                  </a:extLst>
                </a:gridCol>
                <a:gridCol w="2019581">
                  <a:extLst>
                    <a:ext uri="{9D8B030D-6E8A-4147-A177-3AD203B41FA5}">
                      <a16:colId xmlns:a16="http://schemas.microsoft.com/office/drawing/2014/main" val="20001"/>
                    </a:ext>
                  </a:extLst>
                </a:gridCol>
                <a:gridCol w="2147720">
                  <a:extLst>
                    <a:ext uri="{9D8B030D-6E8A-4147-A177-3AD203B41FA5}">
                      <a16:colId xmlns:a16="http://schemas.microsoft.com/office/drawing/2014/main" val="20002"/>
                    </a:ext>
                  </a:extLst>
                </a:gridCol>
                <a:gridCol w="2315744">
                  <a:extLst>
                    <a:ext uri="{9D8B030D-6E8A-4147-A177-3AD203B41FA5}">
                      <a16:colId xmlns:a16="http://schemas.microsoft.com/office/drawing/2014/main" val="20003"/>
                    </a:ext>
                  </a:extLst>
                </a:gridCol>
              </a:tblGrid>
              <a:tr h="731520">
                <a:tc>
                  <a:txBody>
                    <a:bodyPr/>
                    <a:lstStyle/>
                    <a:p>
                      <a:r>
                        <a:rPr lang="en-US" sz="1800" dirty="0" smtClean="0"/>
                        <a:t>Region 1</a:t>
                      </a:r>
                    </a:p>
                    <a:p>
                      <a:r>
                        <a:rPr lang="en-US" sz="1800" b="1" dirty="0" smtClean="0"/>
                        <a:t>Patrick Vickers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Kathy Papa</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3</a:t>
                      </a:r>
                    </a:p>
                    <a:p>
                      <a:r>
                        <a:rPr lang="en-US" sz="1800" dirty="0" smtClean="0"/>
                        <a:t>John VanBrunt</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4</a:t>
                      </a:r>
                    </a:p>
                    <a:p>
                      <a:r>
                        <a:rPr lang="en-US" sz="1800" dirty="0" smtClean="0"/>
                        <a:t>Corinne Thornton</a:t>
                      </a:r>
                      <a:endParaRPr lang="en-US" sz="1800" dirty="0"/>
                    </a:p>
                  </a:txBody>
                  <a:tcPr/>
                </a:tc>
                <a:extLst>
                  <a:ext uri="{0D108BD9-81ED-4DB2-BD59-A6C34878D82A}">
                    <a16:rowId xmlns:a16="http://schemas.microsoft.com/office/drawing/2014/main" val="10000"/>
                  </a:ext>
                </a:extLst>
              </a:tr>
              <a:tr h="520026">
                <a:tc>
                  <a:txBody>
                    <a:bodyPr/>
                    <a:lstStyle/>
                    <a:p>
                      <a:r>
                        <a:rPr lang="en-US" sz="1600" baseline="0" dirty="0" smtClean="0">
                          <a:solidFill>
                            <a:schemeClr val="tx2"/>
                          </a:solidFill>
                        </a:rPr>
                        <a:t>(404) 695-2093</a:t>
                      </a:r>
                    </a:p>
                    <a:p>
                      <a:r>
                        <a:rPr lang="en-US" sz="1600" baseline="0" dirty="0" smtClean="0">
                          <a:solidFill>
                            <a:schemeClr val="tx2"/>
                          </a:solidFill>
                        </a:rPr>
                        <a:t> </a:t>
                      </a:r>
                      <a:endParaRPr lang="en-US" sz="1600" baseline="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(770) 362-7078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(706) 825-1356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(706) 340-6461 </a:t>
                      </a: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97166616"/>
              </p:ext>
            </p:extLst>
          </p:nvPr>
        </p:nvGraphicFramePr>
        <p:xfrm>
          <a:off x="254727" y="2971800"/>
          <a:ext cx="8694455" cy="1264920"/>
        </p:xfrm>
        <a:graphic>
          <a:graphicData uri="http://schemas.openxmlformats.org/drawingml/2006/table">
            <a:tbl>
              <a:tblPr firstRow="1" bandRow="1">
                <a:tableStyleId>{5C22544A-7EE6-4342-B048-85BDC9FD1C3A}</a:tableStyleId>
              </a:tblPr>
              <a:tblGrid>
                <a:gridCol w="2211410">
                  <a:extLst>
                    <a:ext uri="{9D8B030D-6E8A-4147-A177-3AD203B41FA5}">
                      <a16:colId xmlns:a16="http://schemas.microsoft.com/office/drawing/2014/main" val="20000"/>
                    </a:ext>
                  </a:extLst>
                </a:gridCol>
                <a:gridCol w="2019581">
                  <a:extLst>
                    <a:ext uri="{9D8B030D-6E8A-4147-A177-3AD203B41FA5}">
                      <a16:colId xmlns:a16="http://schemas.microsoft.com/office/drawing/2014/main" val="20001"/>
                    </a:ext>
                  </a:extLst>
                </a:gridCol>
                <a:gridCol w="2147720">
                  <a:extLst>
                    <a:ext uri="{9D8B030D-6E8A-4147-A177-3AD203B41FA5}">
                      <a16:colId xmlns:a16="http://schemas.microsoft.com/office/drawing/2014/main" val="20002"/>
                    </a:ext>
                  </a:extLst>
                </a:gridCol>
                <a:gridCol w="2315744">
                  <a:extLst>
                    <a:ext uri="{9D8B030D-6E8A-4147-A177-3AD203B41FA5}">
                      <a16:colId xmlns:a16="http://schemas.microsoft.com/office/drawing/2014/main" val="20003"/>
                    </a:ext>
                  </a:extLst>
                </a:gridCol>
              </a:tblGrid>
              <a:tr h="685800">
                <a:tc>
                  <a:txBody>
                    <a:bodyPr/>
                    <a:lstStyle/>
                    <a:p>
                      <a:r>
                        <a:rPr lang="en-US" sz="1800" dirty="0" smtClean="0"/>
                        <a:t>Region 5</a:t>
                      </a:r>
                    </a:p>
                    <a:p>
                      <a:r>
                        <a:rPr lang="en-US" sz="1800" b="1" dirty="0" smtClean="0"/>
                        <a:t>Beth Eavenson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6</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Tonya Mole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7</a:t>
                      </a:r>
                    </a:p>
                    <a:p>
                      <a:r>
                        <a:rPr lang="en-US" sz="1800" dirty="0" smtClean="0"/>
                        <a:t>Tina Hutcheson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8</a:t>
                      </a:r>
                    </a:p>
                    <a:p>
                      <a:r>
                        <a:rPr lang="en-US" sz="1800" dirty="0" smtClean="0"/>
                        <a:t>Casey Beane</a:t>
                      </a:r>
                      <a:endParaRPr lang="en-US" sz="1800" dirty="0"/>
                    </a:p>
                  </a:txBody>
                  <a:tcPr/>
                </a:tc>
                <a:extLst>
                  <a:ext uri="{0D108BD9-81ED-4DB2-BD59-A6C34878D82A}">
                    <a16:rowId xmlns:a16="http://schemas.microsoft.com/office/drawing/2014/main" val="10000"/>
                  </a:ext>
                </a:extLst>
              </a:tr>
              <a:tr h="474221">
                <a:tc>
                  <a:txBody>
                    <a:bodyPr/>
                    <a:lstStyle/>
                    <a:p>
                      <a:r>
                        <a:rPr lang="en-US" sz="1600" baseline="0" dirty="0" smtClean="0">
                          <a:solidFill>
                            <a:schemeClr val="tx2"/>
                          </a:solidFill>
                        </a:rPr>
                        <a:t>(404) 387-6977 </a:t>
                      </a:r>
                    </a:p>
                    <a:p>
                      <a:endParaRPr lang="en-US" sz="1600" baseline="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(404) 852-6876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(478) 278-9434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(404) 227-2860 </a:t>
                      </a: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1876694" y="5562600"/>
            <a:ext cx="2619106" cy="1077218"/>
          </a:xfrm>
          <a:prstGeom prst="rect">
            <a:avLst/>
          </a:prstGeom>
          <a:noFill/>
        </p:spPr>
        <p:txBody>
          <a:bodyPr wrap="square" rtlCol="0">
            <a:spAutoFit/>
          </a:bodyPr>
          <a:lstStyle/>
          <a:p>
            <a:r>
              <a:rPr lang="en-US" sz="1600" b="1" dirty="0">
                <a:solidFill>
                  <a:srgbClr val="8A7967"/>
                </a:solidFill>
                <a:latin typeface="Tw Cen MT"/>
              </a:rPr>
              <a:t>Corinne Thornton</a:t>
            </a:r>
          </a:p>
          <a:p>
            <a:r>
              <a:rPr lang="en-US" sz="1600" b="1" dirty="0" smtClean="0">
                <a:solidFill>
                  <a:srgbClr val="8A7967"/>
                </a:solidFill>
                <a:latin typeface="Tw Cen MT"/>
              </a:rPr>
              <a:t>Office Director</a:t>
            </a:r>
          </a:p>
          <a:p>
            <a:r>
              <a:rPr lang="en-US" sz="1600" b="1" dirty="0" smtClean="0">
                <a:solidFill>
                  <a:srgbClr val="8A7967"/>
                </a:solidFill>
                <a:latin typeface="Tw Cen MT"/>
              </a:rPr>
              <a:t>(706) 340-6461</a:t>
            </a:r>
          </a:p>
          <a:p>
            <a:r>
              <a:rPr lang="en-US" sz="1600" b="1" dirty="0" smtClean="0">
                <a:solidFill>
                  <a:srgbClr val="8A7967"/>
                </a:solidFill>
                <a:latin typeface="Tw Cen MT"/>
              </a:rPr>
              <a:t>corinne.thornton@dca.ga.gov</a:t>
            </a:r>
            <a:endParaRPr lang="en-US" sz="1600" b="1" dirty="0">
              <a:solidFill>
                <a:srgbClr val="8A7967"/>
              </a:solidFill>
              <a:latin typeface="Tw Cen MT"/>
            </a:endParaRPr>
          </a:p>
        </p:txBody>
      </p:sp>
      <p:sp>
        <p:nvSpPr>
          <p:cNvPr id="10" name="TextBox 9"/>
          <p:cNvSpPr txBox="1"/>
          <p:nvPr/>
        </p:nvSpPr>
        <p:spPr>
          <a:xfrm>
            <a:off x="4371706" y="5552182"/>
            <a:ext cx="2867294" cy="1077218"/>
          </a:xfrm>
          <a:prstGeom prst="rect">
            <a:avLst/>
          </a:prstGeom>
          <a:noFill/>
        </p:spPr>
        <p:txBody>
          <a:bodyPr wrap="square" rtlCol="0">
            <a:spAutoFit/>
          </a:bodyPr>
          <a:lstStyle/>
          <a:p>
            <a:r>
              <a:rPr lang="en-US" sz="1600" b="1" dirty="0">
                <a:solidFill>
                  <a:srgbClr val="8A7967"/>
                </a:solidFill>
                <a:latin typeface="Tw Cen MT"/>
              </a:rPr>
              <a:t>Saralyn Stafford</a:t>
            </a:r>
          </a:p>
          <a:p>
            <a:r>
              <a:rPr lang="en-US" sz="1600" b="1" dirty="0" smtClean="0">
                <a:solidFill>
                  <a:srgbClr val="8A7967"/>
                </a:solidFill>
                <a:latin typeface="Tw Cen MT"/>
              </a:rPr>
              <a:t>Division Director</a:t>
            </a:r>
          </a:p>
          <a:p>
            <a:r>
              <a:rPr lang="en-US" sz="1600" b="1" dirty="0" smtClean="0">
                <a:solidFill>
                  <a:srgbClr val="8A7967"/>
                </a:solidFill>
                <a:latin typeface="Tw Cen MT"/>
              </a:rPr>
              <a:t>(404) 679-3166</a:t>
            </a:r>
          </a:p>
          <a:p>
            <a:r>
              <a:rPr lang="en-US" sz="1600" b="1" dirty="0" smtClean="0">
                <a:solidFill>
                  <a:srgbClr val="8A7967"/>
                </a:solidFill>
                <a:latin typeface="Tw Cen MT"/>
              </a:rPr>
              <a:t>saralyn.stafford@dca.ga.gov</a:t>
            </a:r>
            <a:endParaRPr lang="en-US" sz="1600" b="1" dirty="0">
              <a:solidFill>
                <a:srgbClr val="8A7967"/>
              </a:solidFill>
              <a:latin typeface="Tw Cen MT"/>
            </a:endParaRPr>
          </a:p>
        </p:txBody>
      </p:sp>
      <p:graphicFrame>
        <p:nvGraphicFramePr>
          <p:cNvPr id="11" name="Table 10"/>
          <p:cNvGraphicFramePr>
            <a:graphicFrameLocks noGrp="1"/>
          </p:cNvGraphicFramePr>
          <p:nvPr>
            <p:extLst/>
          </p:nvPr>
        </p:nvGraphicFramePr>
        <p:xfrm>
          <a:off x="254726" y="4267200"/>
          <a:ext cx="8694455" cy="1219200"/>
        </p:xfrm>
        <a:graphic>
          <a:graphicData uri="http://schemas.openxmlformats.org/drawingml/2006/table">
            <a:tbl>
              <a:tblPr firstRow="1" bandRow="1">
                <a:tableStyleId>{5C22544A-7EE6-4342-B048-85BDC9FD1C3A}</a:tableStyleId>
              </a:tblPr>
              <a:tblGrid>
                <a:gridCol w="2211410">
                  <a:extLst>
                    <a:ext uri="{9D8B030D-6E8A-4147-A177-3AD203B41FA5}">
                      <a16:colId xmlns:a16="http://schemas.microsoft.com/office/drawing/2014/main" val="20000"/>
                    </a:ext>
                  </a:extLst>
                </a:gridCol>
                <a:gridCol w="2019581">
                  <a:extLst>
                    <a:ext uri="{9D8B030D-6E8A-4147-A177-3AD203B41FA5}">
                      <a16:colId xmlns:a16="http://schemas.microsoft.com/office/drawing/2014/main" val="20001"/>
                    </a:ext>
                  </a:extLst>
                </a:gridCol>
                <a:gridCol w="2147720">
                  <a:extLst>
                    <a:ext uri="{9D8B030D-6E8A-4147-A177-3AD203B41FA5}">
                      <a16:colId xmlns:a16="http://schemas.microsoft.com/office/drawing/2014/main" val="20002"/>
                    </a:ext>
                  </a:extLst>
                </a:gridCol>
                <a:gridCol w="2315744">
                  <a:extLst>
                    <a:ext uri="{9D8B030D-6E8A-4147-A177-3AD203B41FA5}">
                      <a16:colId xmlns:a16="http://schemas.microsoft.com/office/drawing/2014/main" val="20003"/>
                    </a:ext>
                  </a:extLst>
                </a:gridCol>
              </a:tblGrid>
              <a:tr h="609600">
                <a:tc>
                  <a:txBody>
                    <a:bodyPr/>
                    <a:lstStyle/>
                    <a:p>
                      <a:r>
                        <a:rPr lang="en-US" sz="1800" dirty="0" smtClean="0"/>
                        <a:t>Region 9</a:t>
                      </a:r>
                    </a:p>
                    <a:p>
                      <a:r>
                        <a:rPr lang="en-US" sz="1800" b="1" dirty="0" smtClean="0"/>
                        <a:t>Lynn Ashcraft</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Gina Webb</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11</a:t>
                      </a:r>
                    </a:p>
                    <a:p>
                      <a:r>
                        <a:rPr lang="en-US" sz="1800" dirty="0" smtClean="0"/>
                        <a:t>Kelly Lane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Region 12</a:t>
                      </a:r>
                    </a:p>
                    <a:p>
                      <a:r>
                        <a:rPr lang="en-US" sz="1800" dirty="0" smtClean="0"/>
                        <a:t>Jennifer Fordham</a:t>
                      </a:r>
                      <a:endParaRPr lang="en-US" sz="1800" dirty="0"/>
                    </a:p>
                  </a:txBody>
                  <a:tcPr/>
                </a:tc>
                <a:extLst>
                  <a:ext uri="{0D108BD9-81ED-4DB2-BD59-A6C34878D82A}">
                    <a16:rowId xmlns:a16="http://schemas.microsoft.com/office/drawing/2014/main" val="10000"/>
                  </a:ext>
                </a:extLst>
              </a:tr>
              <a:tr h="370840">
                <a:tc>
                  <a:txBody>
                    <a:bodyPr/>
                    <a:lstStyle/>
                    <a:p>
                      <a:r>
                        <a:rPr lang="en-US" sz="1600" baseline="0" dirty="0" smtClean="0">
                          <a:solidFill>
                            <a:schemeClr val="tx2"/>
                          </a:solidFill>
                        </a:rPr>
                        <a:t>(478) 484-0321 </a:t>
                      </a:r>
                      <a:endParaRPr lang="en-US" sz="1600" baseline="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(404) 387-1429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(404) 227-3619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2"/>
                          </a:solidFill>
                        </a:rPr>
                        <a:t>(912) 531-1746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159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427385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sz="3600" b="1" dirty="0" smtClean="0"/>
              <a:t>Program Manager Contacts:</a:t>
            </a:r>
          </a:p>
        </p:txBody>
      </p:sp>
      <p:sp>
        <p:nvSpPr>
          <p:cNvPr id="2" name="Content Placeholder 1"/>
          <p:cNvSpPr>
            <a:spLocks noGrp="1"/>
          </p:cNvSpPr>
          <p:nvPr>
            <p:ph sz="quarter" idx="1"/>
          </p:nvPr>
        </p:nvSpPr>
        <p:spPr/>
        <p:txBody>
          <a:bodyPr>
            <a:normAutofit/>
          </a:bodyPr>
          <a:lstStyle/>
          <a:p>
            <a:pPr marL="342900" lvl="0" indent="-342900">
              <a:spcBef>
                <a:spcPct val="20000"/>
              </a:spcBef>
              <a:buClr>
                <a:srgbClr val="F56600"/>
              </a:buClr>
              <a:defRPr/>
            </a:pPr>
            <a:endParaRPr lang="en-US" sz="1600" b="1" kern="0" dirty="0">
              <a:solidFill>
                <a:srgbClr val="7D7061"/>
              </a:solidFill>
            </a:endParaRPr>
          </a:p>
          <a:p>
            <a:pPr marL="0" lvl="0" indent="0">
              <a:spcBef>
                <a:spcPct val="20000"/>
              </a:spcBef>
              <a:buClr>
                <a:srgbClr val="F56600"/>
              </a:buClr>
              <a:buNone/>
              <a:defRPr/>
            </a:pPr>
            <a:r>
              <a:rPr lang="en-US" sz="2400" b="1" kern="0" dirty="0">
                <a:solidFill>
                  <a:srgbClr val="7D7061"/>
                </a:solidFill>
              </a:rPr>
              <a:t>Brock Smith – Manager, </a:t>
            </a:r>
            <a:r>
              <a:rPr lang="en-US" sz="2400" b="1" kern="0" dirty="0" smtClean="0">
                <a:solidFill>
                  <a:srgbClr val="7D7061"/>
                </a:solidFill>
              </a:rPr>
              <a:t>CDBG Set-Asides</a:t>
            </a:r>
            <a:endParaRPr lang="en-US" sz="2400" b="1" kern="0" dirty="0">
              <a:solidFill>
                <a:srgbClr val="7D7061"/>
              </a:solidFill>
            </a:endParaRPr>
          </a:p>
          <a:p>
            <a:pPr marL="0" lvl="0" indent="0">
              <a:spcBef>
                <a:spcPct val="20000"/>
              </a:spcBef>
              <a:buClr>
                <a:srgbClr val="F56600"/>
              </a:buClr>
              <a:buNone/>
              <a:defRPr/>
            </a:pPr>
            <a:r>
              <a:rPr lang="en-US" sz="2200" kern="0" dirty="0" smtClean="0">
                <a:solidFill>
                  <a:srgbClr val="7D7061"/>
                </a:solidFill>
              </a:rPr>
              <a:t>	(</a:t>
            </a:r>
            <a:r>
              <a:rPr lang="en-US" sz="2200" kern="0" dirty="0">
                <a:solidFill>
                  <a:srgbClr val="7D7061"/>
                </a:solidFill>
              </a:rPr>
              <a:t>404) 679-1744   </a:t>
            </a:r>
            <a:r>
              <a:rPr lang="en-US" sz="2200" kern="0" dirty="0">
                <a:solidFill>
                  <a:srgbClr val="00B050"/>
                </a:solidFill>
                <a:hlinkClick r:id="rId3"/>
              </a:rPr>
              <a:t>brock.smith@dca.ga.gov</a:t>
            </a:r>
            <a:endParaRPr lang="en-US" sz="2200" b="1" kern="0" dirty="0">
              <a:solidFill>
                <a:srgbClr val="00B050"/>
              </a:solidFill>
            </a:endParaRPr>
          </a:p>
          <a:p>
            <a:pPr marL="342900" lvl="0" indent="-342900" fontAlgn="base">
              <a:lnSpc>
                <a:spcPct val="100000"/>
              </a:lnSpc>
              <a:spcBef>
                <a:spcPct val="20000"/>
              </a:spcBef>
              <a:spcAft>
                <a:spcPct val="0"/>
              </a:spcAft>
              <a:buClr>
                <a:srgbClr val="F56600"/>
              </a:buClr>
              <a:buSzTx/>
              <a:buNone/>
              <a:defRPr/>
            </a:pPr>
            <a:endParaRPr lang="en-US" sz="1200" b="1" kern="0" dirty="0">
              <a:solidFill>
                <a:srgbClr val="7D7061"/>
              </a:solidFill>
            </a:endParaRPr>
          </a:p>
          <a:p>
            <a:pPr marL="342900" lvl="0" indent="-342900" fontAlgn="base">
              <a:lnSpc>
                <a:spcPct val="100000"/>
              </a:lnSpc>
              <a:spcBef>
                <a:spcPct val="20000"/>
              </a:spcBef>
              <a:spcAft>
                <a:spcPct val="0"/>
              </a:spcAft>
              <a:buClr>
                <a:srgbClr val="F56600"/>
              </a:buClr>
              <a:buSzTx/>
              <a:buNone/>
              <a:defRPr/>
            </a:pPr>
            <a:r>
              <a:rPr lang="en-US" sz="2400" b="1" kern="0" dirty="0" smtClean="0">
                <a:solidFill>
                  <a:srgbClr val="7D7061"/>
                </a:solidFill>
              </a:rPr>
              <a:t>Gabe </a:t>
            </a:r>
            <a:r>
              <a:rPr lang="en-US" sz="2400" b="1" kern="0" dirty="0">
                <a:solidFill>
                  <a:srgbClr val="7D7061"/>
                </a:solidFill>
              </a:rPr>
              <a:t>Morris – </a:t>
            </a:r>
            <a:r>
              <a:rPr lang="en-US" sz="2400" b="1" kern="0" dirty="0" smtClean="0">
                <a:solidFill>
                  <a:srgbClr val="7D7061"/>
                </a:solidFill>
              </a:rPr>
              <a:t>EIP/RDF/ITAD</a:t>
            </a:r>
          </a:p>
          <a:p>
            <a:pPr marL="342900" lvl="0" indent="-342900" fontAlgn="base">
              <a:lnSpc>
                <a:spcPct val="100000"/>
              </a:lnSpc>
              <a:spcBef>
                <a:spcPct val="20000"/>
              </a:spcBef>
              <a:spcAft>
                <a:spcPct val="0"/>
              </a:spcAft>
              <a:buClr>
                <a:srgbClr val="F56600"/>
              </a:buClr>
              <a:buSzTx/>
              <a:buNone/>
              <a:defRPr/>
            </a:pPr>
            <a:r>
              <a:rPr lang="en-US" sz="2100" kern="0" dirty="0">
                <a:solidFill>
                  <a:srgbClr val="7D7061"/>
                </a:solidFill>
              </a:rPr>
              <a:t>		</a:t>
            </a:r>
            <a:r>
              <a:rPr lang="en-US" sz="2200" kern="0" dirty="0">
                <a:solidFill>
                  <a:srgbClr val="7D7061"/>
                </a:solidFill>
              </a:rPr>
              <a:t>(404) 679-3174    </a:t>
            </a:r>
            <a:r>
              <a:rPr lang="en-US" sz="2200" kern="0" dirty="0" smtClean="0">
                <a:solidFill>
                  <a:srgbClr val="7D7061"/>
                </a:solidFill>
                <a:hlinkClick r:id="rId4"/>
              </a:rPr>
              <a:t>gabriel.morris@dca.ga.gov</a:t>
            </a:r>
            <a:endParaRPr lang="en-US" sz="2200" kern="0" dirty="0" smtClean="0">
              <a:solidFill>
                <a:srgbClr val="7D7061"/>
              </a:solidFill>
            </a:endParaRPr>
          </a:p>
          <a:p>
            <a:pPr marL="742950" lvl="1" indent="-285750" fontAlgn="base">
              <a:spcBef>
                <a:spcPct val="20000"/>
              </a:spcBef>
              <a:spcAft>
                <a:spcPct val="0"/>
              </a:spcAft>
              <a:buClr>
                <a:srgbClr val="F56600"/>
              </a:buClr>
              <a:buSzTx/>
              <a:buNone/>
              <a:defRPr/>
            </a:pPr>
            <a:endParaRPr lang="en-US" sz="2200" kern="0" dirty="0" smtClean="0">
              <a:solidFill>
                <a:srgbClr val="7D7061"/>
              </a:solidFill>
            </a:endParaRPr>
          </a:p>
          <a:p>
            <a:pPr marL="342900" lvl="0" indent="-342900" fontAlgn="base">
              <a:lnSpc>
                <a:spcPct val="100000"/>
              </a:lnSpc>
              <a:spcBef>
                <a:spcPct val="20000"/>
              </a:spcBef>
              <a:spcAft>
                <a:spcPct val="0"/>
              </a:spcAft>
              <a:buClr>
                <a:srgbClr val="F56600"/>
              </a:buClr>
              <a:buSzTx/>
              <a:buNone/>
              <a:defRPr/>
            </a:pPr>
            <a:r>
              <a:rPr lang="en-US" sz="2400" b="1" kern="0" dirty="0" smtClean="0">
                <a:solidFill>
                  <a:srgbClr val="7D7061"/>
                </a:solidFill>
              </a:rPr>
              <a:t>Brent Allen – RLF Program Manager</a:t>
            </a:r>
          </a:p>
          <a:p>
            <a:pPr marL="742950" lvl="1" indent="-285750" fontAlgn="base">
              <a:spcBef>
                <a:spcPct val="20000"/>
              </a:spcBef>
              <a:spcAft>
                <a:spcPct val="0"/>
              </a:spcAft>
              <a:buClr>
                <a:srgbClr val="F56600"/>
              </a:buClr>
              <a:buSzTx/>
              <a:buNone/>
              <a:defRPr/>
            </a:pPr>
            <a:r>
              <a:rPr lang="en-US" sz="2100" kern="0" dirty="0" smtClean="0">
                <a:solidFill>
                  <a:srgbClr val="7D7061"/>
                </a:solidFill>
              </a:rPr>
              <a:t>		</a:t>
            </a:r>
            <a:r>
              <a:rPr lang="en-US" sz="2200" kern="0" dirty="0" smtClean="0">
                <a:solidFill>
                  <a:srgbClr val="7D7061"/>
                </a:solidFill>
              </a:rPr>
              <a:t>(404) 217-0733    </a:t>
            </a:r>
            <a:r>
              <a:rPr lang="en-US" sz="2200" u="sng" kern="0" dirty="0" smtClean="0">
                <a:solidFill>
                  <a:srgbClr val="7D7061"/>
                </a:solidFill>
                <a:hlinkClick r:id="rId5"/>
              </a:rPr>
              <a:t>brent.allen@dca.ga.gov</a:t>
            </a:r>
            <a:endParaRPr lang="en-US" sz="2200" u="sng" kern="0" dirty="0">
              <a:solidFill>
                <a:srgbClr val="7D7061"/>
              </a:solidFill>
            </a:endParaRPr>
          </a:p>
          <a:p>
            <a:pPr marL="742950" lvl="1" indent="-285750" fontAlgn="base">
              <a:spcBef>
                <a:spcPct val="20000"/>
              </a:spcBef>
              <a:spcAft>
                <a:spcPct val="0"/>
              </a:spcAft>
              <a:buClr>
                <a:srgbClr val="F56600"/>
              </a:buClr>
              <a:buSzTx/>
              <a:buNone/>
              <a:defRPr/>
            </a:pPr>
            <a:endParaRPr lang="en-US" sz="2200" kern="0" dirty="0" smtClean="0">
              <a:solidFill>
                <a:srgbClr val="7D7061"/>
              </a:solidFill>
            </a:endParaRPr>
          </a:p>
          <a:p>
            <a:pPr marL="742950" lvl="1" indent="-285750" fontAlgn="base">
              <a:spcBef>
                <a:spcPct val="20000"/>
              </a:spcBef>
              <a:spcAft>
                <a:spcPct val="0"/>
              </a:spcAft>
              <a:buClr>
                <a:srgbClr val="F56600"/>
              </a:buClr>
              <a:buSzTx/>
              <a:buNone/>
              <a:defRPr/>
            </a:pPr>
            <a:endParaRPr lang="en-US" sz="2200" kern="0" dirty="0">
              <a:solidFill>
                <a:srgbClr val="7D7061"/>
              </a:solidFill>
            </a:endParaRPr>
          </a:p>
          <a:p>
            <a:pPr marL="742950" lvl="1" indent="-285750" fontAlgn="base">
              <a:spcBef>
                <a:spcPct val="20000"/>
              </a:spcBef>
              <a:spcAft>
                <a:spcPct val="0"/>
              </a:spcAft>
              <a:buClr>
                <a:srgbClr val="F56600"/>
              </a:buClr>
              <a:buSzTx/>
              <a:buNone/>
              <a:defRPr/>
            </a:pPr>
            <a:endParaRPr lang="en-US" sz="900" kern="0" dirty="0">
              <a:solidFill>
                <a:srgbClr val="7D7061"/>
              </a:solidFill>
            </a:endParaRPr>
          </a:p>
          <a:p>
            <a:endParaRPr lang="en-US" dirty="0"/>
          </a:p>
        </p:txBody>
      </p:sp>
    </p:spTree>
    <p:extLst>
      <p:ext uri="{BB962C8B-B14F-4D97-AF65-F5344CB8AC3E}">
        <p14:creationId xmlns:p14="http://schemas.microsoft.com/office/powerpoint/2010/main" val="3665085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ctr" eaLnBrk="1" hangingPunct="1"/>
            <a:r>
              <a:rPr lang="en-US" sz="3600" b="1" dirty="0" smtClean="0"/>
              <a:t>Set-Asides Overview</a:t>
            </a:r>
          </a:p>
        </p:txBody>
      </p:sp>
      <p:sp>
        <p:nvSpPr>
          <p:cNvPr id="2" name="Content Placeholder 1"/>
          <p:cNvSpPr>
            <a:spLocks noGrp="1"/>
          </p:cNvSpPr>
          <p:nvPr>
            <p:ph sz="quarter" idx="1"/>
          </p:nvPr>
        </p:nvSpPr>
        <p:spPr>
          <a:xfrm>
            <a:off x="612648" y="1905000"/>
            <a:ext cx="8153400" cy="3962400"/>
          </a:xfrm>
        </p:spPr>
        <p:txBody>
          <a:bodyPr/>
          <a:lstStyle/>
          <a:p>
            <a:pPr marL="342900" lvl="0" indent="-342900" fontAlgn="base">
              <a:lnSpc>
                <a:spcPct val="90000"/>
              </a:lnSpc>
              <a:spcBef>
                <a:spcPct val="20000"/>
              </a:spcBef>
              <a:spcAft>
                <a:spcPct val="0"/>
              </a:spcAft>
              <a:buClr>
                <a:srgbClr val="F56600"/>
              </a:buClr>
              <a:buSzTx/>
              <a:buNone/>
              <a:defRPr/>
            </a:pPr>
            <a:r>
              <a:rPr lang="en-US" sz="2600" b="1" kern="0" dirty="0">
                <a:solidFill>
                  <a:srgbClr val="7D7061"/>
                </a:solidFill>
              </a:rPr>
              <a:t>	Local governments can implement a broad range of activities as long as they further the National Objectives of the </a:t>
            </a:r>
            <a:r>
              <a:rPr lang="en-US" sz="2600" b="1" kern="0" dirty="0" smtClean="0">
                <a:solidFill>
                  <a:srgbClr val="7D7061"/>
                </a:solidFill>
              </a:rPr>
              <a:t>Act.</a:t>
            </a:r>
            <a:endParaRPr lang="en-US" sz="2600" b="1" kern="0" dirty="0">
              <a:solidFill>
                <a:srgbClr val="7D7061"/>
              </a:solidFill>
            </a:endParaRPr>
          </a:p>
          <a:p>
            <a:pPr marL="342900" lvl="0" indent="-342900" fontAlgn="base">
              <a:lnSpc>
                <a:spcPct val="90000"/>
              </a:lnSpc>
              <a:spcBef>
                <a:spcPct val="20000"/>
              </a:spcBef>
              <a:spcAft>
                <a:spcPct val="0"/>
              </a:spcAft>
              <a:buClr>
                <a:srgbClr val="F56600"/>
              </a:buClr>
              <a:buSzTx/>
              <a:buNone/>
              <a:defRPr/>
            </a:pPr>
            <a:endParaRPr lang="en-US" sz="2600" b="1" kern="0" dirty="0">
              <a:solidFill>
                <a:srgbClr val="7D7061"/>
              </a:solidFill>
            </a:endParaRPr>
          </a:p>
          <a:p>
            <a:pPr marL="342900" lvl="0" indent="-342900" fontAlgn="base">
              <a:lnSpc>
                <a:spcPct val="90000"/>
              </a:lnSpc>
              <a:spcBef>
                <a:spcPct val="20000"/>
              </a:spcBef>
              <a:spcAft>
                <a:spcPct val="0"/>
              </a:spcAft>
              <a:buClr>
                <a:srgbClr val="F56600"/>
              </a:buClr>
              <a:buSzTx/>
              <a:buNone/>
              <a:defRPr/>
            </a:pPr>
            <a:r>
              <a:rPr lang="en-US" sz="2600" b="1" kern="0" dirty="0">
                <a:solidFill>
                  <a:srgbClr val="7D7061"/>
                </a:solidFill>
              </a:rPr>
              <a:t>	</a:t>
            </a:r>
            <a:r>
              <a:rPr lang="en-US" sz="2600" b="1" kern="0" dirty="0" smtClean="0">
                <a:solidFill>
                  <a:srgbClr val="7D7061"/>
                </a:solidFill>
              </a:rPr>
              <a:t>Three National </a:t>
            </a:r>
            <a:r>
              <a:rPr lang="en-US" sz="2600" b="1" kern="0" dirty="0">
                <a:solidFill>
                  <a:srgbClr val="7D7061"/>
                </a:solidFill>
              </a:rPr>
              <a:t>Objectives are:</a:t>
            </a:r>
          </a:p>
          <a:p>
            <a:pPr marL="742950" lvl="1" indent="-285750" fontAlgn="base">
              <a:lnSpc>
                <a:spcPct val="90000"/>
              </a:lnSpc>
              <a:spcBef>
                <a:spcPct val="20000"/>
              </a:spcBef>
              <a:spcAft>
                <a:spcPct val="0"/>
              </a:spcAft>
              <a:buClr>
                <a:srgbClr val="F56600"/>
              </a:buClr>
              <a:buSzTx/>
              <a:buFont typeface="Arial" charset="0"/>
              <a:buChar char="▪"/>
              <a:defRPr/>
            </a:pPr>
            <a:r>
              <a:rPr lang="en-US" sz="2500" kern="0" dirty="0">
                <a:solidFill>
                  <a:srgbClr val="7D7061"/>
                </a:solidFill>
              </a:rPr>
              <a:t>Majority benefit to low- and moderate-income persons through services and job creation;</a:t>
            </a:r>
          </a:p>
          <a:p>
            <a:pPr marL="742950" lvl="1" indent="-285750" fontAlgn="base">
              <a:lnSpc>
                <a:spcPct val="90000"/>
              </a:lnSpc>
              <a:spcBef>
                <a:spcPct val="20000"/>
              </a:spcBef>
              <a:spcAft>
                <a:spcPct val="0"/>
              </a:spcAft>
              <a:buClr>
                <a:srgbClr val="F56600"/>
              </a:buClr>
              <a:buSzTx/>
              <a:buFont typeface="Arial" charset="0"/>
              <a:buChar char="▪"/>
              <a:defRPr/>
            </a:pPr>
            <a:r>
              <a:rPr lang="en-US" sz="2500" kern="0" dirty="0">
                <a:solidFill>
                  <a:srgbClr val="7D7061"/>
                </a:solidFill>
              </a:rPr>
              <a:t>Prevention or elimination of slum and blight;</a:t>
            </a:r>
          </a:p>
          <a:p>
            <a:pPr marL="742950" lvl="1" indent="-285750" fontAlgn="base">
              <a:lnSpc>
                <a:spcPct val="90000"/>
              </a:lnSpc>
              <a:spcBef>
                <a:spcPct val="20000"/>
              </a:spcBef>
              <a:spcAft>
                <a:spcPct val="0"/>
              </a:spcAft>
              <a:buClr>
                <a:srgbClr val="F56600"/>
              </a:buClr>
              <a:buSzTx/>
              <a:buFont typeface="Arial" charset="0"/>
              <a:buChar char="▪"/>
              <a:defRPr/>
            </a:pPr>
            <a:r>
              <a:rPr lang="en-US" sz="2500" kern="0" dirty="0">
                <a:solidFill>
                  <a:srgbClr val="7D7061"/>
                </a:solidFill>
              </a:rPr>
              <a:t>Immediate Threat &amp; Danger.</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sz="3600" b="1" dirty="0" smtClean="0"/>
              <a:t>Available Funding: Georgia</a:t>
            </a:r>
          </a:p>
        </p:txBody>
      </p:sp>
      <p:graphicFrame>
        <p:nvGraphicFramePr>
          <p:cNvPr id="5" name="Group 30"/>
          <p:cNvGraphicFramePr>
            <a:graphicFrameLocks noGrp="1"/>
          </p:cNvGraphicFramePr>
          <p:nvPr>
            <p:ph idx="4294967295"/>
            <p:extLst>
              <p:ext uri="{D42A27DB-BD31-4B8C-83A1-F6EECF244321}">
                <p14:modId xmlns:p14="http://schemas.microsoft.com/office/powerpoint/2010/main" val="2399091616"/>
              </p:ext>
            </p:extLst>
          </p:nvPr>
        </p:nvGraphicFramePr>
        <p:xfrm>
          <a:off x="1295400" y="3200400"/>
          <a:ext cx="6477000" cy="2895600"/>
        </p:xfrm>
        <a:graphic>
          <a:graphicData uri="http://schemas.openxmlformats.org/drawingml/2006/table">
            <a:tbl>
              <a:tblPr/>
              <a:tblGrid>
                <a:gridCol w="2286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HUD Authorization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$36,909,599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EIP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$8.0 million set-aside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RDF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$1.5 million set-aside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Immediate Threat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$350,000 set-aside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3"/>
          <p:cNvSpPr txBox="1">
            <a:spLocks noChangeArrowheads="1"/>
          </p:cNvSpPr>
          <p:nvPr/>
        </p:nvSpPr>
        <p:spPr bwMode="auto">
          <a:xfrm>
            <a:off x="990600" y="2133600"/>
            <a:ext cx="7086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56600"/>
              </a:buClr>
              <a:buSzTx/>
              <a:buFontTx/>
              <a:buNone/>
              <a:tabLst/>
              <a:defRPr/>
            </a:pPr>
            <a:r>
              <a:rPr kumimoji="0" lang="en-US" sz="2600" b="1" i="0" u="none" strike="noStrike" kern="0" cap="none" spc="0" normalizeH="0" baseline="0" noProof="0" dirty="0" smtClean="0">
                <a:ln>
                  <a:noFill/>
                </a:ln>
                <a:solidFill>
                  <a:srgbClr val="7D7061"/>
                </a:solidFill>
                <a:effectLst/>
                <a:uLnTx/>
                <a:uFillTx/>
                <a:latin typeface="+mn-lt"/>
                <a:ea typeface="+mn-ea"/>
                <a:cs typeface="+mn-cs"/>
              </a:rPr>
              <a:t>CDBG Funds from U.S. Housing and Urban</a:t>
            </a:r>
          </a:p>
          <a:p>
            <a:pPr marL="342900" marR="0" lvl="0" indent="-342900" algn="ctr" defTabSz="914400" rtl="0" eaLnBrk="1" fontAlgn="base" latinLnBrk="0" hangingPunct="1">
              <a:lnSpc>
                <a:spcPct val="90000"/>
              </a:lnSpc>
              <a:spcBef>
                <a:spcPct val="20000"/>
              </a:spcBef>
              <a:spcAft>
                <a:spcPct val="0"/>
              </a:spcAft>
              <a:buClr>
                <a:srgbClr val="F56600"/>
              </a:buClr>
              <a:buSzTx/>
              <a:buFontTx/>
              <a:buNone/>
              <a:tabLst/>
              <a:defRPr/>
            </a:pPr>
            <a:r>
              <a:rPr kumimoji="0" lang="en-US" sz="2600" b="1" i="0" u="none" strike="noStrike" kern="0" cap="none" spc="0" normalizeH="0" baseline="0" noProof="0" dirty="0" smtClean="0">
                <a:ln>
                  <a:noFill/>
                </a:ln>
                <a:solidFill>
                  <a:srgbClr val="7D7061"/>
                </a:solidFill>
                <a:effectLst/>
                <a:uLnTx/>
                <a:uFillTx/>
                <a:latin typeface="+mn-lt"/>
                <a:ea typeface="+mn-ea"/>
                <a:cs typeface="+mn-cs"/>
              </a:rPr>
              <a:t>Development (HUD)</a:t>
            </a:r>
            <a:r>
              <a:rPr kumimoji="0" lang="en-US" sz="2200" b="1" i="0" u="none" strike="noStrike" kern="0" cap="none" spc="0" normalizeH="0" baseline="0" noProof="0" dirty="0" smtClean="0">
                <a:ln>
                  <a:noFill/>
                </a:ln>
                <a:solidFill>
                  <a:srgbClr val="7D7061"/>
                </a:solidFill>
                <a:effectLst/>
                <a:uLnTx/>
                <a:uFillTx/>
                <a:latin typeface="+mn-lt"/>
                <a:ea typeface="+mn-ea"/>
                <a:cs typeface="+mn-cs"/>
              </a:rPr>
              <a:t>	</a:t>
            </a:r>
            <a:endParaRPr kumimoji="0" lang="en-US" sz="3500" b="1" i="0" u="none" strike="noStrike" kern="0" cap="none" spc="0" normalizeH="0" baseline="0" noProof="0" dirty="0" smtClean="0">
              <a:ln>
                <a:noFill/>
              </a:ln>
              <a:solidFill>
                <a:srgbClr val="7D706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Autofit/>
          </a:bodyPr>
          <a:lstStyle/>
          <a:p>
            <a:pPr algn="ctr" eaLnBrk="1" hangingPunct="1"/>
            <a:r>
              <a:rPr lang="en-US" sz="3600" b="1" dirty="0" smtClean="0"/>
              <a:t>Features of </a:t>
            </a:r>
            <a:br>
              <a:rPr lang="en-US" sz="3600" b="1" dirty="0" smtClean="0"/>
            </a:br>
            <a:r>
              <a:rPr lang="en-US" sz="3600" b="1" dirty="0" smtClean="0"/>
              <a:t>Economic Development Programs</a:t>
            </a:r>
          </a:p>
        </p:txBody>
      </p:sp>
      <p:graphicFrame>
        <p:nvGraphicFramePr>
          <p:cNvPr id="4" name="Group 107"/>
          <p:cNvGraphicFramePr>
            <a:graphicFrameLocks/>
          </p:cNvGraphicFramePr>
          <p:nvPr>
            <p:extLst>
              <p:ext uri="{D42A27DB-BD31-4B8C-83A1-F6EECF244321}">
                <p14:modId xmlns:p14="http://schemas.microsoft.com/office/powerpoint/2010/main" val="3687555527"/>
              </p:ext>
            </p:extLst>
          </p:nvPr>
        </p:nvGraphicFramePr>
        <p:xfrm>
          <a:off x="609600" y="2057400"/>
          <a:ext cx="7848600" cy="4242499"/>
        </p:xfrm>
        <a:graphic>
          <a:graphicData uri="http://schemas.openxmlformats.org/drawingml/2006/table">
            <a:tbl>
              <a:tblPr/>
              <a:tblGrid>
                <a:gridCol w="2743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Maximum Grant Amount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$750,000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Primary Purpose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EIP - Expand employment opportunities for L/M income people</a:t>
                      </a:r>
                    </a:p>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RDF – Eliminate Slum and Blight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563">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Low/Moderate Income Benefit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At least 51% of jobs created and/or retained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600">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Eligible 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56600"/>
                        </a:buClr>
                        <a:buSzTx/>
                        <a:buFontTx/>
                        <a:buNone/>
                        <a:tabLst/>
                      </a:pPr>
                      <a:r>
                        <a:rPr kumimoji="0" lang="en-US" sz="2200" b="1" i="0" u="none" strike="noStrike" cap="none" normalizeH="0" baseline="0" dirty="0" smtClean="0">
                          <a:ln>
                            <a:noFill/>
                          </a:ln>
                          <a:solidFill>
                            <a:srgbClr val="7D7061"/>
                          </a:solidFill>
                          <a:effectLst/>
                          <a:latin typeface="Arial" charset="0"/>
                        </a:rPr>
                        <a:t>Public facilities, infrastructure, business loans, elimination of Slum and Blight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ctr" eaLnBrk="1" hangingPunct="1"/>
            <a:r>
              <a:rPr lang="en-US" sz="3600" b="1" dirty="0" smtClean="0"/>
              <a:t>Four Routes to ED with CDBG</a:t>
            </a:r>
          </a:p>
        </p:txBody>
      </p:sp>
      <p:pic>
        <p:nvPicPr>
          <p:cNvPr id="9" name="Content Placeholder 8"/>
          <p:cNvPicPr>
            <a:picLocks noGrp="1" noChangeAspect="1"/>
          </p:cNvPicPr>
          <p:nvPr>
            <p:ph sz="quarter" idx="1"/>
          </p:nvPr>
        </p:nvPicPr>
        <p:blipFill>
          <a:blip r:embed="rId3" cstate="print"/>
          <a:stretch>
            <a:fillRect/>
          </a:stretch>
        </p:blipFill>
        <p:spPr>
          <a:xfrm>
            <a:off x="822960" y="1645920"/>
            <a:ext cx="3369438" cy="4206240"/>
          </a:xfrm>
          <a:prstGeom prst="rect">
            <a:avLst/>
          </a:prstGeom>
        </p:spPr>
      </p:pic>
      <p:sp>
        <p:nvSpPr>
          <p:cNvPr id="8" name="Content Placeholder 7"/>
          <p:cNvSpPr>
            <a:spLocks noGrp="1"/>
          </p:cNvSpPr>
          <p:nvPr>
            <p:ph sz="quarter" idx="2"/>
          </p:nvPr>
        </p:nvSpPr>
        <p:spPr>
          <a:xfrm>
            <a:off x="4844902" y="1752600"/>
            <a:ext cx="3886200" cy="4191000"/>
          </a:xfrm>
        </p:spPr>
        <p:txBody>
          <a:bodyPr/>
          <a:lstStyle/>
          <a:p>
            <a:pPr marL="609600" lvl="0" indent="-609600" fontAlgn="base">
              <a:spcBef>
                <a:spcPct val="20000"/>
              </a:spcBef>
              <a:spcAft>
                <a:spcPct val="0"/>
              </a:spcAft>
              <a:buClr>
                <a:schemeClr val="tx1"/>
              </a:buClr>
              <a:buSzTx/>
              <a:buFont typeface="Wingdings" pitchFamily="2" charset="2"/>
              <a:buAutoNum type="arabicPeriod"/>
              <a:defRPr/>
            </a:pPr>
            <a:r>
              <a:rPr lang="en-US" sz="2400" b="1" kern="0" dirty="0">
                <a:solidFill>
                  <a:srgbClr val="7D7061"/>
                </a:solidFill>
              </a:rPr>
              <a:t>Annual Competition CDBG-ED application</a:t>
            </a:r>
          </a:p>
          <a:p>
            <a:pPr marL="609600" lvl="0" indent="-609600" fontAlgn="base">
              <a:spcBef>
                <a:spcPct val="20000"/>
              </a:spcBef>
              <a:spcAft>
                <a:spcPct val="0"/>
              </a:spcAft>
              <a:buClr>
                <a:schemeClr val="tx1"/>
              </a:buClr>
              <a:buSzTx/>
              <a:buFont typeface="Wingdings" pitchFamily="2" charset="2"/>
              <a:buAutoNum type="arabicPeriod"/>
              <a:defRPr/>
            </a:pPr>
            <a:r>
              <a:rPr lang="en-US" sz="2400" b="1" kern="0" dirty="0">
                <a:solidFill>
                  <a:srgbClr val="7D7061"/>
                </a:solidFill>
              </a:rPr>
              <a:t>Employment Incentive Program</a:t>
            </a:r>
          </a:p>
          <a:p>
            <a:pPr marL="609600" lvl="0" indent="-609600" fontAlgn="base">
              <a:spcBef>
                <a:spcPct val="20000"/>
              </a:spcBef>
              <a:spcAft>
                <a:spcPct val="0"/>
              </a:spcAft>
              <a:buClr>
                <a:schemeClr val="tx1"/>
              </a:buClr>
              <a:buSzTx/>
              <a:buFont typeface="Wingdings" pitchFamily="2" charset="2"/>
              <a:buAutoNum type="arabicPeriod"/>
              <a:defRPr/>
            </a:pPr>
            <a:r>
              <a:rPr lang="en-US" sz="2400" b="1" kern="0" dirty="0">
                <a:solidFill>
                  <a:srgbClr val="7D7061"/>
                </a:solidFill>
              </a:rPr>
              <a:t>Redevelopment Fund Program</a:t>
            </a:r>
          </a:p>
          <a:p>
            <a:pPr marL="609600" lvl="0" indent="-609600" fontAlgn="base">
              <a:spcBef>
                <a:spcPct val="20000"/>
              </a:spcBef>
              <a:spcAft>
                <a:spcPct val="0"/>
              </a:spcAft>
              <a:buClr>
                <a:schemeClr val="tx1"/>
              </a:buClr>
              <a:buSzTx/>
              <a:buFont typeface="Wingdings" pitchFamily="2" charset="2"/>
              <a:buAutoNum type="arabicPeriod"/>
              <a:defRPr/>
            </a:pPr>
            <a:r>
              <a:rPr lang="en-US" sz="2400" b="1" kern="0" dirty="0">
                <a:solidFill>
                  <a:srgbClr val="7D7061"/>
                </a:solidFill>
              </a:rPr>
              <a:t>Local Revolving Loan Fund (generated by CDBG-ED, EIP or RDF loans</a:t>
            </a:r>
            <a:r>
              <a:rPr lang="en-US" sz="2400" b="1" kern="0" dirty="0" smtClean="0">
                <a:solidFill>
                  <a:srgbClr val="7D7061"/>
                </a:solidFill>
              </a:rPr>
              <a:t>)</a:t>
            </a:r>
            <a:endParaRPr lang="en-US" sz="2400" b="1" kern="0" dirty="0">
              <a:solidFill>
                <a:srgbClr val="7D706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Organizational </a:t>
            </a:r>
            <a:r>
              <a:rPr lang="en-US" sz="3600" b="1" dirty="0" smtClean="0"/>
              <a:t>Processes</a:t>
            </a:r>
            <a:endParaRPr lang="en-US" sz="3600" dirty="0"/>
          </a:p>
        </p:txBody>
      </p:sp>
      <p:sp>
        <p:nvSpPr>
          <p:cNvPr id="16387" name="Rectangle 3"/>
          <p:cNvSpPr>
            <a:spLocks noChangeArrowheads="1"/>
          </p:cNvSpPr>
          <p:nvPr/>
        </p:nvSpPr>
        <p:spPr bwMode="auto">
          <a:xfrm>
            <a:off x="622300" y="762000"/>
            <a:ext cx="7289800" cy="685800"/>
          </a:xfrm>
          <a:prstGeom prst="rect">
            <a:avLst/>
          </a:prstGeom>
          <a:noFill/>
          <a:ln w="9525">
            <a:noFill/>
            <a:miter lim="800000"/>
            <a:headEnd/>
            <a:tailEnd/>
          </a:ln>
        </p:spPr>
        <p:txBody>
          <a:bodyPr lIns="92075" tIns="46038" rIns="92075" bIns="46038" anchor="b"/>
          <a:lstStyle/>
          <a:p>
            <a:pPr>
              <a:spcBef>
                <a:spcPct val="50000"/>
              </a:spcBef>
            </a:pPr>
            <a:endParaRPr lang="en-US" sz="3200" b="1" i="0" dirty="0">
              <a:solidFill>
                <a:srgbClr val="FF9933"/>
              </a:solidFill>
            </a:endParaRPr>
          </a:p>
        </p:txBody>
      </p:sp>
      <p:sp>
        <p:nvSpPr>
          <p:cNvPr id="16388" name="Text Box 4"/>
          <p:cNvSpPr txBox="1">
            <a:spLocks noChangeArrowheads="1"/>
          </p:cNvSpPr>
          <p:nvPr/>
        </p:nvSpPr>
        <p:spPr bwMode="auto">
          <a:xfrm>
            <a:off x="533400" y="4102100"/>
            <a:ext cx="1925638" cy="346075"/>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1600" b="1" i="0" dirty="0">
                <a:solidFill>
                  <a:schemeClr val="tx1"/>
                </a:solidFill>
              </a:rPr>
              <a:t>Monitor &amp; Audit</a:t>
            </a:r>
            <a:endParaRPr kumimoji="1" lang="en-US" sz="1600" i="0" dirty="0">
              <a:solidFill>
                <a:schemeClr val="tx1"/>
              </a:solidFill>
            </a:endParaRPr>
          </a:p>
        </p:txBody>
      </p:sp>
      <p:sp>
        <p:nvSpPr>
          <p:cNvPr id="16389" name="Text Box 5"/>
          <p:cNvSpPr txBox="1">
            <a:spLocks noChangeArrowheads="1"/>
          </p:cNvSpPr>
          <p:nvPr/>
        </p:nvSpPr>
        <p:spPr bwMode="auto">
          <a:xfrm>
            <a:off x="1628775" y="4914900"/>
            <a:ext cx="1419225" cy="590550"/>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1600" b="1" i="0" dirty="0">
                <a:solidFill>
                  <a:schemeClr val="tx1"/>
                </a:solidFill>
              </a:rPr>
              <a:t>Manage Projects</a:t>
            </a:r>
            <a:endParaRPr kumimoji="1" lang="en-US" sz="1600" i="0" dirty="0">
              <a:solidFill>
                <a:schemeClr val="tx1"/>
              </a:solidFill>
            </a:endParaRPr>
          </a:p>
        </p:txBody>
      </p:sp>
      <p:sp>
        <p:nvSpPr>
          <p:cNvPr id="16390" name="Text Box 6"/>
          <p:cNvSpPr txBox="1">
            <a:spLocks noChangeArrowheads="1"/>
          </p:cNvSpPr>
          <p:nvPr/>
        </p:nvSpPr>
        <p:spPr bwMode="auto">
          <a:xfrm>
            <a:off x="3930650" y="5308600"/>
            <a:ext cx="1778000" cy="957263"/>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1600" b="1" i="0" dirty="0" smtClean="0">
                <a:solidFill>
                  <a:schemeClr val="tx1"/>
                </a:solidFill>
              </a:rPr>
              <a:t>Award / Denial</a:t>
            </a:r>
            <a:endParaRPr kumimoji="1" lang="en-US" sz="1600" b="1" i="0" dirty="0">
              <a:solidFill>
                <a:schemeClr val="tx1"/>
              </a:solidFill>
            </a:endParaRPr>
          </a:p>
          <a:p>
            <a:pPr eaLnBrk="0" hangingPunct="0">
              <a:spcBef>
                <a:spcPct val="50000"/>
              </a:spcBef>
            </a:pPr>
            <a:r>
              <a:rPr kumimoji="1" lang="en-US" sz="1600" b="1" i="0" dirty="0">
                <a:solidFill>
                  <a:schemeClr val="tx1"/>
                </a:solidFill>
              </a:rPr>
              <a:t>Final Structure of Assistance</a:t>
            </a:r>
          </a:p>
        </p:txBody>
      </p:sp>
      <p:sp>
        <p:nvSpPr>
          <p:cNvPr id="16391" name="Text Box 7"/>
          <p:cNvSpPr txBox="1">
            <a:spLocks noChangeArrowheads="1"/>
          </p:cNvSpPr>
          <p:nvPr/>
        </p:nvSpPr>
        <p:spPr bwMode="auto">
          <a:xfrm>
            <a:off x="6591300" y="5194300"/>
            <a:ext cx="1371600" cy="835025"/>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1600" b="1" i="0" dirty="0">
                <a:solidFill>
                  <a:schemeClr val="tx1"/>
                </a:solidFill>
              </a:rPr>
              <a:t>Review &amp; Underwrite Application</a:t>
            </a:r>
            <a:endParaRPr kumimoji="1" lang="en-US" sz="1600" i="0" dirty="0">
              <a:solidFill>
                <a:schemeClr val="tx1"/>
              </a:solidFill>
            </a:endParaRPr>
          </a:p>
        </p:txBody>
      </p:sp>
      <p:sp>
        <p:nvSpPr>
          <p:cNvPr id="16392" name="Text Box 8"/>
          <p:cNvSpPr txBox="1">
            <a:spLocks noChangeArrowheads="1"/>
          </p:cNvSpPr>
          <p:nvPr/>
        </p:nvSpPr>
        <p:spPr bwMode="auto">
          <a:xfrm>
            <a:off x="7251700" y="3886200"/>
            <a:ext cx="1600200" cy="835025"/>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1600" b="1" i="0" dirty="0">
                <a:solidFill>
                  <a:schemeClr val="tx1"/>
                </a:solidFill>
              </a:rPr>
              <a:t>Application Development &amp; Submission</a:t>
            </a:r>
            <a:endParaRPr kumimoji="1" lang="en-US" sz="1600" i="0" dirty="0">
              <a:solidFill>
                <a:schemeClr val="tx1"/>
              </a:solidFill>
            </a:endParaRPr>
          </a:p>
        </p:txBody>
      </p:sp>
      <p:sp>
        <p:nvSpPr>
          <p:cNvPr id="16393" name="Text Box 9"/>
          <p:cNvSpPr txBox="1">
            <a:spLocks noChangeArrowheads="1"/>
          </p:cNvSpPr>
          <p:nvPr/>
        </p:nvSpPr>
        <p:spPr bwMode="auto">
          <a:xfrm>
            <a:off x="6581775" y="2505075"/>
            <a:ext cx="2244725" cy="830997"/>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1600" b="1" i="0" dirty="0">
                <a:solidFill>
                  <a:schemeClr val="tx1"/>
                </a:solidFill>
              </a:rPr>
              <a:t>Initial Project Assessments </a:t>
            </a:r>
            <a:r>
              <a:rPr kumimoji="1" lang="en-US" sz="1600" b="1" i="0" dirty="0" smtClean="0">
                <a:solidFill>
                  <a:schemeClr val="tx1"/>
                </a:solidFill>
              </a:rPr>
              <a:t>(EIP &amp; RDF)</a:t>
            </a:r>
            <a:endParaRPr kumimoji="1" lang="en-US" sz="1600" b="1" dirty="0">
              <a:solidFill>
                <a:schemeClr val="tx1"/>
              </a:solidFill>
            </a:endParaRPr>
          </a:p>
        </p:txBody>
      </p:sp>
      <p:sp>
        <p:nvSpPr>
          <p:cNvPr id="16394" name="Text Box 10"/>
          <p:cNvSpPr txBox="1">
            <a:spLocks noChangeArrowheads="1"/>
          </p:cNvSpPr>
          <p:nvPr/>
        </p:nvSpPr>
        <p:spPr bwMode="auto">
          <a:xfrm>
            <a:off x="498475" y="2835275"/>
            <a:ext cx="2166938" cy="590550"/>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1600" b="1" i="0" dirty="0">
                <a:solidFill>
                  <a:schemeClr val="tx1"/>
                </a:solidFill>
              </a:rPr>
              <a:t>Market Successful Concepts</a:t>
            </a:r>
            <a:endParaRPr kumimoji="1" lang="en-US" sz="1600" i="0" dirty="0">
              <a:solidFill>
                <a:schemeClr val="tx1"/>
              </a:solidFill>
            </a:endParaRPr>
          </a:p>
        </p:txBody>
      </p:sp>
      <p:sp>
        <p:nvSpPr>
          <p:cNvPr id="16395" name="Text Box 11"/>
          <p:cNvSpPr txBox="1">
            <a:spLocks noChangeArrowheads="1"/>
          </p:cNvSpPr>
          <p:nvPr/>
        </p:nvSpPr>
        <p:spPr bwMode="auto">
          <a:xfrm>
            <a:off x="3089275" y="3489325"/>
            <a:ext cx="2968625" cy="1016000"/>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2000" b="1" i="0" dirty="0">
                <a:solidFill>
                  <a:srgbClr val="F56600"/>
                </a:solidFill>
              </a:rPr>
              <a:t>Local Community &amp; Economic Development Needs</a:t>
            </a:r>
          </a:p>
        </p:txBody>
      </p:sp>
      <p:sp>
        <p:nvSpPr>
          <p:cNvPr id="16396" name="Text Box 12"/>
          <p:cNvSpPr txBox="1">
            <a:spLocks noChangeArrowheads="1"/>
          </p:cNvSpPr>
          <p:nvPr/>
        </p:nvSpPr>
        <p:spPr bwMode="auto">
          <a:xfrm>
            <a:off x="3235325" y="1993900"/>
            <a:ext cx="2484438" cy="406400"/>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2000" b="1" i="0" dirty="0">
                <a:solidFill>
                  <a:schemeClr val="tx1"/>
                </a:solidFill>
              </a:rPr>
              <a:t>Potential Project</a:t>
            </a:r>
            <a:endParaRPr kumimoji="1" lang="en-US" sz="2000" i="0" dirty="0">
              <a:solidFill>
                <a:schemeClr val="tx1"/>
              </a:solidFill>
            </a:endParaRPr>
          </a:p>
        </p:txBody>
      </p:sp>
      <p:sp>
        <p:nvSpPr>
          <p:cNvPr id="16397" name="Line 13"/>
          <p:cNvSpPr>
            <a:spLocks noChangeShapeType="1"/>
          </p:cNvSpPr>
          <p:nvPr/>
        </p:nvSpPr>
        <p:spPr bwMode="auto">
          <a:xfrm flipV="1">
            <a:off x="2641600" y="2489200"/>
            <a:ext cx="5334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16398" name="Line 14"/>
          <p:cNvSpPr>
            <a:spLocks noChangeShapeType="1"/>
          </p:cNvSpPr>
          <p:nvPr/>
        </p:nvSpPr>
        <p:spPr bwMode="auto">
          <a:xfrm flipH="1">
            <a:off x="7620000" y="4800600"/>
            <a:ext cx="2286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16399" name="Line 15"/>
          <p:cNvSpPr>
            <a:spLocks noChangeShapeType="1"/>
          </p:cNvSpPr>
          <p:nvPr/>
        </p:nvSpPr>
        <p:spPr bwMode="auto">
          <a:xfrm flipV="1">
            <a:off x="1092200" y="3556000"/>
            <a:ext cx="1524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16400" name="Line 16"/>
          <p:cNvSpPr>
            <a:spLocks noChangeShapeType="1"/>
          </p:cNvSpPr>
          <p:nvPr/>
        </p:nvSpPr>
        <p:spPr bwMode="auto">
          <a:xfrm flipH="1" flipV="1">
            <a:off x="3048000" y="5867400"/>
            <a:ext cx="304800" cy="152400"/>
          </a:xfrm>
          <a:prstGeom prst="line">
            <a:avLst/>
          </a:prstGeom>
          <a:noFill/>
          <a:ln w="9525">
            <a:solidFill>
              <a:schemeClr val="tx1"/>
            </a:solidFill>
            <a:round/>
            <a:headEnd/>
            <a:tailEnd type="triangle" w="med" len="med"/>
          </a:ln>
        </p:spPr>
        <p:txBody>
          <a:bodyPr wrap="none" anchor="ctr"/>
          <a:lstStyle/>
          <a:p>
            <a:endParaRPr lang="en-US" dirty="0"/>
          </a:p>
        </p:txBody>
      </p:sp>
      <p:sp>
        <p:nvSpPr>
          <p:cNvPr id="16401" name="Line 17"/>
          <p:cNvSpPr>
            <a:spLocks noChangeShapeType="1"/>
          </p:cNvSpPr>
          <p:nvPr/>
        </p:nvSpPr>
        <p:spPr bwMode="auto">
          <a:xfrm flipH="1" flipV="1">
            <a:off x="1231900" y="4546600"/>
            <a:ext cx="228600" cy="152400"/>
          </a:xfrm>
          <a:prstGeom prst="line">
            <a:avLst/>
          </a:prstGeom>
          <a:noFill/>
          <a:ln w="9525">
            <a:solidFill>
              <a:schemeClr val="tx1"/>
            </a:solidFill>
            <a:round/>
            <a:headEnd/>
            <a:tailEnd type="triangle" w="med" len="med"/>
          </a:ln>
        </p:spPr>
        <p:txBody>
          <a:bodyPr wrap="none" anchor="ctr"/>
          <a:lstStyle/>
          <a:p>
            <a:endParaRPr lang="en-US" dirty="0"/>
          </a:p>
        </p:txBody>
      </p:sp>
      <p:sp>
        <p:nvSpPr>
          <p:cNvPr id="16402" name="Line 18"/>
          <p:cNvSpPr>
            <a:spLocks noChangeShapeType="1"/>
          </p:cNvSpPr>
          <p:nvPr/>
        </p:nvSpPr>
        <p:spPr bwMode="auto">
          <a:xfrm flipH="1">
            <a:off x="5930900" y="5702300"/>
            <a:ext cx="279400" cy="50800"/>
          </a:xfrm>
          <a:prstGeom prst="line">
            <a:avLst/>
          </a:prstGeom>
          <a:noFill/>
          <a:ln w="9525">
            <a:solidFill>
              <a:schemeClr val="tx1"/>
            </a:solidFill>
            <a:round/>
            <a:headEnd/>
            <a:tailEnd type="triangle" w="med" len="med"/>
          </a:ln>
        </p:spPr>
        <p:txBody>
          <a:bodyPr wrap="none" anchor="ctr"/>
          <a:lstStyle/>
          <a:p>
            <a:endParaRPr lang="en-US" dirty="0"/>
          </a:p>
        </p:txBody>
      </p:sp>
      <p:sp>
        <p:nvSpPr>
          <p:cNvPr id="16403" name="Line 19"/>
          <p:cNvSpPr>
            <a:spLocks noChangeShapeType="1"/>
          </p:cNvSpPr>
          <p:nvPr/>
        </p:nvSpPr>
        <p:spPr bwMode="auto">
          <a:xfrm>
            <a:off x="7886700" y="3517900"/>
            <a:ext cx="2286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16404" name="Line 20"/>
          <p:cNvSpPr>
            <a:spLocks noChangeShapeType="1"/>
          </p:cNvSpPr>
          <p:nvPr/>
        </p:nvSpPr>
        <p:spPr bwMode="auto">
          <a:xfrm>
            <a:off x="5930900" y="2463800"/>
            <a:ext cx="469900" cy="73025"/>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a:bodyPr>
          <a:lstStyle/>
          <a:p>
            <a:pPr algn="ctr" eaLnBrk="1" hangingPunct="1"/>
            <a:r>
              <a:rPr lang="en-US" sz="3600" b="1" dirty="0" smtClean="0">
                <a:latin typeface="+mn-lt"/>
              </a:rPr>
              <a:t>What exactly is this IPA? </a:t>
            </a:r>
          </a:p>
        </p:txBody>
      </p:sp>
      <p:sp>
        <p:nvSpPr>
          <p:cNvPr id="2052" name="Text Box 12"/>
          <p:cNvSpPr txBox="1">
            <a:spLocks noChangeArrowheads="1"/>
          </p:cNvSpPr>
          <p:nvPr/>
        </p:nvSpPr>
        <p:spPr bwMode="auto">
          <a:xfrm>
            <a:off x="3540125" y="2105025"/>
            <a:ext cx="4895850" cy="830997"/>
          </a:xfrm>
          <a:prstGeom prst="rect">
            <a:avLst/>
          </a:prstGeom>
          <a:solidFill>
            <a:srgbClr val="FFFF00">
              <a:alpha val="50195"/>
            </a:srgbClr>
          </a:solidFill>
          <a:ln w="9525">
            <a:solidFill>
              <a:srgbClr val="FFCC00"/>
            </a:solidFill>
            <a:miter lim="800000"/>
            <a:headEnd/>
            <a:tailEnd/>
          </a:ln>
        </p:spPr>
        <p:txBody>
          <a:bodyPr>
            <a:spAutoFit/>
          </a:bodyPr>
          <a:lstStyle/>
          <a:p>
            <a:pPr eaLnBrk="0" hangingPunct="0">
              <a:spcBef>
                <a:spcPct val="50000"/>
              </a:spcBef>
            </a:pPr>
            <a:r>
              <a:rPr kumimoji="1" lang="en-US" sz="2400" b="1" i="0" u="sng" dirty="0">
                <a:solidFill>
                  <a:srgbClr val="796D6B"/>
                </a:solidFill>
              </a:rPr>
              <a:t>Initial Project Assessment (DCA)</a:t>
            </a:r>
            <a:r>
              <a:rPr kumimoji="1" lang="en-US" sz="2400" i="0" dirty="0">
                <a:solidFill>
                  <a:srgbClr val="796D6B"/>
                </a:solidFill>
              </a:rPr>
              <a:t> </a:t>
            </a:r>
          </a:p>
        </p:txBody>
      </p:sp>
      <p:sp>
        <p:nvSpPr>
          <p:cNvPr id="2053" name="Line 19"/>
          <p:cNvSpPr>
            <a:spLocks noChangeShapeType="1"/>
          </p:cNvSpPr>
          <p:nvPr/>
        </p:nvSpPr>
        <p:spPr bwMode="auto">
          <a:xfrm>
            <a:off x="3133725" y="2457450"/>
            <a:ext cx="457200" cy="0"/>
          </a:xfrm>
          <a:prstGeom prst="line">
            <a:avLst/>
          </a:prstGeom>
          <a:noFill/>
          <a:ln w="9525">
            <a:solidFill>
              <a:schemeClr val="tx1"/>
            </a:solidFill>
            <a:round/>
            <a:headEnd/>
            <a:tailEnd type="triangle" w="med" len="med"/>
          </a:ln>
        </p:spPr>
        <p:txBody>
          <a:bodyPr wrap="none" anchor="ctr"/>
          <a:lstStyle/>
          <a:p>
            <a:endParaRPr lang="en-US" dirty="0"/>
          </a:p>
        </p:txBody>
      </p:sp>
      <p:graphicFrame>
        <p:nvGraphicFramePr>
          <p:cNvPr id="2050" name="Object 20"/>
          <p:cNvGraphicFramePr>
            <a:graphicFrameLocks/>
          </p:cNvGraphicFramePr>
          <p:nvPr/>
        </p:nvGraphicFramePr>
        <p:xfrm>
          <a:off x="393700" y="2019300"/>
          <a:ext cx="2743200" cy="1752600"/>
        </p:xfrm>
        <a:graphic>
          <a:graphicData uri="http://schemas.openxmlformats.org/presentationml/2006/ole">
            <mc:AlternateContent xmlns:mc="http://schemas.openxmlformats.org/markup-compatibility/2006">
              <mc:Choice xmlns:v="urn:schemas-microsoft-com:vml" Requires="v">
                <p:oleObj spid="_x0000_s1268" name="Image" r:id="rId4" imgW="5337098" imgH="2579598" progId="">
                  <p:embed/>
                </p:oleObj>
              </mc:Choice>
              <mc:Fallback>
                <p:oleObj name="Image" r:id="rId4" imgW="5337098" imgH="2579598"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2019300"/>
                        <a:ext cx="2743200" cy="1752600"/>
                      </a:xfrm>
                      <a:prstGeom prst="rect">
                        <a:avLst/>
                      </a:prstGeom>
                      <a:noFill/>
                      <a:ln>
                        <a:noFill/>
                      </a:ln>
                      <a:effectLst>
                        <a:outerShdw dist="8980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4" name="Text Box 25"/>
          <p:cNvSpPr txBox="1">
            <a:spLocks noChangeArrowheads="1"/>
          </p:cNvSpPr>
          <p:nvPr/>
        </p:nvSpPr>
        <p:spPr bwMode="auto">
          <a:xfrm>
            <a:off x="2305050" y="4405313"/>
            <a:ext cx="184150" cy="366712"/>
          </a:xfrm>
          <a:prstGeom prst="rect">
            <a:avLst/>
          </a:prstGeom>
          <a:noFill/>
          <a:ln w="9525" algn="ctr">
            <a:noFill/>
            <a:miter lim="800000"/>
            <a:headEnd/>
            <a:tailEnd/>
          </a:ln>
        </p:spPr>
        <p:txBody>
          <a:bodyPr>
            <a:spAutoFit/>
          </a:bodyPr>
          <a:lstStyle/>
          <a:p>
            <a:pPr>
              <a:spcBef>
                <a:spcPct val="50000"/>
              </a:spcBef>
            </a:pPr>
            <a:endParaRPr lang="en-US" dirty="0"/>
          </a:p>
        </p:txBody>
      </p:sp>
      <p:sp>
        <p:nvSpPr>
          <p:cNvPr id="2055" name="Text Box 26"/>
          <p:cNvSpPr txBox="1">
            <a:spLocks noChangeArrowheads="1"/>
          </p:cNvSpPr>
          <p:nvPr/>
        </p:nvSpPr>
        <p:spPr bwMode="auto">
          <a:xfrm>
            <a:off x="1463675" y="3967163"/>
            <a:ext cx="2784475" cy="366712"/>
          </a:xfrm>
          <a:prstGeom prst="rect">
            <a:avLst/>
          </a:prstGeom>
          <a:noFill/>
          <a:ln w="9525" algn="ctr">
            <a:noFill/>
            <a:miter lim="800000"/>
            <a:headEnd/>
            <a:tailEnd/>
          </a:ln>
        </p:spPr>
        <p:txBody>
          <a:bodyPr>
            <a:spAutoFit/>
          </a:bodyPr>
          <a:lstStyle/>
          <a:p>
            <a:pPr>
              <a:spcBef>
                <a:spcPct val="50000"/>
              </a:spcBef>
              <a:buFontTx/>
              <a:buChar char="•"/>
            </a:pPr>
            <a:endParaRPr lang="en-US" dirty="0"/>
          </a:p>
        </p:txBody>
      </p:sp>
      <p:sp>
        <p:nvSpPr>
          <p:cNvPr id="2056" name="Text Box 27"/>
          <p:cNvSpPr txBox="1">
            <a:spLocks noChangeArrowheads="1"/>
          </p:cNvSpPr>
          <p:nvPr/>
        </p:nvSpPr>
        <p:spPr bwMode="auto">
          <a:xfrm>
            <a:off x="563563" y="4097338"/>
            <a:ext cx="7424737" cy="1938992"/>
          </a:xfrm>
          <a:prstGeom prst="rect">
            <a:avLst/>
          </a:prstGeom>
          <a:noFill/>
          <a:ln w="9525" algn="ctr">
            <a:noFill/>
            <a:miter lim="800000"/>
            <a:headEnd/>
            <a:tailEnd/>
          </a:ln>
        </p:spPr>
        <p:txBody>
          <a:bodyPr wrap="square">
            <a:spAutoFit/>
          </a:bodyPr>
          <a:lstStyle/>
          <a:p>
            <a:pPr algn="l">
              <a:buFontTx/>
              <a:buChar char="•"/>
            </a:pPr>
            <a:r>
              <a:rPr lang="en-US" sz="2000" i="0" dirty="0" smtClean="0">
                <a:solidFill>
                  <a:srgbClr val="7D7061"/>
                </a:solidFill>
              </a:rPr>
              <a:t>  The </a:t>
            </a:r>
            <a:r>
              <a:rPr lang="en-US" sz="2000" b="1" i="0" dirty="0">
                <a:solidFill>
                  <a:srgbClr val="7D7061"/>
                </a:solidFill>
              </a:rPr>
              <a:t>Who</a:t>
            </a:r>
            <a:r>
              <a:rPr lang="en-US" sz="2000" i="0" dirty="0">
                <a:solidFill>
                  <a:srgbClr val="7D7061"/>
                </a:solidFill>
              </a:rPr>
              <a:t>, </a:t>
            </a:r>
            <a:r>
              <a:rPr lang="en-US" sz="2000" b="1" i="0" dirty="0">
                <a:solidFill>
                  <a:srgbClr val="7D7061"/>
                </a:solidFill>
              </a:rPr>
              <a:t>What</a:t>
            </a:r>
            <a:r>
              <a:rPr lang="en-US" sz="2000" i="0" dirty="0">
                <a:solidFill>
                  <a:srgbClr val="7D7061"/>
                </a:solidFill>
              </a:rPr>
              <a:t>, </a:t>
            </a:r>
            <a:r>
              <a:rPr lang="en-US" sz="2000" b="1" i="0" dirty="0">
                <a:solidFill>
                  <a:srgbClr val="7D7061"/>
                </a:solidFill>
              </a:rPr>
              <a:t>Why</a:t>
            </a:r>
            <a:r>
              <a:rPr lang="en-US" sz="2000" i="0" dirty="0">
                <a:solidFill>
                  <a:srgbClr val="7D7061"/>
                </a:solidFill>
              </a:rPr>
              <a:t>, </a:t>
            </a:r>
            <a:r>
              <a:rPr lang="en-US" sz="2000" b="1" i="0" dirty="0">
                <a:solidFill>
                  <a:srgbClr val="7D7061"/>
                </a:solidFill>
              </a:rPr>
              <a:t>When</a:t>
            </a:r>
            <a:r>
              <a:rPr lang="en-US" sz="2000" i="0" dirty="0">
                <a:solidFill>
                  <a:srgbClr val="7D7061"/>
                </a:solidFill>
              </a:rPr>
              <a:t> and </a:t>
            </a:r>
            <a:r>
              <a:rPr lang="en-US" sz="2000" b="1" i="0" dirty="0">
                <a:solidFill>
                  <a:srgbClr val="7D7061"/>
                </a:solidFill>
              </a:rPr>
              <a:t>Where</a:t>
            </a:r>
            <a:r>
              <a:rPr lang="en-US" sz="2000" i="0" dirty="0">
                <a:solidFill>
                  <a:srgbClr val="7D7061"/>
                </a:solidFill>
              </a:rPr>
              <a:t> of a </a:t>
            </a:r>
            <a:r>
              <a:rPr lang="en-US" sz="2000" i="0" dirty="0" smtClean="0">
                <a:solidFill>
                  <a:srgbClr val="7D7061"/>
                </a:solidFill>
              </a:rPr>
              <a:t>Project;</a:t>
            </a:r>
            <a:endParaRPr lang="en-US" sz="2000" i="0" dirty="0">
              <a:solidFill>
                <a:srgbClr val="7D7061"/>
              </a:solidFill>
            </a:endParaRPr>
          </a:p>
          <a:p>
            <a:pPr algn="l">
              <a:buFontTx/>
              <a:buChar char="•"/>
            </a:pPr>
            <a:r>
              <a:rPr lang="en-US" sz="2000" i="0" dirty="0" smtClean="0">
                <a:solidFill>
                  <a:srgbClr val="7D7061"/>
                </a:solidFill>
              </a:rPr>
              <a:t>  Determines </a:t>
            </a:r>
            <a:r>
              <a:rPr lang="en-US" sz="2000" i="0" dirty="0">
                <a:solidFill>
                  <a:srgbClr val="7D7061"/>
                </a:solidFill>
              </a:rPr>
              <a:t>and Preserves Eligibility of activities and </a:t>
            </a:r>
            <a:r>
              <a:rPr lang="en-US" sz="2000" i="0" dirty="0" smtClean="0">
                <a:solidFill>
                  <a:srgbClr val="7D7061"/>
                </a:solidFill>
              </a:rPr>
              <a:t>costs;</a:t>
            </a:r>
            <a:endParaRPr lang="en-US" sz="2000" i="0" dirty="0">
              <a:solidFill>
                <a:srgbClr val="7D7061"/>
              </a:solidFill>
            </a:endParaRPr>
          </a:p>
          <a:p>
            <a:pPr algn="l">
              <a:buFontTx/>
              <a:buChar char="•"/>
            </a:pPr>
            <a:r>
              <a:rPr lang="en-US" sz="2000" i="0" dirty="0" smtClean="0">
                <a:solidFill>
                  <a:srgbClr val="7D7061"/>
                </a:solidFill>
              </a:rPr>
              <a:t>  Enables </a:t>
            </a:r>
            <a:r>
              <a:rPr lang="en-US" sz="2000" i="0" dirty="0">
                <a:solidFill>
                  <a:srgbClr val="7D7061"/>
                </a:solidFill>
              </a:rPr>
              <a:t>Pre-Agreement Cost Approval (PACA) which </a:t>
            </a:r>
            <a:r>
              <a:rPr lang="en-US" sz="2000" i="0" dirty="0" smtClean="0">
                <a:solidFill>
                  <a:srgbClr val="7D7061"/>
                </a:solidFill>
              </a:rPr>
              <a:t>is</a:t>
            </a:r>
          </a:p>
          <a:p>
            <a:pPr algn="l"/>
            <a:r>
              <a:rPr lang="en-US" sz="2000" i="0" dirty="0" smtClean="0">
                <a:solidFill>
                  <a:srgbClr val="7D7061"/>
                </a:solidFill>
              </a:rPr>
              <a:t>   especially </a:t>
            </a:r>
            <a:r>
              <a:rPr lang="en-US" sz="2000" i="0" dirty="0">
                <a:solidFill>
                  <a:srgbClr val="7D7061"/>
                </a:solidFill>
              </a:rPr>
              <a:t>important for federal </a:t>
            </a:r>
            <a:r>
              <a:rPr lang="en-US" sz="2000" i="0" dirty="0" smtClean="0">
                <a:solidFill>
                  <a:srgbClr val="7D7061"/>
                </a:solidFill>
              </a:rPr>
              <a:t>funds;</a:t>
            </a:r>
            <a:endParaRPr lang="en-US" sz="2000" i="0" dirty="0">
              <a:solidFill>
                <a:srgbClr val="7D7061"/>
              </a:solidFill>
            </a:endParaRPr>
          </a:p>
          <a:p>
            <a:pPr algn="l">
              <a:buFontTx/>
              <a:buChar char="•"/>
            </a:pPr>
            <a:r>
              <a:rPr lang="en-US" sz="2000" i="0" dirty="0" smtClean="0">
                <a:solidFill>
                  <a:srgbClr val="7D7061"/>
                </a:solidFill>
              </a:rPr>
              <a:t>  Ensures </a:t>
            </a:r>
            <a:r>
              <a:rPr lang="en-US" sz="2000" i="0" dirty="0">
                <a:solidFill>
                  <a:srgbClr val="7D7061"/>
                </a:solidFill>
              </a:rPr>
              <a:t>all available funding sources are </a:t>
            </a:r>
            <a:r>
              <a:rPr lang="en-US" sz="2000" i="0" dirty="0" smtClean="0">
                <a:solidFill>
                  <a:srgbClr val="7D7061"/>
                </a:solidFill>
              </a:rPr>
              <a:t>considered; and</a:t>
            </a:r>
            <a:endParaRPr lang="en-US" sz="2000" i="0" dirty="0">
              <a:solidFill>
                <a:srgbClr val="7D7061"/>
              </a:solidFill>
            </a:endParaRPr>
          </a:p>
          <a:p>
            <a:pPr algn="l">
              <a:buFontTx/>
              <a:buChar char="•"/>
            </a:pPr>
            <a:r>
              <a:rPr lang="en-US" sz="2000" i="0" dirty="0" smtClean="0">
                <a:solidFill>
                  <a:srgbClr val="7D7061"/>
                </a:solidFill>
              </a:rPr>
              <a:t>  Provides an </a:t>
            </a:r>
            <a:r>
              <a:rPr lang="en-US" sz="2000" i="0" dirty="0">
                <a:solidFill>
                  <a:srgbClr val="7D7061"/>
                </a:solidFill>
              </a:rPr>
              <a:t>idea how competitive your project might </a:t>
            </a:r>
            <a:r>
              <a:rPr lang="en-US" sz="2000" i="0" dirty="0" smtClean="0">
                <a:solidFill>
                  <a:srgbClr val="7D7061"/>
                </a:solidFill>
              </a:rPr>
              <a:t>be.</a:t>
            </a:r>
            <a:endParaRPr lang="en-US" sz="2000" i="0" dirty="0">
              <a:solidFill>
                <a:srgbClr val="7D706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CA revised ppt template.FINAL" id="{2CD771F8-A4A2-4818-B258-B423D937E14F}" vid="{3D13047E-3E34-4756-8E86-4D85F5510572}"/>
    </a:ext>
  </a:extLst>
</a:theme>
</file>

<file path=ppt/theme/theme3.xml><?xml version="1.0" encoding="utf-8"?>
<a:theme xmlns:a="http://schemas.openxmlformats.org/drawingml/2006/main" name="1_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CA PowerPoint template print (standard)" id="{3B1E271C-8D84-4366-968F-9B9ED5D0BBA4}" vid="{AE863983-AAD4-4E9A-A7F0-A70A03CD88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43093B2C3A844DB619A17F83DED762" ma:contentTypeVersion="2" ma:contentTypeDescription="Create a new document." ma:contentTypeScope="" ma:versionID="2e22b14f98bb8940dd6b7532e8de59f7">
  <xsd:schema xmlns:xsd="http://www.w3.org/2001/XMLSchema" xmlns:xs="http://www.w3.org/2001/XMLSchema" xmlns:p="http://schemas.microsoft.com/office/2006/metadata/properties" xmlns:ns2="2f7efe9a-5f39-4440-908e-a0e074ed76da" targetNamespace="http://schemas.microsoft.com/office/2006/metadata/properties" ma:root="true" ma:fieldsID="f728a83c837cd9a41596d80aebc2912a" ns2:_="">
    <xsd:import namespace="2f7efe9a-5f39-4440-908e-a0e074ed76d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efe9a-5f39-4440-908e-a0e074ed76d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1FA11-CC97-4F4D-BD5C-6133233A40F5}">
  <ds:schemaRefs>
    <ds:schemaRef ds:uri="http://schemas.microsoft.com/office/2006/metadata/longProperties"/>
  </ds:schemaRefs>
</ds:datastoreItem>
</file>

<file path=customXml/itemProps2.xml><?xml version="1.0" encoding="utf-8"?>
<ds:datastoreItem xmlns:ds="http://schemas.openxmlformats.org/officeDocument/2006/customXml" ds:itemID="{8807B050-D532-4155-A3E0-C75CDF79D129}">
  <ds:schemaRefs>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f7efe9a-5f39-4440-908e-a0e074ed76da"/>
  </ds:schemaRefs>
</ds:datastoreItem>
</file>

<file path=customXml/itemProps3.xml><?xml version="1.0" encoding="utf-8"?>
<ds:datastoreItem xmlns:ds="http://schemas.openxmlformats.org/officeDocument/2006/customXml" ds:itemID="{3A76A902-7218-4DB6-9DB7-07318607D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efe9a-5f39-4440-908e-a0e074ed7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971C2FC-B003-432E-8CC8-1DD2E1B86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2152</TotalTime>
  <Words>3953</Words>
  <Application>Microsoft Office PowerPoint</Application>
  <PresentationFormat>On-screen Show (4:3)</PresentationFormat>
  <Paragraphs>533</Paragraphs>
  <Slides>38</Slides>
  <Notes>38</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Myriad Roman</vt:lpstr>
      <vt:lpstr>Tw Cen MT</vt:lpstr>
      <vt:lpstr>Wingdings</vt:lpstr>
      <vt:lpstr>Wingdings 2</vt:lpstr>
      <vt:lpstr>CDFD Recipients Template</vt:lpstr>
      <vt:lpstr>DCA powerpoint master.rev.8-14</vt:lpstr>
      <vt:lpstr>1_DCA powerpoint master.rev.8-14</vt:lpstr>
      <vt:lpstr>Image</vt:lpstr>
      <vt:lpstr>PowerPoint Presentation</vt:lpstr>
      <vt:lpstr>Brock Smith, Manager CDBG Set-Asides  Gabe Morris, Program Manager (EIP/RDF/ITAD) Brent Allen, RLF Program Manager</vt:lpstr>
      <vt:lpstr>Employment Incentive Program (EIP) and Redevelopment Fund (RDF) Threshold Based “Competition” Grants</vt:lpstr>
      <vt:lpstr>Set-Asides Overview</vt:lpstr>
      <vt:lpstr>Available Funding: Georgia</vt:lpstr>
      <vt:lpstr>Features of  Economic Development Programs</vt:lpstr>
      <vt:lpstr>Four Routes to ED with CDBG</vt:lpstr>
      <vt:lpstr>Organizational Processes</vt:lpstr>
      <vt:lpstr>What exactly is this IPA? </vt:lpstr>
      <vt:lpstr>Process - What happens after I submit an IPA? </vt:lpstr>
      <vt:lpstr>Rating and Selection Criteria:</vt:lpstr>
      <vt:lpstr>EIP GRANT: PUBLIC INFRASTRUCTURE Gabriel Morris, Program Manager</vt:lpstr>
      <vt:lpstr>EIP Grant Program</vt:lpstr>
      <vt:lpstr>EIP Infrastructure Grants</vt:lpstr>
      <vt:lpstr>EIP GRANT:  LOAN TO  PRIVATE FOR-PROFIT BUSINESS Gabriel Morris, Program Manager</vt:lpstr>
      <vt:lpstr>EIP Direct Loan Program</vt:lpstr>
      <vt:lpstr>EIP Direct Loan Program</vt:lpstr>
      <vt:lpstr>EIP Loan Disbursement</vt:lpstr>
      <vt:lpstr>REDEVELOPMENT FUND PROGRAM (RDF) Gabriel Morris, Program Manager</vt:lpstr>
      <vt:lpstr>Overview of the RDF Program</vt:lpstr>
      <vt:lpstr>Elimination of Slum and Blight  “Spot Basis” vs “Area Basis”</vt:lpstr>
      <vt:lpstr>Common Issues And Solutions</vt:lpstr>
      <vt:lpstr>CDBG ED Applications</vt:lpstr>
      <vt:lpstr>CDBG ED Applications</vt:lpstr>
      <vt:lpstr>CDBG ED Applications</vt:lpstr>
      <vt:lpstr>CDBG ED Applications</vt:lpstr>
      <vt:lpstr>CDBG ED Applications</vt:lpstr>
      <vt:lpstr>CDBG ED Applications/Awards</vt:lpstr>
      <vt:lpstr>CDBG ED Awards</vt:lpstr>
      <vt:lpstr>CDBG ED Awards</vt:lpstr>
      <vt:lpstr>CDBG ED Awards</vt:lpstr>
      <vt:lpstr>LOCAL REVOLVING LOAN FUND (RLF)  Brent Allen, Program Manager </vt:lpstr>
      <vt:lpstr>Local Revolving Loan Funds</vt:lpstr>
      <vt:lpstr>Local Revolving Loan Funds</vt:lpstr>
      <vt:lpstr> CONTACTS</vt:lpstr>
      <vt:lpstr>Community Services Representatives</vt:lpstr>
      <vt:lpstr>PowerPoint Presentation</vt:lpstr>
      <vt:lpstr>Program Manager Contacts:</vt:lpstr>
    </vt:vector>
  </TitlesOfParts>
  <Company>DCA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Steed Robinson</dc:creator>
  <cp:lastModifiedBy>Brock Smith</cp:lastModifiedBy>
  <cp:revision>313</cp:revision>
  <cp:lastPrinted>2017-12-01T21:57:15Z</cp:lastPrinted>
  <dcterms:created xsi:type="dcterms:W3CDTF">2010-09-14T21:36:07Z</dcterms:created>
  <dcterms:modified xsi:type="dcterms:W3CDTF">2017-12-04T20:40:01Z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0x010100FD43093B2C3A844DB619A17F83DED762</vt:lpwstr>
  </property>
</Properties>
</file>