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  <p:sldMasterId id="2147483705" r:id="rId7"/>
  </p:sldMasterIdLst>
  <p:notesMasterIdLst>
    <p:notesMasterId r:id="rId23"/>
  </p:notesMasterIdLst>
  <p:handoutMasterIdLst>
    <p:handoutMasterId r:id="rId24"/>
  </p:handoutMasterIdLst>
  <p:sldIdLst>
    <p:sldId id="256" r:id="rId8"/>
    <p:sldId id="289" r:id="rId9"/>
    <p:sldId id="290" r:id="rId10"/>
    <p:sldId id="291" r:id="rId11"/>
    <p:sldId id="292" r:id="rId12"/>
    <p:sldId id="293" r:id="rId13"/>
    <p:sldId id="294" r:id="rId14"/>
    <p:sldId id="276" r:id="rId15"/>
    <p:sldId id="299" r:id="rId16"/>
    <p:sldId id="288" r:id="rId17"/>
    <p:sldId id="295" r:id="rId18"/>
    <p:sldId id="296" r:id="rId19"/>
    <p:sldId id="297" r:id="rId20"/>
    <p:sldId id="298" r:id="rId21"/>
    <p:sldId id="270" r:id="rId2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7EA63-ED37-4CAF-AA24-D29F773DD21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A1C8E-EE59-4FD9-B8F3-6967B2AA40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17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38D31C-AFF1-4580-BAAE-DA835F1722B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B03DE0-4CA7-49C1-82A7-029C62877D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0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0" y="22098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6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101600"/>
            <a:ext cx="1041400" cy="1065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167063" y="6129338"/>
            <a:ext cx="56054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i="0" dirty="0"/>
              <a:t>2012 CDBG Applicants’ Workshop</a:t>
            </a:r>
          </a:p>
        </p:txBody>
      </p:sp>
      <p:pic>
        <p:nvPicPr>
          <p:cNvPr id="8" name="Picture 9" descr="CDFDty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04800"/>
            <a:ext cx="716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054225"/>
            <a:ext cx="7315200" cy="765175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6629400" cy="7620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914400"/>
            <a:ext cx="18859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5054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0" y="22098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6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101600"/>
            <a:ext cx="1041400" cy="1065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167063" y="6129338"/>
            <a:ext cx="56054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i="0" dirty="0"/>
              <a:t>2013 CDBG Applicants’ Workshop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054225"/>
            <a:ext cx="7315200" cy="765175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6629400" cy="7620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8288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914400"/>
            <a:ext cx="18859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5054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pening Slide PMS 1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0" y="22098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6" name="Picture 6" descr="DCApeachLogo2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0" y="101600"/>
            <a:ext cx="1041400" cy="1065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167063" y="6129338"/>
            <a:ext cx="56054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i="0" dirty="0"/>
              <a:t>2014 CDBG Applicants' Workshop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054225"/>
            <a:ext cx="7315200" cy="765175"/>
          </a:xfrm>
        </p:spPr>
        <p:txBody>
          <a:bodyPr/>
          <a:lstStyle>
            <a:lvl1pPr>
              <a:spcBef>
                <a:spcPct val="50000"/>
              </a:spcBef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6629400" cy="762000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8288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914400"/>
            <a:ext cx="18859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5054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5162550"/>
            <a:ext cx="2828925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6865" y="6044184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70766" y="1676400"/>
            <a:ext cx="6477000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6865" y="6043614"/>
            <a:ext cx="2249424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4067085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CC27-FEFC-464F-83A1-262DA1F80A08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11-13, 2013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42337600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154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2" y="1589567"/>
            <a:ext cx="38862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61796D4-93ED-42EB-91F4-5592D573D382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December 11-13, 2013</a:t>
            </a:r>
          </a:p>
        </p:txBody>
      </p:sp>
    </p:spTree>
    <p:extLst>
      <p:ext uri="{BB962C8B-B14F-4D97-AF65-F5344CB8AC3E}">
        <p14:creationId xmlns:p14="http://schemas.microsoft.com/office/powerpoint/2010/main" val="2358602283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8416-CD60-47BB-BCBD-CD3C25FC9A59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11-13, 2013</a:t>
            </a:r>
          </a:p>
        </p:txBody>
      </p:sp>
    </p:spTree>
    <p:extLst>
      <p:ext uri="{BB962C8B-B14F-4D97-AF65-F5344CB8AC3E}">
        <p14:creationId xmlns:p14="http://schemas.microsoft.com/office/powerpoint/2010/main" val="1721567303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7E5E-685C-4421-A82D-809D4F6E3EB0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11-13,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E7942-5B1B-4E74-B3CD-25BF9B0ABE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76454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722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8288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6E70-8A4C-4F4C-9BDC-776AC757BFF7}" type="datetime1">
              <a:rPr lang="en-US" smtClean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11-13,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7FEA86-1680-48AE-B31F-3E3431F3A3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6683894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December 11-13, 2013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037013" y="6513513"/>
            <a:ext cx="6524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14ADE6E7-ACAB-45E3-9696-079A87D31306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>
                <a:defRPr/>
              </a:pPr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030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1438" y="725488"/>
            <a:ext cx="1041400" cy="1065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27075" y="6516688"/>
            <a:ext cx="22653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>
              <a:defRPr/>
            </a:pPr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2012 CDBG Applicants’ Workshop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9550" y="6516688"/>
            <a:ext cx="3436938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December 11-13, 2013</a:t>
            </a:r>
          </a:p>
        </p:txBody>
      </p:sp>
      <p:pic>
        <p:nvPicPr>
          <p:cNvPr id="1033" name="Picture 10" descr="CDFDtyp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533400"/>
            <a:ext cx="716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037013" y="6513513"/>
            <a:ext cx="6524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2AA3E1EC-C6E1-4532-88F3-E33BE78C5434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>
                <a:defRPr/>
              </a:pPr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030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1438" y="725488"/>
            <a:ext cx="1041400" cy="1065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27075" y="6516688"/>
            <a:ext cx="22653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>
              <a:defRPr/>
            </a:pPr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2013 CDBG Applicants’ Workshop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9550" y="6516688"/>
            <a:ext cx="3436938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 dirty="0" smtClean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December 11-13, 2013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57200"/>
            <a:ext cx="184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81000"/>
            <a:ext cx="59436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000" b="1" i="0" dirty="0">
                <a:solidFill>
                  <a:srgbClr val="7D7061"/>
                </a:solidFill>
              </a:rPr>
              <a:t>Community Finance Division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 Slide PMS 37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for slide goes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row of your information goes here</a:t>
            </a:r>
          </a:p>
          <a:p>
            <a:pPr lvl="1"/>
            <a:r>
              <a:rPr lang="en-US"/>
              <a:t>Second row is located here</a:t>
            </a:r>
          </a:p>
          <a:p>
            <a:pPr lvl="2"/>
            <a:r>
              <a:rPr lang="en-US"/>
              <a:t>Third row here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037013" y="6513513"/>
            <a:ext cx="6524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t>Page </a:t>
            </a:r>
            <a:fld id="{2AA3E1EC-C6E1-4532-88F3-E33BE78C5434}" type="slidenum">
              <a:rPr lang="en-US" altLang="en-US" sz="800" i="0">
                <a:solidFill>
                  <a:schemeClr val="bg2"/>
                </a:solidFill>
                <a:latin typeface="Myriad Roman" pitchFamily="34" charset="0"/>
              </a:rPr>
              <a:pPr eaLnBrk="0" hangingPunct="0">
                <a:defRPr/>
              </a:pPr>
              <a:t>‹#›</a:t>
            </a:fld>
            <a:endParaRPr lang="en-US" altLang="en-US" sz="800" i="0">
              <a:solidFill>
                <a:schemeClr val="bg2"/>
              </a:solidFill>
              <a:latin typeface="Myriad Roman" pitchFamily="34" charset="0"/>
            </a:endParaRPr>
          </a:p>
        </p:txBody>
      </p:sp>
      <p:pic>
        <p:nvPicPr>
          <p:cNvPr id="1030" name="Picture 6" descr="DCApeachLogo2v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1438" y="725488"/>
            <a:ext cx="1041400" cy="1065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27075" y="6516688"/>
            <a:ext cx="22653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algn="l" eaLnBrk="0" hangingPunct="0">
              <a:defRPr/>
            </a:pPr>
            <a:r>
              <a:rPr lang="en-US" altLang="en-US" sz="800" dirty="0">
                <a:solidFill>
                  <a:schemeClr val="bg2"/>
                </a:solidFill>
                <a:latin typeface="Myriad Roman" pitchFamily="34" charset="0"/>
              </a:rPr>
              <a:t>2014 CDBG Applicants' Workshop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9550" y="6516688"/>
            <a:ext cx="3436938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 i="0" dirty="0" smtClean="0">
                <a:solidFill>
                  <a:schemeClr val="bg2"/>
                </a:solidFill>
                <a:latin typeface="Myriad Roman" pitchFamily="34" charset="0"/>
              </a:defRPr>
            </a:lvl1pPr>
          </a:lstStyle>
          <a:p>
            <a:r>
              <a:rPr lang="en-US"/>
              <a:t>December 11-13, 2013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457200"/>
            <a:ext cx="184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81000"/>
            <a:ext cx="59436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000" b="1" i="0" dirty="0">
                <a:solidFill>
                  <a:srgbClr val="7D7061"/>
                </a:solidFill>
              </a:rPr>
              <a:t>Community Finance Division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D70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600" b="1">
          <a:solidFill>
            <a:srgbClr val="7D70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Font typeface="Arial" charset="0"/>
        <a:buChar char="▪"/>
        <a:defRPr sz="2500">
          <a:solidFill>
            <a:srgbClr val="7D70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56600"/>
        </a:buClr>
        <a:buChar char="•"/>
        <a:defRPr sz="2200">
          <a:solidFill>
            <a:srgbClr val="7D70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rgbClr val="A1979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rgbClr val="A197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01A9C7-C274-4F50-89C9-83BDB06EDB81}" type="datetime1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December 11-13, 2013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28731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.casper@dca.ga.gov" TargetMode="Externa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Professional Services Procurement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Michael Casper, Compliance Manager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6864" y="6043614"/>
            <a:ext cx="2295336" cy="714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December 6, 2017</a:t>
            </a:r>
          </a:p>
        </p:txBody>
      </p:sp>
      <p:pic>
        <p:nvPicPr>
          <p:cNvPr id="3" name="Picture 2" descr="C:\Users\rob.shaw\Desktop\equalHousHandiCom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191000"/>
            <a:ext cx="2209800" cy="13513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/>
              <a:t>As a general rule, currently, local governments  acquire the services of Grant Administrators to assist in writing CDBG applications and Engineering firms to prepare the Preliminary Engineering Report (PER).  </a:t>
            </a:r>
          </a:p>
        </p:txBody>
      </p:sp>
    </p:spTree>
    <p:extLst>
      <p:ext uri="{BB962C8B-B14F-4D97-AF65-F5344CB8AC3E}">
        <p14:creationId xmlns:p14="http://schemas.microsoft.com/office/powerpoint/2010/main" val="134009377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If awarded a CDBG, the local government will, generally, acquire the services of </a:t>
            </a:r>
            <a:r>
              <a:rPr lang="en-US" u="sng" dirty="0"/>
              <a:t>the same</a:t>
            </a:r>
            <a:r>
              <a:rPr lang="en-US" dirty="0"/>
              <a:t> Grant Administrator and Engineering firm to assist in carrying out and completing the grant.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Federal procurement regulation,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50"/>
                </a:solidFill>
              </a:rPr>
              <a:t>effective July 1, 2018</a:t>
            </a:r>
            <a:r>
              <a:rPr lang="en-US" dirty="0"/>
              <a:t>, </a:t>
            </a:r>
          </a:p>
          <a:p>
            <a:pPr marL="0" indent="0" algn="ctr">
              <a:buNone/>
            </a:pPr>
            <a:r>
              <a:rPr lang="en-US" dirty="0"/>
              <a:t>appears to disallow the grant application and subsequent acquiring process just described.</a:t>
            </a:r>
          </a:p>
        </p:txBody>
      </p:sp>
    </p:spTree>
    <p:extLst>
      <p:ext uri="{BB962C8B-B14F-4D97-AF65-F5344CB8AC3E}">
        <p14:creationId xmlns:p14="http://schemas.microsoft.com/office/powerpoint/2010/main" val="117102945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u="sng" dirty="0"/>
              <a:t>The Federal Procurement Regulations [(2 CFR §200.319 (a)] </a:t>
            </a:r>
            <a:r>
              <a:rPr lang="en-US" dirty="0"/>
              <a:t>state that in order to ensure objective contractor performance and eliminate unfair competitive advantage, contractors that: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Develop or draft specifications,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Develop or draft requirements,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Develop or draft statements of work,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Develop or draft invitations for bids, or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Develop or draft requests for proposals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sz="3800" b="1" dirty="0">
                <a:solidFill>
                  <a:srgbClr val="FF0000"/>
                </a:solidFill>
              </a:rPr>
              <a:t>MUST</a:t>
            </a:r>
            <a:r>
              <a:rPr lang="en-US" sz="3800" dirty="0"/>
              <a:t> </a:t>
            </a:r>
            <a:r>
              <a:rPr lang="en-US" sz="3800" dirty="0">
                <a:solidFill>
                  <a:srgbClr val="C00000"/>
                </a:solidFill>
              </a:rPr>
              <a:t>be excluded </a:t>
            </a:r>
            <a:r>
              <a:rPr lang="en-US" sz="3800" dirty="0"/>
              <a:t>from competing for such procurements.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5408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DCA is seeking HUD guidance regarding the upcoming professional services procurement process changes.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Once the guidance has been provided, we will notify interested parties and provide any requested technical assistance.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7085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200" dirty="0"/>
              <a:t>Preliminarily, the professional services procurement update would appear to require selection, in a single competition, a professional services procurement contract to both help the applicant prepare its application and provide project services if the applicant is selected for CDBG funding.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28247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9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/>
              <a:t>Michael Casper </a:t>
            </a:r>
          </a:p>
          <a:p>
            <a:pPr algn="ctr">
              <a:buNone/>
            </a:pPr>
            <a:r>
              <a:rPr lang="en-US" sz="4000" dirty="0"/>
              <a:t>CDBG Compliance Manager</a:t>
            </a:r>
          </a:p>
          <a:p>
            <a:pPr marL="365760" lvl="1" indent="0" algn="ctr">
              <a:buNone/>
            </a:pPr>
            <a:r>
              <a:rPr lang="en-US" sz="4000" dirty="0"/>
              <a:t>(404)679-0594 </a:t>
            </a:r>
          </a:p>
          <a:p>
            <a:pPr marL="365760" lvl="1" indent="0" algn="ctr">
              <a:buNone/>
            </a:pPr>
            <a:r>
              <a:rPr lang="en-US" sz="4000" dirty="0"/>
              <a:t>or </a:t>
            </a:r>
          </a:p>
          <a:p>
            <a:pPr marL="365760" lvl="1" indent="0" algn="ctr">
              <a:buNone/>
            </a:pPr>
            <a:r>
              <a:rPr lang="en-US" sz="4000" dirty="0">
                <a:hlinkClick r:id="rId2"/>
              </a:rPr>
              <a:t>michael.casper@dca.ga.gov</a:t>
            </a:r>
            <a:endParaRPr lang="en-US" sz="4000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fld id="{DC2E8EBC-E876-4F75-A8E2-294E580032C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– Professional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For development of a CDBG application, a local government, generally, will procure the services of a Grant Administrator (to assist in writing the CDBG application) and a Engineering firm [to assist in preparing a Preliminary Engineering Report (aka PER)]</a:t>
            </a:r>
          </a:p>
        </p:txBody>
      </p:sp>
    </p:spTree>
    <p:extLst>
      <p:ext uri="{BB962C8B-B14F-4D97-AF65-F5344CB8AC3E}">
        <p14:creationId xmlns:p14="http://schemas.microsoft.com/office/powerpoint/2010/main" val="86418406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– Professional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CDBG payments for professional services are subject to the “competitive negotiation” requirements of         2 CFR Part 200.  These provisions apply, typically, to contracts with private consultants, engineers and architects, and are not necessary when contracting with Regional Commissions</a:t>
            </a:r>
          </a:p>
        </p:txBody>
      </p:sp>
    </p:spTree>
    <p:extLst>
      <p:ext uri="{BB962C8B-B14F-4D97-AF65-F5344CB8AC3E}">
        <p14:creationId xmlns:p14="http://schemas.microsoft.com/office/powerpoint/2010/main" val="28736218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– Professional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i="1" dirty="0"/>
              <a:t>To comply, the applicant government (not the individual or firm proposing to provide services) must:</a:t>
            </a:r>
            <a:endParaRPr lang="en-US" sz="36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dirty="0"/>
              <a:t>Develop a Request for Proposal (RFP) that includes “evaluation factors” selected by the applicant and their level of importance.  A Request for Qualifications (RFQ) is also acceptable for engineering or architectural services.  Contact DCA for assistance.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Publicize the RFP or RFQ.  This is most often accomplished by publishing it in the applicant's "legal organ.”  Allow 30 days for responses.  The publication must state this is a Section 3 contract opportunity.</a:t>
            </a:r>
          </a:p>
        </p:txBody>
      </p:sp>
    </p:spTree>
    <p:extLst>
      <p:ext uri="{BB962C8B-B14F-4D97-AF65-F5344CB8AC3E}">
        <p14:creationId xmlns:p14="http://schemas.microsoft.com/office/powerpoint/2010/main" val="398075895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– Professional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Send a letter with copy of the RFP or RFQ to a number of "known providers".  When soliciting firms to develop applications/administer projects, RFP’s should be sent to at least 7 known providers.  When soliciting engineering/architectural services, the RFP or RFQ should be sent to at least 10 known providers.  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Negotiate with (preferably with at least 2) respondents to the RFP or RFQ.</a:t>
            </a:r>
          </a:p>
          <a:p>
            <a:pPr marL="0" lv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8879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– Professional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Prepare documentation that evaluates proposals and establishes reasons (based on criteria in RFP or RFQ) for contract recommendations.</a:t>
            </a:r>
          </a:p>
          <a:p>
            <a:pPr lvl="0" algn="just"/>
            <a:endParaRPr lang="en-US" dirty="0"/>
          </a:p>
          <a:p>
            <a:pPr lvl="0" algn="just"/>
            <a:r>
              <a:rPr lang="en-US" dirty="0"/>
              <a:t>Consult city or county attorney with above recommendations and proposed contract.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Based upon established reasons and attorney's recommendation, obtain full council/commission approval and execute contract.  </a:t>
            </a:r>
          </a:p>
        </p:txBody>
      </p:sp>
    </p:spTree>
    <p:extLst>
      <p:ext uri="{BB962C8B-B14F-4D97-AF65-F5344CB8AC3E}">
        <p14:creationId xmlns:p14="http://schemas.microsoft.com/office/powerpoint/2010/main" val="143733930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– Professional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600" dirty="0"/>
              <a:t>See 2018 CDBG Applicants’ Manual – Page 43 - </a:t>
            </a:r>
            <a:r>
              <a:rPr lang="en-US" sz="3600" i="1" dirty="0"/>
              <a:t>Procurement for Application Development and other Professional Services s</a:t>
            </a:r>
            <a:r>
              <a:rPr lang="en-US" sz="3600" dirty="0"/>
              <a:t>ection</a:t>
            </a:r>
            <a:r>
              <a:rPr lang="en-US" sz="3600" i="1" dirty="0"/>
              <a:t> </a:t>
            </a:r>
            <a:r>
              <a:rPr lang="en-US" sz="3600" dirty="0"/>
              <a:t>for additional information </a:t>
            </a:r>
          </a:p>
        </p:txBody>
      </p:sp>
    </p:spTree>
    <p:extLst>
      <p:ext uri="{BB962C8B-B14F-4D97-AF65-F5344CB8AC3E}">
        <p14:creationId xmlns:p14="http://schemas.microsoft.com/office/powerpoint/2010/main" val="382799404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Procurement Update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Updated Federal procurement regulations for professional services will become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00B050"/>
                </a:solidFill>
              </a:rPr>
              <a:t>effective July 1, 2018.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These updated Federal procurement regulations </a:t>
            </a:r>
            <a:r>
              <a:rPr lang="en-US" sz="3200" b="1" dirty="0">
                <a:solidFill>
                  <a:srgbClr val="7030A0"/>
                </a:solidFill>
              </a:rPr>
              <a:t>WILL NOT </a:t>
            </a:r>
            <a:r>
              <a:rPr lang="en-US" sz="3200" dirty="0"/>
              <a:t>affect the 2018 CDBG applications submitted </a:t>
            </a:r>
            <a:r>
              <a:rPr lang="en-US" sz="3200" b="1" dirty="0">
                <a:solidFill>
                  <a:srgbClr val="0070C0"/>
                </a:solidFill>
              </a:rPr>
              <a:t>prior to </a:t>
            </a:r>
            <a:r>
              <a:rPr lang="en-US" sz="3200" dirty="0"/>
              <a:t>July 1,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fld id="{DC2E8EBC-E876-4F75-A8E2-294E580032C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1030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600" dirty="0"/>
              <a:t>The updated Federal procurement regulations, found at 2 CFR (Code of Federal Regulations) §200.319(a) will, generally, change how local governments procure Grant Administrative services and Engineering services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43557"/>
      </p:ext>
    </p:extLst>
  </p:cSld>
  <p:clrMapOvr>
    <a:masterClrMapping/>
  </p:clrMapOvr>
  <p:transition spd="med">
    <p:fade/>
  </p:transition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DFD Recipients Template">
  <a:themeElements>
    <a:clrScheme name="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DFD Recipients Template">
  <a:themeElements>
    <a:clrScheme name="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DFD Recipients Template">
  <a:themeElements>
    <a:clrScheme name="CDFD Recipient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FD Recipient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FD Recipient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FD Recipient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FD Recipient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CA powerpoint master.rev.8-14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3093B2C3A844DB619A17F83DED762" ma:contentTypeVersion="2" ma:contentTypeDescription="Create a new document." ma:contentTypeScope="" ma:versionID="2e22b14f98bb8940dd6b7532e8de59f7">
  <xsd:schema xmlns:xsd="http://www.w3.org/2001/XMLSchema" xmlns:xs="http://www.w3.org/2001/XMLSchema" xmlns:p="http://schemas.microsoft.com/office/2006/metadata/properties" xmlns:ns2="2f7efe9a-5f39-4440-908e-a0e074ed76da" targetNamespace="http://schemas.microsoft.com/office/2006/metadata/properties" ma:root="true" ma:fieldsID="f728a83c837cd9a41596d80aebc2912a" ns2:_="">
    <xsd:import namespace="2f7efe9a-5f39-4440-908e-a0e074ed76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efe9a-5f39-4440-908e-a0e074ed76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A1B479-7A57-421A-9E2A-BE1960027A77}">
  <ds:schemaRefs>
    <ds:schemaRef ds:uri="http://schemas.microsoft.com/office/infopath/2007/PartnerControls"/>
    <ds:schemaRef ds:uri="http://purl.org/dc/elements/1.1/"/>
    <ds:schemaRef ds:uri="http://purl.org/dc/dcmitype/"/>
    <ds:schemaRef ds:uri="2f7efe9a-5f39-4440-908e-a0e074ed76da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3DFE3B7-1985-46FE-8C66-6F3D75EABE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7efe9a-5f39-4440-908e-a0e074ed76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8C18AD-1B3C-4D16-A747-50CF14161E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 Presentation Template</Template>
  <TotalTime>1050</TotalTime>
  <Words>629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Myriad Roman</vt:lpstr>
      <vt:lpstr>Tw Cen MT</vt:lpstr>
      <vt:lpstr>Wingdings</vt:lpstr>
      <vt:lpstr>Wingdings 2</vt:lpstr>
      <vt:lpstr>CDFD Recipients Template</vt:lpstr>
      <vt:lpstr>1_CDFD Recipients Template</vt:lpstr>
      <vt:lpstr>2_CDFD Recipients Template</vt:lpstr>
      <vt:lpstr>DCA powerpoint master.rev.8-14</vt:lpstr>
      <vt:lpstr>Professional Services Procurement </vt:lpstr>
      <vt:lpstr>Procurement – Professional Services</vt:lpstr>
      <vt:lpstr>Procurement – Professional Services</vt:lpstr>
      <vt:lpstr>Procurement – Professional Services</vt:lpstr>
      <vt:lpstr>Procurement – Professional Services</vt:lpstr>
      <vt:lpstr>Procurement – Professional Services</vt:lpstr>
      <vt:lpstr>Procurement – Professional Services</vt:lpstr>
      <vt:lpstr>Procurement Update</vt:lpstr>
      <vt:lpstr>Procurement Update</vt:lpstr>
      <vt:lpstr>Procurement Update</vt:lpstr>
      <vt:lpstr>Procurement Update</vt:lpstr>
      <vt:lpstr>Procurement Update</vt:lpstr>
      <vt:lpstr>Procurement Update</vt:lpstr>
      <vt:lpstr>Procurement Update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rick.huber</dc:creator>
  <cp:lastModifiedBy>Steed Robinson</cp:lastModifiedBy>
  <cp:revision>148</cp:revision>
  <cp:lastPrinted>2017-12-04T15:18:06Z</cp:lastPrinted>
  <dcterms:created xsi:type="dcterms:W3CDTF">2011-12-02T21:51:17Z</dcterms:created>
  <dcterms:modified xsi:type="dcterms:W3CDTF">2017-12-04T16:03:58Z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0x010100FD43093B2C3A844DB619A17F83DED762</vt:lpwstr>
  </property>
</Properties>
</file>