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4"/>
    <p:sldMasterId id="2147483655" r:id="rId5"/>
    <p:sldMasterId id="2147483657" r:id="rId6"/>
    <p:sldMasterId id="2147483659" r:id="rId7"/>
    <p:sldMasterId id="2147483702" r:id="rId8"/>
    <p:sldMasterId id="2147483714" r:id="rId9"/>
    <p:sldMasterId id="2147483737" r:id="rId10"/>
    <p:sldMasterId id="2147483746" r:id="rId11"/>
  </p:sldMasterIdLst>
  <p:notesMasterIdLst>
    <p:notesMasterId r:id="rId108"/>
  </p:notesMasterIdLst>
  <p:handoutMasterIdLst>
    <p:handoutMasterId r:id="rId109"/>
  </p:handoutMasterIdLst>
  <p:sldIdLst>
    <p:sldId id="257" r:id="rId12"/>
    <p:sldId id="354" r:id="rId13"/>
    <p:sldId id="388" r:id="rId14"/>
    <p:sldId id="356" r:id="rId15"/>
    <p:sldId id="357" r:id="rId16"/>
    <p:sldId id="358" r:id="rId17"/>
    <p:sldId id="359" r:id="rId18"/>
    <p:sldId id="360" r:id="rId19"/>
    <p:sldId id="361" r:id="rId20"/>
    <p:sldId id="362" r:id="rId21"/>
    <p:sldId id="363" r:id="rId22"/>
    <p:sldId id="364" r:id="rId23"/>
    <p:sldId id="365" r:id="rId24"/>
    <p:sldId id="366" r:id="rId25"/>
    <p:sldId id="367" r:id="rId26"/>
    <p:sldId id="377" r:id="rId27"/>
    <p:sldId id="311" r:id="rId28"/>
    <p:sldId id="375" r:id="rId29"/>
    <p:sldId id="258" r:id="rId30"/>
    <p:sldId id="260" r:id="rId31"/>
    <p:sldId id="344" r:id="rId32"/>
    <p:sldId id="261" r:id="rId33"/>
    <p:sldId id="264" r:id="rId34"/>
    <p:sldId id="263" r:id="rId35"/>
    <p:sldId id="313" r:id="rId36"/>
    <p:sldId id="352" r:id="rId37"/>
    <p:sldId id="317" r:id="rId38"/>
    <p:sldId id="374" r:id="rId39"/>
    <p:sldId id="266" r:id="rId40"/>
    <p:sldId id="331" r:id="rId41"/>
    <p:sldId id="379" r:id="rId42"/>
    <p:sldId id="332" r:id="rId43"/>
    <p:sldId id="319" r:id="rId44"/>
    <p:sldId id="334" r:id="rId45"/>
    <p:sldId id="335" r:id="rId46"/>
    <p:sldId id="381" r:id="rId47"/>
    <p:sldId id="336" r:id="rId48"/>
    <p:sldId id="338" r:id="rId49"/>
    <p:sldId id="339" r:id="rId50"/>
    <p:sldId id="368" r:id="rId51"/>
    <p:sldId id="349" r:id="rId52"/>
    <p:sldId id="353" r:id="rId53"/>
    <p:sldId id="350" r:id="rId54"/>
    <p:sldId id="323" r:id="rId55"/>
    <p:sldId id="340" r:id="rId56"/>
    <p:sldId id="345" r:id="rId57"/>
    <p:sldId id="346" r:id="rId58"/>
    <p:sldId id="342" r:id="rId59"/>
    <p:sldId id="343" r:id="rId60"/>
    <p:sldId id="341" r:id="rId61"/>
    <p:sldId id="328" r:id="rId62"/>
    <p:sldId id="269" r:id="rId63"/>
    <p:sldId id="378" r:id="rId64"/>
    <p:sldId id="322" r:id="rId65"/>
    <p:sldId id="273" r:id="rId66"/>
    <p:sldId id="347" r:id="rId67"/>
    <p:sldId id="348" r:id="rId68"/>
    <p:sldId id="275" r:id="rId69"/>
    <p:sldId id="373" r:id="rId70"/>
    <p:sldId id="369" r:id="rId71"/>
    <p:sldId id="370" r:id="rId72"/>
    <p:sldId id="371" r:id="rId73"/>
    <p:sldId id="372" r:id="rId74"/>
    <p:sldId id="320" r:id="rId75"/>
    <p:sldId id="380" r:id="rId76"/>
    <p:sldId id="283" r:id="rId77"/>
    <p:sldId id="284" r:id="rId78"/>
    <p:sldId id="285" r:id="rId79"/>
    <p:sldId id="287" r:id="rId80"/>
    <p:sldId id="290" r:id="rId81"/>
    <p:sldId id="291" r:id="rId82"/>
    <p:sldId id="292" r:id="rId83"/>
    <p:sldId id="293" r:id="rId84"/>
    <p:sldId id="295" r:id="rId85"/>
    <p:sldId id="296" r:id="rId86"/>
    <p:sldId id="297" r:id="rId87"/>
    <p:sldId id="298" r:id="rId88"/>
    <p:sldId id="299" r:id="rId89"/>
    <p:sldId id="327" r:id="rId90"/>
    <p:sldId id="301" r:id="rId91"/>
    <p:sldId id="302" r:id="rId92"/>
    <p:sldId id="303" r:id="rId93"/>
    <p:sldId id="304" r:id="rId94"/>
    <p:sldId id="305" r:id="rId95"/>
    <p:sldId id="306" r:id="rId96"/>
    <p:sldId id="307" r:id="rId97"/>
    <p:sldId id="308" r:id="rId98"/>
    <p:sldId id="383" r:id="rId99"/>
    <p:sldId id="384" r:id="rId100"/>
    <p:sldId id="385" r:id="rId101"/>
    <p:sldId id="386" r:id="rId102"/>
    <p:sldId id="387" r:id="rId103"/>
    <p:sldId id="330" r:id="rId104"/>
    <p:sldId id="309" r:id="rId105"/>
    <p:sldId id="389" r:id="rId106"/>
    <p:sldId id="310" r:id="rId107"/>
  </p:sldIdLst>
  <p:sldSz cx="9144000" cy="6858000" type="screen4x3"/>
  <p:notesSz cx="7010400" cy="9296400"/>
  <p:defaultTextStyle>
    <a:defPPr>
      <a:defRPr lang="en-US"/>
    </a:defPPr>
    <a:lvl1pPr algn="ctr" rtl="0" fontAlgn="base">
      <a:spcBef>
        <a:spcPct val="0"/>
      </a:spcBef>
      <a:spcAft>
        <a:spcPct val="0"/>
      </a:spcAft>
      <a:defRPr i="1" kern="1200">
        <a:solidFill>
          <a:schemeClr val="bg1"/>
        </a:solidFill>
        <a:latin typeface="Arial" charset="0"/>
        <a:ea typeface="+mn-ea"/>
        <a:cs typeface="+mn-cs"/>
      </a:defRPr>
    </a:lvl1pPr>
    <a:lvl2pPr marL="457200" algn="ctr" rtl="0" fontAlgn="base">
      <a:spcBef>
        <a:spcPct val="0"/>
      </a:spcBef>
      <a:spcAft>
        <a:spcPct val="0"/>
      </a:spcAft>
      <a:defRPr i="1" kern="1200">
        <a:solidFill>
          <a:schemeClr val="bg1"/>
        </a:solidFill>
        <a:latin typeface="Arial" charset="0"/>
        <a:ea typeface="+mn-ea"/>
        <a:cs typeface="+mn-cs"/>
      </a:defRPr>
    </a:lvl2pPr>
    <a:lvl3pPr marL="914400" algn="ctr" rtl="0" fontAlgn="base">
      <a:spcBef>
        <a:spcPct val="0"/>
      </a:spcBef>
      <a:spcAft>
        <a:spcPct val="0"/>
      </a:spcAft>
      <a:defRPr i="1" kern="1200">
        <a:solidFill>
          <a:schemeClr val="bg1"/>
        </a:solidFill>
        <a:latin typeface="Arial" charset="0"/>
        <a:ea typeface="+mn-ea"/>
        <a:cs typeface="+mn-cs"/>
      </a:defRPr>
    </a:lvl3pPr>
    <a:lvl4pPr marL="1371600" algn="ctr" rtl="0" fontAlgn="base">
      <a:spcBef>
        <a:spcPct val="0"/>
      </a:spcBef>
      <a:spcAft>
        <a:spcPct val="0"/>
      </a:spcAft>
      <a:defRPr i="1" kern="1200">
        <a:solidFill>
          <a:schemeClr val="bg1"/>
        </a:solidFill>
        <a:latin typeface="Arial" charset="0"/>
        <a:ea typeface="+mn-ea"/>
        <a:cs typeface="+mn-cs"/>
      </a:defRPr>
    </a:lvl4pPr>
    <a:lvl5pPr marL="1828800" algn="ctr" rtl="0" fontAlgn="base">
      <a:spcBef>
        <a:spcPct val="0"/>
      </a:spcBef>
      <a:spcAft>
        <a:spcPct val="0"/>
      </a:spcAft>
      <a:defRPr i="1" kern="1200">
        <a:solidFill>
          <a:schemeClr val="bg1"/>
        </a:solidFill>
        <a:latin typeface="Arial" charset="0"/>
        <a:ea typeface="+mn-ea"/>
        <a:cs typeface="+mn-cs"/>
      </a:defRPr>
    </a:lvl5pPr>
    <a:lvl6pPr marL="2286000" algn="l" defTabSz="914400" rtl="0" eaLnBrk="1" latinLnBrk="0" hangingPunct="1">
      <a:defRPr i="1" kern="1200">
        <a:solidFill>
          <a:schemeClr val="bg1"/>
        </a:solidFill>
        <a:latin typeface="Arial" charset="0"/>
        <a:ea typeface="+mn-ea"/>
        <a:cs typeface="+mn-cs"/>
      </a:defRPr>
    </a:lvl6pPr>
    <a:lvl7pPr marL="2743200" algn="l" defTabSz="914400" rtl="0" eaLnBrk="1" latinLnBrk="0" hangingPunct="1">
      <a:defRPr i="1" kern="1200">
        <a:solidFill>
          <a:schemeClr val="bg1"/>
        </a:solidFill>
        <a:latin typeface="Arial" charset="0"/>
        <a:ea typeface="+mn-ea"/>
        <a:cs typeface="+mn-cs"/>
      </a:defRPr>
    </a:lvl7pPr>
    <a:lvl8pPr marL="3200400" algn="l" defTabSz="914400" rtl="0" eaLnBrk="1" latinLnBrk="0" hangingPunct="1">
      <a:defRPr i="1" kern="1200">
        <a:solidFill>
          <a:schemeClr val="bg1"/>
        </a:solidFill>
        <a:latin typeface="Arial" charset="0"/>
        <a:ea typeface="+mn-ea"/>
        <a:cs typeface="+mn-cs"/>
      </a:defRPr>
    </a:lvl8pPr>
    <a:lvl9pPr marL="3657600" algn="l" defTabSz="914400" rtl="0" eaLnBrk="1" latinLnBrk="0" hangingPunct="1">
      <a:defRPr i="1"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D8CD"/>
    <a:srgbClr val="3366FF"/>
    <a:srgbClr val="FF0000"/>
    <a:srgbClr val="FB31C6"/>
    <a:srgbClr val="914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87" autoAdjust="0"/>
    <p:restoredTop sz="94868" autoAdjust="0"/>
  </p:normalViewPr>
  <p:slideViewPr>
    <p:cSldViewPr>
      <p:cViewPr varScale="1">
        <p:scale>
          <a:sx n="85" d="100"/>
          <a:sy n="85" d="100"/>
        </p:scale>
        <p:origin x="116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205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07" Type="http://schemas.openxmlformats.org/officeDocument/2006/relationships/slide" Target="slides/slide96.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slide" Target="slides/slide91.xml"/><Relationship Id="rId110"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handoutMaster" Target="handoutMasters/handoutMaster1.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hdr" sz="quarter"/>
          </p:nvPr>
        </p:nvSpPr>
        <p:spPr bwMode="auto">
          <a:xfrm>
            <a:off x="0" y="0"/>
            <a:ext cx="3037628" cy="464184"/>
          </a:xfrm>
          <a:prstGeom prst="rect">
            <a:avLst/>
          </a:prstGeom>
          <a:noFill/>
          <a:ln w="9525">
            <a:noFill/>
            <a:miter lim="800000"/>
            <a:headEnd/>
            <a:tailEnd/>
          </a:ln>
          <a:effectLst/>
        </p:spPr>
        <p:txBody>
          <a:bodyPr vert="horz" wrap="square" lIns="93097" tIns="46549" rIns="93097" bIns="46549" numCol="1" anchor="t" anchorCtr="0" compatLnSpc="1">
            <a:prstTxWarp prst="textNoShape">
              <a:avLst/>
            </a:prstTxWarp>
          </a:bodyPr>
          <a:lstStyle>
            <a:lvl1pPr algn="l" defTabSz="931670">
              <a:defRPr sz="1200" i="0">
                <a:solidFill>
                  <a:schemeClr val="tx1"/>
                </a:solidFill>
                <a:latin typeface="Times New Roman" pitchFamily="18" charset="0"/>
              </a:defRPr>
            </a:lvl1pPr>
          </a:lstStyle>
          <a:p>
            <a:endParaRPr lang="en-US"/>
          </a:p>
        </p:txBody>
      </p:sp>
      <p:sp>
        <p:nvSpPr>
          <p:cNvPr id="199683" name="Rectangle 3"/>
          <p:cNvSpPr>
            <a:spLocks noGrp="1" noChangeArrowheads="1"/>
          </p:cNvSpPr>
          <p:nvPr>
            <p:ph type="dt" sz="quarter" idx="1"/>
          </p:nvPr>
        </p:nvSpPr>
        <p:spPr bwMode="auto">
          <a:xfrm>
            <a:off x="3971183" y="0"/>
            <a:ext cx="3037628" cy="464184"/>
          </a:xfrm>
          <a:prstGeom prst="rect">
            <a:avLst/>
          </a:prstGeom>
          <a:noFill/>
          <a:ln w="9525">
            <a:noFill/>
            <a:miter lim="800000"/>
            <a:headEnd/>
            <a:tailEnd/>
          </a:ln>
          <a:effectLst/>
        </p:spPr>
        <p:txBody>
          <a:bodyPr vert="horz" wrap="square" lIns="93097" tIns="46549" rIns="93097" bIns="46549" numCol="1" anchor="t" anchorCtr="0" compatLnSpc="1">
            <a:prstTxWarp prst="textNoShape">
              <a:avLst/>
            </a:prstTxWarp>
          </a:bodyPr>
          <a:lstStyle>
            <a:lvl1pPr algn="r" defTabSz="931670">
              <a:defRPr sz="1200" i="0">
                <a:solidFill>
                  <a:schemeClr val="tx1"/>
                </a:solidFill>
                <a:latin typeface="Times New Roman" pitchFamily="18" charset="0"/>
              </a:defRPr>
            </a:lvl1pPr>
          </a:lstStyle>
          <a:p>
            <a:endParaRPr lang="en-US"/>
          </a:p>
        </p:txBody>
      </p:sp>
      <p:sp>
        <p:nvSpPr>
          <p:cNvPr id="199684" name="Rectangle 4"/>
          <p:cNvSpPr>
            <a:spLocks noGrp="1" noChangeArrowheads="1"/>
          </p:cNvSpPr>
          <p:nvPr>
            <p:ph type="ftr" sz="quarter" idx="2"/>
          </p:nvPr>
        </p:nvSpPr>
        <p:spPr bwMode="auto">
          <a:xfrm>
            <a:off x="0" y="8832216"/>
            <a:ext cx="3037628" cy="462595"/>
          </a:xfrm>
          <a:prstGeom prst="rect">
            <a:avLst/>
          </a:prstGeom>
          <a:noFill/>
          <a:ln w="9525">
            <a:noFill/>
            <a:miter lim="800000"/>
            <a:headEnd/>
            <a:tailEnd/>
          </a:ln>
          <a:effectLst/>
        </p:spPr>
        <p:txBody>
          <a:bodyPr vert="horz" wrap="square" lIns="93097" tIns="46549" rIns="93097" bIns="46549" numCol="1" anchor="b" anchorCtr="0" compatLnSpc="1">
            <a:prstTxWarp prst="textNoShape">
              <a:avLst/>
            </a:prstTxWarp>
          </a:bodyPr>
          <a:lstStyle>
            <a:lvl1pPr algn="l" defTabSz="931670">
              <a:defRPr sz="1200" i="0">
                <a:solidFill>
                  <a:schemeClr val="tx1"/>
                </a:solidFill>
                <a:latin typeface="Times New Roman" pitchFamily="18" charset="0"/>
              </a:defRPr>
            </a:lvl1pPr>
          </a:lstStyle>
          <a:p>
            <a:endParaRPr lang="en-US"/>
          </a:p>
        </p:txBody>
      </p:sp>
      <p:sp>
        <p:nvSpPr>
          <p:cNvPr id="199685" name="Rectangle 5"/>
          <p:cNvSpPr>
            <a:spLocks noGrp="1" noChangeArrowheads="1"/>
          </p:cNvSpPr>
          <p:nvPr>
            <p:ph type="sldNum" sz="quarter" idx="3"/>
          </p:nvPr>
        </p:nvSpPr>
        <p:spPr bwMode="auto">
          <a:xfrm>
            <a:off x="3971183" y="8832216"/>
            <a:ext cx="3037628" cy="462595"/>
          </a:xfrm>
          <a:prstGeom prst="rect">
            <a:avLst/>
          </a:prstGeom>
          <a:noFill/>
          <a:ln w="9525">
            <a:noFill/>
            <a:miter lim="800000"/>
            <a:headEnd/>
            <a:tailEnd/>
          </a:ln>
          <a:effectLst/>
        </p:spPr>
        <p:txBody>
          <a:bodyPr vert="horz" wrap="square" lIns="93097" tIns="46549" rIns="93097" bIns="46549" numCol="1" anchor="b" anchorCtr="0" compatLnSpc="1">
            <a:prstTxWarp prst="textNoShape">
              <a:avLst/>
            </a:prstTxWarp>
          </a:bodyPr>
          <a:lstStyle>
            <a:lvl1pPr algn="r" defTabSz="931670">
              <a:defRPr sz="1200" i="0">
                <a:solidFill>
                  <a:schemeClr val="tx1"/>
                </a:solidFill>
                <a:latin typeface="Times New Roman" pitchFamily="18" charset="0"/>
              </a:defRPr>
            </a:lvl1pPr>
          </a:lstStyle>
          <a:p>
            <a:fld id="{773364D1-5490-40F0-A058-E4CA11D49386}" type="slidenum">
              <a:rPr lang="en-US"/>
              <a:pPr/>
              <a:t>‹#›</a:t>
            </a:fld>
            <a:endParaRPr lang="en-US"/>
          </a:p>
        </p:txBody>
      </p:sp>
    </p:spTree>
    <p:extLst>
      <p:ext uri="{BB962C8B-B14F-4D97-AF65-F5344CB8AC3E}">
        <p14:creationId xmlns:p14="http://schemas.microsoft.com/office/powerpoint/2010/main" val="4113745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hdr" sz="quarter"/>
          </p:nvPr>
        </p:nvSpPr>
        <p:spPr bwMode="auto">
          <a:xfrm>
            <a:off x="0" y="0"/>
            <a:ext cx="3037628" cy="464184"/>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l">
              <a:defRPr sz="1200" i="0">
                <a:solidFill>
                  <a:schemeClr val="tx1"/>
                </a:solidFill>
                <a:latin typeface="Times New Roman" pitchFamily="18" charset="0"/>
              </a:defRPr>
            </a:lvl1pPr>
          </a:lstStyle>
          <a:p>
            <a:endParaRPr lang="en-US"/>
          </a:p>
        </p:txBody>
      </p:sp>
      <p:sp>
        <p:nvSpPr>
          <p:cNvPr id="245763" name="Rectangle 3"/>
          <p:cNvSpPr>
            <a:spLocks noGrp="1" noChangeArrowheads="1"/>
          </p:cNvSpPr>
          <p:nvPr>
            <p:ph type="dt" idx="1"/>
          </p:nvPr>
        </p:nvSpPr>
        <p:spPr bwMode="auto">
          <a:xfrm>
            <a:off x="3971183" y="0"/>
            <a:ext cx="3037628" cy="464184"/>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r">
              <a:defRPr sz="1200" i="0">
                <a:solidFill>
                  <a:schemeClr val="tx1"/>
                </a:solidFill>
                <a:latin typeface="Times New Roman" pitchFamily="18" charset="0"/>
              </a:defRPr>
            </a:lvl1pPr>
          </a:lstStyle>
          <a:p>
            <a:endParaRPr lang="en-US"/>
          </a:p>
        </p:txBody>
      </p:sp>
      <p:sp>
        <p:nvSpPr>
          <p:cNvPr id="245764"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ffectLst/>
        </p:spPr>
      </p:sp>
      <p:sp>
        <p:nvSpPr>
          <p:cNvPr id="245765" name="Rectangle 5"/>
          <p:cNvSpPr>
            <a:spLocks noGrp="1" noChangeArrowheads="1"/>
          </p:cNvSpPr>
          <p:nvPr>
            <p:ph type="body" sz="quarter" idx="3"/>
          </p:nvPr>
        </p:nvSpPr>
        <p:spPr bwMode="auto">
          <a:xfrm>
            <a:off x="701359" y="4416108"/>
            <a:ext cx="5607684" cy="4182427"/>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766" name="Rectangle 6"/>
          <p:cNvSpPr>
            <a:spLocks noGrp="1" noChangeArrowheads="1"/>
          </p:cNvSpPr>
          <p:nvPr>
            <p:ph type="ftr" sz="quarter" idx="4"/>
          </p:nvPr>
        </p:nvSpPr>
        <p:spPr bwMode="auto">
          <a:xfrm>
            <a:off x="0" y="8830627"/>
            <a:ext cx="3037628" cy="464184"/>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l">
              <a:defRPr sz="1200" i="0">
                <a:solidFill>
                  <a:schemeClr val="tx1"/>
                </a:solidFill>
                <a:latin typeface="Times New Roman" pitchFamily="18" charset="0"/>
              </a:defRPr>
            </a:lvl1pPr>
          </a:lstStyle>
          <a:p>
            <a:endParaRPr lang="en-US"/>
          </a:p>
        </p:txBody>
      </p:sp>
      <p:sp>
        <p:nvSpPr>
          <p:cNvPr id="245767" name="Rectangle 7"/>
          <p:cNvSpPr>
            <a:spLocks noGrp="1" noChangeArrowheads="1"/>
          </p:cNvSpPr>
          <p:nvPr>
            <p:ph type="sldNum" sz="quarter" idx="5"/>
          </p:nvPr>
        </p:nvSpPr>
        <p:spPr bwMode="auto">
          <a:xfrm>
            <a:off x="3971183" y="8830627"/>
            <a:ext cx="3037628" cy="464184"/>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r">
              <a:defRPr sz="1200" i="0">
                <a:solidFill>
                  <a:schemeClr val="tx1"/>
                </a:solidFill>
                <a:latin typeface="Times New Roman" pitchFamily="18" charset="0"/>
              </a:defRPr>
            </a:lvl1pPr>
          </a:lstStyle>
          <a:p>
            <a:fld id="{1FE3DAB9-9CBE-40BF-98F8-CAAEE55B8599}" type="slidenum">
              <a:rPr lang="en-US"/>
              <a:pPr/>
              <a:t>‹#›</a:t>
            </a:fld>
            <a:endParaRPr lang="en-US"/>
          </a:p>
        </p:txBody>
      </p:sp>
    </p:spTree>
    <p:extLst>
      <p:ext uri="{BB962C8B-B14F-4D97-AF65-F5344CB8AC3E}">
        <p14:creationId xmlns:p14="http://schemas.microsoft.com/office/powerpoint/2010/main" val="2146935891"/>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3DAB9-9CBE-40BF-98F8-CAAEE55B8599}" type="slidenum">
              <a:rPr lang="en-US" smtClean="0"/>
              <a:pPr/>
              <a:t>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42319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22</a:t>
            </a:fld>
            <a:endParaRPr lang="en-US"/>
          </a:p>
        </p:txBody>
      </p:sp>
    </p:spTree>
    <p:extLst>
      <p:ext uri="{BB962C8B-B14F-4D97-AF65-F5344CB8AC3E}">
        <p14:creationId xmlns:p14="http://schemas.microsoft.com/office/powerpoint/2010/main" val="1642263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23</a:t>
            </a:fld>
            <a:endParaRPr lang="en-US"/>
          </a:p>
        </p:txBody>
      </p:sp>
    </p:spTree>
    <p:extLst>
      <p:ext uri="{BB962C8B-B14F-4D97-AF65-F5344CB8AC3E}">
        <p14:creationId xmlns:p14="http://schemas.microsoft.com/office/powerpoint/2010/main" val="1198580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3DAB9-9CBE-40BF-98F8-CAAEE55B8599}" type="slidenum">
              <a:rPr lang="en-US" smtClean="0"/>
              <a:pPr/>
              <a:t>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15920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3DAB9-9CBE-40BF-98F8-CAAEE55B8599}" type="slidenum">
              <a:rPr lang="en-US" smtClean="0"/>
              <a:pPr/>
              <a:t>25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32302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3DAB9-9CBE-40BF-98F8-CAAEE55B8599}" type="slidenum">
              <a:rPr lang="en-US" smtClean="0"/>
              <a:pPr/>
              <a:t>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8415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27</a:t>
            </a:fld>
            <a:endParaRPr lang="en-US"/>
          </a:p>
        </p:txBody>
      </p:sp>
    </p:spTree>
    <p:extLst>
      <p:ext uri="{BB962C8B-B14F-4D97-AF65-F5344CB8AC3E}">
        <p14:creationId xmlns:p14="http://schemas.microsoft.com/office/powerpoint/2010/main" val="3343447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28</a:t>
            </a:fld>
            <a:endParaRPr lang="en-US"/>
          </a:p>
        </p:txBody>
      </p:sp>
    </p:spTree>
    <p:extLst>
      <p:ext uri="{BB962C8B-B14F-4D97-AF65-F5344CB8AC3E}">
        <p14:creationId xmlns:p14="http://schemas.microsoft.com/office/powerpoint/2010/main" val="957439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29</a:t>
            </a:fld>
            <a:endParaRPr lang="en-US"/>
          </a:p>
        </p:txBody>
      </p:sp>
    </p:spTree>
    <p:extLst>
      <p:ext uri="{BB962C8B-B14F-4D97-AF65-F5344CB8AC3E}">
        <p14:creationId xmlns:p14="http://schemas.microsoft.com/office/powerpoint/2010/main" val="3222897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30</a:t>
            </a:fld>
            <a:endParaRPr lang="en-US"/>
          </a:p>
        </p:txBody>
      </p:sp>
    </p:spTree>
    <p:extLst>
      <p:ext uri="{BB962C8B-B14F-4D97-AF65-F5344CB8AC3E}">
        <p14:creationId xmlns:p14="http://schemas.microsoft.com/office/powerpoint/2010/main" val="715685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31</a:t>
            </a:fld>
            <a:endParaRPr lang="en-US"/>
          </a:p>
        </p:txBody>
      </p:sp>
    </p:spTree>
    <p:extLst>
      <p:ext uri="{BB962C8B-B14F-4D97-AF65-F5344CB8AC3E}">
        <p14:creationId xmlns:p14="http://schemas.microsoft.com/office/powerpoint/2010/main" val="11907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14</a:t>
            </a:fld>
            <a:endParaRPr lang="en-US"/>
          </a:p>
        </p:txBody>
      </p:sp>
    </p:spTree>
    <p:extLst>
      <p:ext uri="{BB962C8B-B14F-4D97-AF65-F5344CB8AC3E}">
        <p14:creationId xmlns:p14="http://schemas.microsoft.com/office/powerpoint/2010/main" val="2169481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32</a:t>
            </a:fld>
            <a:endParaRPr lang="en-US"/>
          </a:p>
        </p:txBody>
      </p:sp>
    </p:spTree>
    <p:extLst>
      <p:ext uri="{BB962C8B-B14F-4D97-AF65-F5344CB8AC3E}">
        <p14:creationId xmlns:p14="http://schemas.microsoft.com/office/powerpoint/2010/main" val="1450523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3DAB9-9CBE-40BF-98F8-CAAEE55B8599}" type="slidenum">
              <a:rPr lang="en-US" smtClean="0"/>
              <a:pPr/>
              <a:t>33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27798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34</a:t>
            </a:fld>
            <a:endParaRPr lang="en-US"/>
          </a:p>
        </p:txBody>
      </p:sp>
    </p:spTree>
    <p:extLst>
      <p:ext uri="{BB962C8B-B14F-4D97-AF65-F5344CB8AC3E}">
        <p14:creationId xmlns:p14="http://schemas.microsoft.com/office/powerpoint/2010/main" val="483513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35</a:t>
            </a:fld>
            <a:endParaRPr lang="en-US"/>
          </a:p>
        </p:txBody>
      </p:sp>
    </p:spTree>
    <p:extLst>
      <p:ext uri="{BB962C8B-B14F-4D97-AF65-F5344CB8AC3E}">
        <p14:creationId xmlns:p14="http://schemas.microsoft.com/office/powerpoint/2010/main" val="2782981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36</a:t>
            </a:fld>
            <a:endParaRPr lang="en-US"/>
          </a:p>
        </p:txBody>
      </p:sp>
    </p:spTree>
    <p:extLst>
      <p:ext uri="{BB962C8B-B14F-4D97-AF65-F5344CB8AC3E}">
        <p14:creationId xmlns:p14="http://schemas.microsoft.com/office/powerpoint/2010/main" val="2372504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37</a:t>
            </a:fld>
            <a:endParaRPr lang="en-US"/>
          </a:p>
        </p:txBody>
      </p:sp>
    </p:spTree>
    <p:extLst>
      <p:ext uri="{BB962C8B-B14F-4D97-AF65-F5344CB8AC3E}">
        <p14:creationId xmlns:p14="http://schemas.microsoft.com/office/powerpoint/2010/main" val="2339748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38</a:t>
            </a:fld>
            <a:endParaRPr lang="en-US"/>
          </a:p>
        </p:txBody>
      </p:sp>
    </p:spTree>
    <p:extLst>
      <p:ext uri="{BB962C8B-B14F-4D97-AF65-F5344CB8AC3E}">
        <p14:creationId xmlns:p14="http://schemas.microsoft.com/office/powerpoint/2010/main" val="2722245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39</a:t>
            </a:fld>
            <a:endParaRPr lang="en-US"/>
          </a:p>
        </p:txBody>
      </p:sp>
    </p:spTree>
    <p:extLst>
      <p:ext uri="{BB962C8B-B14F-4D97-AF65-F5344CB8AC3E}">
        <p14:creationId xmlns:p14="http://schemas.microsoft.com/office/powerpoint/2010/main" val="2792268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40</a:t>
            </a:fld>
            <a:endParaRPr lang="en-US"/>
          </a:p>
        </p:txBody>
      </p:sp>
    </p:spTree>
    <p:extLst>
      <p:ext uri="{BB962C8B-B14F-4D97-AF65-F5344CB8AC3E}">
        <p14:creationId xmlns:p14="http://schemas.microsoft.com/office/powerpoint/2010/main" val="2522734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41</a:t>
            </a:fld>
            <a:endParaRPr lang="en-US"/>
          </a:p>
        </p:txBody>
      </p:sp>
    </p:spTree>
    <p:extLst>
      <p:ext uri="{BB962C8B-B14F-4D97-AF65-F5344CB8AC3E}">
        <p14:creationId xmlns:p14="http://schemas.microsoft.com/office/powerpoint/2010/main" val="1748997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15</a:t>
            </a:fld>
            <a:endParaRPr lang="en-US"/>
          </a:p>
        </p:txBody>
      </p:sp>
    </p:spTree>
    <p:extLst>
      <p:ext uri="{BB962C8B-B14F-4D97-AF65-F5344CB8AC3E}">
        <p14:creationId xmlns:p14="http://schemas.microsoft.com/office/powerpoint/2010/main" val="3828475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42</a:t>
            </a:fld>
            <a:endParaRPr lang="en-US"/>
          </a:p>
        </p:txBody>
      </p:sp>
    </p:spTree>
    <p:extLst>
      <p:ext uri="{BB962C8B-B14F-4D97-AF65-F5344CB8AC3E}">
        <p14:creationId xmlns:p14="http://schemas.microsoft.com/office/powerpoint/2010/main" val="3376135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43</a:t>
            </a:fld>
            <a:endParaRPr lang="en-US"/>
          </a:p>
        </p:txBody>
      </p:sp>
    </p:spTree>
    <p:extLst>
      <p:ext uri="{BB962C8B-B14F-4D97-AF65-F5344CB8AC3E}">
        <p14:creationId xmlns:p14="http://schemas.microsoft.com/office/powerpoint/2010/main" val="2387030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44</a:t>
            </a:fld>
            <a:endParaRPr lang="en-US"/>
          </a:p>
        </p:txBody>
      </p:sp>
    </p:spTree>
    <p:extLst>
      <p:ext uri="{BB962C8B-B14F-4D97-AF65-F5344CB8AC3E}">
        <p14:creationId xmlns:p14="http://schemas.microsoft.com/office/powerpoint/2010/main" val="2776385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45</a:t>
            </a:fld>
            <a:endParaRPr lang="en-US"/>
          </a:p>
        </p:txBody>
      </p:sp>
    </p:spTree>
    <p:extLst>
      <p:ext uri="{BB962C8B-B14F-4D97-AF65-F5344CB8AC3E}">
        <p14:creationId xmlns:p14="http://schemas.microsoft.com/office/powerpoint/2010/main" val="3688342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46</a:t>
            </a:fld>
            <a:endParaRPr lang="en-US"/>
          </a:p>
        </p:txBody>
      </p:sp>
    </p:spTree>
    <p:extLst>
      <p:ext uri="{BB962C8B-B14F-4D97-AF65-F5344CB8AC3E}">
        <p14:creationId xmlns:p14="http://schemas.microsoft.com/office/powerpoint/2010/main" val="1781130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47</a:t>
            </a:fld>
            <a:endParaRPr lang="en-US"/>
          </a:p>
        </p:txBody>
      </p:sp>
    </p:spTree>
    <p:extLst>
      <p:ext uri="{BB962C8B-B14F-4D97-AF65-F5344CB8AC3E}">
        <p14:creationId xmlns:p14="http://schemas.microsoft.com/office/powerpoint/2010/main" val="260931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48</a:t>
            </a:fld>
            <a:endParaRPr lang="en-US"/>
          </a:p>
        </p:txBody>
      </p:sp>
    </p:spTree>
    <p:extLst>
      <p:ext uri="{BB962C8B-B14F-4D97-AF65-F5344CB8AC3E}">
        <p14:creationId xmlns:p14="http://schemas.microsoft.com/office/powerpoint/2010/main" val="3955848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49</a:t>
            </a:fld>
            <a:endParaRPr lang="en-US"/>
          </a:p>
        </p:txBody>
      </p:sp>
    </p:spTree>
    <p:extLst>
      <p:ext uri="{BB962C8B-B14F-4D97-AF65-F5344CB8AC3E}">
        <p14:creationId xmlns:p14="http://schemas.microsoft.com/office/powerpoint/2010/main" val="707371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50</a:t>
            </a:fld>
            <a:endParaRPr lang="en-US"/>
          </a:p>
        </p:txBody>
      </p:sp>
    </p:spTree>
    <p:extLst>
      <p:ext uri="{BB962C8B-B14F-4D97-AF65-F5344CB8AC3E}">
        <p14:creationId xmlns:p14="http://schemas.microsoft.com/office/powerpoint/2010/main" val="4294258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51</a:t>
            </a:fld>
            <a:endParaRPr lang="en-US"/>
          </a:p>
        </p:txBody>
      </p:sp>
    </p:spTree>
    <p:extLst>
      <p:ext uri="{BB962C8B-B14F-4D97-AF65-F5344CB8AC3E}">
        <p14:creationId xmlns:p14="http://schemas.microsoft.com/office/powerpoint/2010/main" val="178096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16</a:t>
            </a:fld>
            <a:endParaRPr lang="en-US"/>
          </a:p>
        </p:txBody>
      </p:sp>
    </p:spTree>
    <p:extLst>
      <p:ext uri="{BB962C8B-B14F-4D97-AF65-F5344CB8AC3E}">
        <p14:creationId xmlns:p14="http://schemas.microsoft.com/office/powerpoint/2010/main" val="30543315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52</a:t>
            </a:fld>
            <a:endParaRPr lang="en-US"/>
          </a:p>
        </p:txBody>
      </p:sp>
    </p:spTree>
    <p:extLst>
      <p:ext uri="{BB962C8B-B14F-4D97-AF65-F5344CB8AC3E}">
        <p14:creationId xmlns:p14="http://schemas.microsoft.com/office/powerpoint/2010/main" val="801609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53</a:t>
            </a:fld>
            <a:endParaRPr lang="en-US"/>
          </a:p>
        </p:txBody>
      </p:sp>
    </p:spTree>
    <p:extLst>
      <p:ext uri="{BB962C8B-B14F-4D97-AF65-F5344CB8AC3E}">
        <p14:creationId xmlns:p14="http://schemas.microsoft.com/office/powerpoint/2010/main" val="2389535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54</a:t>
            </a:fld>
            <a:endParaRPr lang="en-US"/>
          </a:p>
        </p:txBody>
      </p:sp>
    </p:spTree>
    <p:extLst>
      <p:ext uri="{BB962C8B-B14F-4D97-AF65-F5344CB8AC3E}">
        <p14:creationId xmlns:p14="http://schemas.microsoft.com/office/powerpoint/2010/main" val="2445763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55</a:t>
            </a:fld>
            <a:endParaRPr lang="en-US"/>
          </a:p>
        </p:txBody>
      </p:sp>
    </p:spTree>
    <p:extLst>
      <p:ext uri="{BB962C8B-B14F-4D97-AF65-F5344CB8AC3E}">
        <p14:creationId xmlns:p14="http://schemas.microsoft.com/office/powerpoint/2010/main" val="4149146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56</a:t>
            </a:fld>
            <a:endParaRPr lang="en-US"/>
          </a:p>
        </p:txBody>
      </p:sp>
      <p:sp>
        <p:nvSpPr>
          <p:cNvPr id="4" name="Footer Placeholder 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1724778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57</a:t>
            </a:fld>
            <a:endParaRPr lang="en-US"/>
          </a:p>
        </p:txBody>
      </p:sp>
    </p:spTree>
    <p:extLst>
      <p:ext uri="{BB962C8B-B14F-4D97-AF65-F5344CB8AC3E}">
        <p14:creationId xmlns:p14="http://schemas.microsoft.com/office/powerpoint/2010/main" val="4484053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58</a:t>
            </a:fld>
            <a:endParaRPr lang="en-US"/>
          </a:p>
        </p:txBody>
      </p:sp>
    </p:spTree>
    <p:extLst>
      <p:ext uri="{BB962C8B-B14F-4D97-AF65-F5344CB8AC3E}">
        <p14:creationId xmlns:p14="http://schemas.microsoft.com/office/powerpoint/2010/main" val="5253888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59</a:t>
            </a:fld>
            <a:endParaRPr lang="en-US"/>
          </a:p>
        </p:txBody>
      </p:sp>
    </p:spTree>
    <p:extLst>
      <p:ext uri="{BB962C8B-B14F-4D97-AF65-F5344CB8AC3E}">
        <p14:creationId xmlns:p14="http://schemas.microsoft.com/office/powerpoint/2010/main" val="22106953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60</a:t>
            </a:fld>
            <a:endParaRPr lang="en-US"/>
          </a:p>
        </p:txBody>
      </p:sp>
    </p:spTree>
    <p:extLst>
      <p:ext uri="{BB962C8B-B14F-4D97-AF65-F5344CB8AC3E}">
        <p14:creationId xmlns:p14="http://schemas.microsoft.com/office/powerpoint/2010/main" val="2008225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61</a:t>
            </a:fld>
            <a:endParaRPr lang="en-US"/>
          </a:p>
        </p:txBody>
      </p:sp>
    </p:spTree>
    <p:extLst>
      <p:ext uri="{BB962C8B-B14F-4D97-AF65-F5344CB8AC3E}">
        <p14:creationId xmlns:p14="http://schemas.microsoft.com/office/powerpoint/2010/main" val="720777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E3DAB9-9CBE-40BF-98F8-CAAEE55B8599}" type="slidenum">
              <a:rPr lang="en-US" smtClean="0"/>
              <a:pPr/>
              <a:t>17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75057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62</a:t>
            </a:fld>
            <a:endParaRPr lang="en-US"/>
          </a:p>
        </p:txBody>
      </p:sp>
    </p:spTree>
    <p:extLst>
      <p:ext uri="{BB962C8B-B14F-4D97-AF65-F5344CB8AC3E}">
        <p14:creationId xmlns:p14="http://schemas.microsoft.com/office/powerpoint/2010/main" val="1387477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63</a:t>
            </a:fld>
            <a:endParaRPr lang="en-US"/>
          </a:p>
        </p:txBody>
      </p:sp>
    </p:spTree>
    <p:extLst>
      <p:ext uri="{BB962C8B-B14F-4D97-AF65-F5344CB8AC3E}">
        <p14:creationId xmlns:p14="http://schemas.microsoft.com/office/powerpoint/2010/main" val="3736196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64</a:t>
            </a:fld>
            <a:endParaRPr lang="en-US"/>
          </a:p>
        </p:txBody>
      </p:sp>
    </p:spTree>
    <p:extLst>
      <p:ext uri="{BB962C8B-B14F-4D97-AF65-F5344CB8AC3E}">
        <p14:creationId xmlns:p14="http://schemas.microsoft.com/office/powerpoint/2010/main" val="2291042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65</a:t>
            </a:fld>
            <a:endParaRPr lang="en-US"/>
          </a:p>
        </p:txBody>
      </p:sp>
    </p:spTree>
    <p:extLst>
      <p:ext uri="{BB962C8B-B14F-4D97-AF65-F5344CB8AC3E}">
        <p14:creationId xmlns:p14="http://schemas.microsoft.com/office/powerpoint/2010/main" val="26009918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66</a:t>
            </a:fld>
            <a:endParaRPr lang="en-US"/>
          </a:p>
        </p:txBody>
      </p:sp>
    </p:spTree>
    <p:extLst>
      <p:ext uri="{BB962C8B-B14F-4D97-AF65-F5344CB8AC3E}">
        <p14:creationId xmlns:p14="http://schemas.microsoft.com/office/powerpoint/2010/main" val="11320210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3DAB9-9CBE-40BF-98F8-CAAEE55B8599}" type="slidenum">
              <a:rPr lang="en-US" smtClean="0"/>
              <a:pPr/>
              <a:t>67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565471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3DAB9-9CBE-40BF-98F8-CAAEE55B8599}" type="slidenum">
              <a:rPr lang="en-US" smtClean="0"/>
              <a:pPr/>
              <a:t>68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68753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40E815-4C1B-400D-80F6-DE3992A28DCA}" type="slidenum">
              <a:rPr lang="en-US"/>
              <a:pPr/>
              <a:t>69</a:t>
            </a:fld>
            <a:endParaRPr lang="en-US"/>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6372481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70</a:t>
            </a:fld>
            <a:endParaRPr lang="en-US"/>
          </a:p>
        </p:txBody>
      </p:sp>
    </p:spTree>
    <p:extLst>
      <p:ext uri="{BB962C8B-B14F-4D97-AF65-F5344CB8AC3E}">
        <p14:creationId xmlns:p14="http://schemas.microsoft.com/office/powerpoint/2010/main" val="27914704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71</a:t>
            </a:fld>
            <a:endParaRPr lang="en-US"/>
          </a:p>
        </p:txBody>
      </p:sp>
    </p:spTree>
    <p:extLst>
      <p:ext uri="{BB962C8B-B14F-4D97-AF65-F5344CB8AC3E}">
        <p14:creationId xmlns:p14="http://schemas.microsoft.com/office/powerpoint/2010/main" val="3334568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E3DAB9-9CBE-40BF-98F8-CAAEE55B8599}" type="slidenum">
              <a:rPr lang="en-US" smtClean="0"/>
              <a:pPr/>
              <a:t>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701601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72</a:t>
            </a:fld>
            <a:endParaRPr lang="en-US"/>
          </a:p>
        </p:txBody>
      </p:sp>
    </p:spTree>
    <p:extLst>
      <p:ext uri="{BB962C8B-B14F-4D97-AF65-F5344CB8AC3E}">
        <p14:creationId xmlns:p14="http://schemas.microsoft.com/office/powerpoint/2010/main" val="21434573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73</a:t>
            </a:fld>
            <a:endParaRPr lang="en-US"/>
          </a:p>
        </p:txBody>
      </p:sp>
    </p:spTree>
    <p:extLst>
      <p:ext uri="{BB962C8B-B14F-4D97-AF65-F5344CB8AC3E}">
        <p14:creationId xmlns:p14="http://schemas.microsoft.com/office/powerpoint/2010/main" val="18936091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74</a:t>
            </a:fld>
            <a:endParaRPr lang="en-US"/>
          </a:p>
        </p:txBody>
      </p:sp>
    </p:spTree>
    <p:extLst>
      <p:ext uri="{BB962C8B-B14F-4D97-AF65-F5344CB8AC3E}">
        <p14:creationId xmlns:p14="http://schemas.microsoft.com/office/powerpoint/2010/main" val="16980894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75</a:t>
            </a:fld>
            <a:endParaRPr lang="en-US"/>
          </a:p>
        </p:txBody>
      </p:sp>
    </p:spTree>
    <p:extLst>
      <p:ext uri="{BB962C8B-B14F-4D97-AF65-F5344CB8AC3E}">
        <p14:creationId xmlns:p14="http://schemas.microsoft.com/office/powerpoint/2010/main" val="10721387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76</a:t>
            </a:fld>
            <a:endParaRPr lang="en-US"/>
          </a:p>
        </p:txBody>
      </p:sp>
    </p:spTree>
    <p:extLst>
      <p:ext uri="{BB962C8B-B14F-4D97-AF65-F5344CB8AC3E}">
        <p14:creationId xmlns:p14="http://schemas.microsoft.com/office/powerpoint/2010/main" val="25113821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77</a:t>
            </a:fld>
            <a:endParaRPr lang="en-US"/>
          </a:p>
        </p:txBody>
      </p:sp>
    </p:spTree>
    <p:extLst>
      <p:ext uri="{BB962C8B-B14F-4D97-AF65-F5344CB8AC3E}">
        <p14:creationId xmlns:p14="http://schemas.microsoft.com/office/powerpoint/2010/main" val="17778200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78</a:t>
            </a:fld>
            <a:endParaRPr lang="en-US"/>
          </a:p>
        </p:txBody>
      </p:sp>
    </p:spTree>
    <p:extLst>
      <p:ext uri="{BB962C8B-B14F-4D97-AF65-F5344CB8AC3E}">
        <p14:creationId xmlns:p14="http://schemas.microsoft.com/office/powerpoint/2010/main" val="28768812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79</a:t>
            </a:fld>
            <a:endParaRPr lang="en-US"/>
          </a:p>
        </p:txBody>
      </p:sp>
    </p:spTree>
    <p:extLst>
      <p:ext uri="{BB962C8B-B14F-4D97-AF65-F5344CB8AC3E}">
        <p14:creationId xmlns:p14="http://schemas.microsoft.com/office/powerpoint/2010/main" val="39784143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80</a:t>
            </a:fld>
            <a:endParaRPr lang="en-US"/>
          </a:p>
        </p:txBody>
      </p:sp>
    </p:spTree>
    <p:extLst>
      <p:ext uri="{BB962C8B-B14F-4D97-AF65-F5344CB8AC3E}">
        <p14:creationId xmlns:p14="http://schemas.microsoft.com/office/powerpoint/2010/main" val="23632935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81</a:t>
            </a:fld>
            <a:endParaRPr lang="en-US"/>
          </a:p>
        </p:txBody>
      </p:sp>
    </p:spTree>
    <p:extLst>
      <p:ext uri="{BB962C8B-B14F-4D97-AF65-F5344CB8AC3E}">
        <p14:creationId xmlns:p14="http://schemas.microsoft.com/office/powerpoint/2010/main" val="1230524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19</a:t>
            </a:fld>
            <a:endParaRPr lang="en-US"/>
          </a:p>
        </p:txBody>
      </p:sp>
    </p:spTree>
    <p:extLst>
      <p:ext uri="{BB962C8B-B14F-4D97-AF65-F5344CB8AC3E}">
        <p14:creationId xmlns:p14="http://schemas.microsoft.com/office/powerpoint/2010/main" val="28141367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82</a:t>
            </a:fld>
            <a:endParaRPr lang="en-US"/>
          </a:p>
        </p:txBody>
      </p:sp>
    </p:spTree>
    <p:extLst>
      <p:ext uri="{BB962C8B-B14F-4D97-AF65-F5344CB8AC3E}">
        <p14:creationId xmlns:p14="http://schemas.microsoft.com/office/powerpoint/2010/main" val="17351606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83</a:t>
            </a:fld>
            <a:endParaRPr lang="en-US"/>
          </a:p>
        </p:txBody>
      </p:sp>
    </p:spTree>
    <p:extLst>
      <p:ext uri="{BB962C8B-B14F-4D97-AF65-F5344CB8AC3E}">
        <p14:creationId xmlns:p14="http://schemas.microsoft.com/office/powerpoint/2010/main" val="7446892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84</a:t>
            </a:fld>
            <a:endParaRPr lang="en-US"/>
          </a:p>
        </p:txBody>
      </p:sp>
    </p:spTree>
    <p:extLst>
      <p:ext uri="{BB962C8B-B14F-4D97-AF65-F5344CB8AC3E}">
        <p14:creationId xmlns:p14="http://schemas.microsoft.com/office/powerpoint/2010/main" val="5859680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85</a:t>
            </a:fld>
            <a:endParaRPr lang="en-US"/>
          </a:p>
        </p:txBody>
      </p:sp>
    </p:spTree>
    <p:extLst>
      <p:ext uri="{BB962C8B-B14F-4D97-AF65-F5344CB8AC3E}">
        <p14:creationId xmlns:p14="http://schemas.microsoft.com/office/powerpoint/2010/main" val="38750517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86</a:t>
            </a:fld>
            <a:endParaRPr lang="en-US"/>
          </a:p>
        </p:txBody>
      </p:sp>
    </p:spTree>
    <p:extLst>
      <p:ext uri="{BB962C8B-B14F-4D97-AF65-F5344CB8AC3E}">
        <p14:creationId xmlns:p14="http://schemas.microsoft.com/office/powerpoint/2010/main" val="19152028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87</a:t>
            </a:fld>
            <a:endParaRPr lang="en-US"/>
          </a:p>
        </p:txBody>
      </p:sp>
    </p:spTree>
    <p:extLst>
      <p:ext uri="{BB962C8B-B14F-4D97-AF65-F5344CB8AC3E}">
        <p14:creationId xmlns:p14="http://schemas.microsoft.com/office/powerpoint/2010/main" val="10813832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bonus point will not</a:t>
            </a:r>
            <a:r>
              <a:rPr lang="en-US" baseline="0" dirty="0"/>
              <a:t> be given if the chief elected official submits a letter stating acquisition is not required but DCA-8 or the engineering report has budgeted for acquisition.</a:t>
            </a:r>
            <a:endParaRPr lang="en-US" dirty="0"/>
          </a:p>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90</a:t>
            </a:fld>
            <a:endParaRPr lang="en-US" dirty="0"/>
          </a:p>
        </p:txBody>
      </p:sp>
    </p:spTree>
    <p:extLst>
      <p:ext uri="{BB962C8B-B14F-4D97-AF65-F5344CB8AC3E}">
        <p14:creationId xmlns:p14="http://schemas.microsoft.com/office/powerpoint/2010/main" val="3506520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93</a:t>
            </a:fld>
            <a:endParaRPr lang="en-US"/>
          </a:p>
        </p:txBody>
      </p:sp>
    </p:spTree>
    <p:extLst>
      <p:ext uri="{BB962C8B-B14F-4D97-AF65-F5344CB8AC3E}">
        <p14:creationId xmlns:p14="http://schemas.microsoft.com/office/powerpoint/2010/main" val="15359907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94</a:t>
            </a:fld>
            <a:endParaRPr lang="en-US"/>
          </a:p>
        </p:txBody>
      </p:sp>
    </p:spTree>
    <p:extLst>
      <p:ext uri="{BB962C8B-B14F-4D97-AF65-F5344CB8AC3E}">
        <p14:creationId xmlns:p14="http://schemas.microsoft.com/office/powerpoint/2010/main" val="21715749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96</a:t>
            </a:fld>
            <a:endParaRPr lang="en-US"/>
          </a:p>
        </p:txBody>
      </p:sp>
    </p:spTree>
    <p:extLst>
      <p:ext uri="{BB962C8B-B14F-4D97-AF65-F5344CB8AC3E}">
        <p14:creationId xmlns:p14="http://schemas.microsoft.com/office/powerpoint/2010/main" val="1009631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20</a:t>
            </a:fld>
            <a:endParaRPr lang="en-US"/>
          </a:p>
        </p:txBody>
      </p:sp>
    </p:spTree>
    <p:extLst>
      <p:ext uri="{BB962C8B-B14F-4D97-AF65-F5344CB8AC3E}">
        <p14:creationId xmlns:p14="http://schemas.microsoft.com/office/powerpoint/2010/main" val="3002911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21</a:t>
            </a:fld>
            <a:endParaRPr lang="en-US"/>
          </a:p>
        </p:txBody>
      </p:sp>
    </p:spTree>
    <p:extLst>
      <p:ext uri="{BB962C8B-B14F-4D97-AF65-F5344CB8AC3E}">
        <p14:creationId xmlns:p14="http://schemas.microsoft.com/office/powerpoint/2010/main" val="3500070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5.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49858" name="Picture 2" descr="Opening Slide PMS 13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49859" name="Rectangle 3"/>
          <p:cNvSpPr>
            <a:spLocks noGrp="1" noChangeArrowheads="1"/>
          </p:cNvSpPr>
          <p:nvPr>
            <p:ph type="ctrTitle"/>
          </p:nvPr>
        </p:nvSpPr>
        <p:spPr>
          <a:xfrm>
            <a:off x="914400" y="2054225"/>
            <a:ext cx="7315200" cy="765175"/>
          </a:xfrm>
        </p:spPr>
        <p:txBody>
          <a:bodyPr/>
          <a:lstStyle>
            <a:lvl1pPr>
              <a:spcBef>
                <a:spcPct val="50000"/>
              </a:spcBef>
              <a:defRPr sz="3600">
                <a:solidFill>
                  <a:schemeClr val="bg1"/>
                </a:solidFill>
              </a:defRPr>
            </a:lvl1pPr>
          </a:lstStyle>
          <a:p>
            <a:r>
              <a:rPr lang="en-US"/>
              <a:t>Click to edit Master title style</a:t>
            </a:r>
          </a:p>
        </p:txBody>
      </p:sp>
      <p:sp>
        <p:nvSpPr>
          <p:cNvPr id="249860" name="Rectangle 4"/>
          <p:cNvSpPr>
            <a:spLocks noGrp="1" noChangeArrowheads="1"/>
          </p:cNvSpPr>
          <p:nvPr>
            <p:ph type="subTitle" idx="1"/>
          </p:nvPr>
        </p:nvSpPr>
        <p:spPr>
          <a:xfrm>
            <a:off x="914400" y="2971800"/>
            <a:ext cx="6629400" cy="762000"/>
          </a:xfrm>
        </p:spPr>
        <p:txBody>
          <a:bodyPr/>
          <a:lstStyle>
            <a:lvl1pPr marL="0" indent="0">
              <a:buFontTx/>
              <a:buNone/>
              <a:defRPr sz="2900">
                <a:solidFill>
                  <a:schemeClr val="bg1"/>
                </a:solidFill>
              </a:defRPr>
            </a:lvl1pPr>
          </a:lstStyle>
          <a:p>
            <a:r>
              <a:rPr lang="en-US"/>
              <a:t>Place Your Sub-Title If Needed Here</a:t>
            </a:r>
          </a:p>
        </p:txBody>
      </p:sp>
      <p:sp>
        <p:nvSpPr>
          <p:cNvPr id="249861" name="Text Box 5"/>
          <p:cNvSpPr txBox="1">
            <a:spLocks noChangeArrowheads="1"/>
          </p:cNvSpPr>
          <p:nvPr/>
        </p:nvSpPr>
        <p:spPr bwMode="auto">
          <a:xfrm>
            <a:off x="4572000" y="2209800"/>
            <a:ext cx="3581400" cy="366713"/>
          </a:xfrm>
          <a:prstGeom prst="rect">
            <a:avLst/>
          </a:prstGeom>
          <a:noFill/>
          <a:ln w="9525">
            <a:noFill/>
            <a:miter lim="800000"/>
            <a:headEnd/>
            <a:tailEnd/>
          </a:ln>
          <a:effectLst/>
        </p:spPr>
        <p:txBody>
          <a:bodyPr>
            <a:spAutoFit/>
          </a:bodyPr>
          <a:lstStyle/>
          <a:p>
            <a:pPr algn="l">
              <a:spcBef>
                <a:spcPct val="50000"/>
              </a:spcBef>
            </a:pPr>
            <a:endParaRPr lang="en-US" i="0">
              <a:solidFill>
                <a:schemeClr val="tx1"/>
              </a:solidFill>
            </a:endParaRPr>
          </a:p>
        </p:txBody>
      </p:sp>
      <p:pic>
        <p:nvPicPr>
          <p:cNvPr id="249862" name="Picture 6" descr="DCApeachLogo2ver"/>
          <p:cNvPicPr>
            <a:picLocks noChangeAspect="1" noChangeArrowheads="1"/>
          </p:cNvPicPr>
          <p:nvPr/>
        </p:nvPicPr>
        <p:blipFill>
          <a:blip r:embed="rId3" cstate="print"/>
          <a:srcRect/>
          <a:stretch>
            <a:fillRect/>
          </a:stretch>
        </p:blipFill>
        <p:spPr bwMode="auto">
          <a:xfrm>
            <a:off x="7956550" y="101600"/>
            <a:ext cx="1041400" cy="1065213"/>
          </a:xfrm>
          <a:prstGeom prst="rect">
            <a:avLst/>
          </a:prstGeom>
          <a:solidFill>
            <a:schemeClr val="bg1"/>
          </a:solidFill>
        </p:spPr>
      </p:pic>
      <p:pic>
        <p:nvPicPr>
          <p:cNvPr id="249863" name="Picture 7" descr="OfficeCommunityDev"/>
          <p:cNvPicPr>
            <a:picLocks noChangeAspect="1" noChangeArrowheads="1"/>
          </p:cNvPicPr>
          <p:nvPr/>
        </p:nvPicPr>
        <p:blipFill>
          <a:blip r:embed="rId4" cstate="print"/>
          <a:srcRect/>
          <a:stretch>
            <a:fillRect/>
          </a:stretch>
        </p:blipFill>
        <p:spPr bwMode="auto">
          <a:xfrm>
            <a:off x="312738" y="244475"/>
            <a:ext cx="6867525" cy="400050"/>
          </a:xfrm>
          <a:prstGeom prst="rect">
            <a:avLst/>
          </a:prstGeom>
          <a:noFill/>
        </p:spPr>
      </p:pic>
      <p:sp>
        <p:nvSpPr>
          <p:cNvPr id="249864" name="Text Box 8"/>
          <p:cNvSpPr txBox="1">
            <a:spLocks noChangeArrowheads="1"/>
          </p:cNvSpPr>
          <p:nvPr/>
        </p:nvSpPr>
        <p:spPr bwMode="auto">
          <a:xfrm>
            <a:off x="3167063" y="6129338"/>
            <a:ext cx="5605462" cy="366712"/>
          </a:xfrm>
          <a:prstGeom prst="rect">
            <a:avLst/>
          </a:prstGeom>
          <a:noFill/>
          <a:ln w="9525" algn="ctr">
            <a:noFill/>
            <a:miter lim="800000"/>
            <a:headEnd/>
            <a:tailEnd/>
          </a:ln>
          <a:effectLst/>
        </p:spPr>
        <p:txBody>
          <a:bodyPr>
            <a:spAutoFit/>
          </a:bodyPr>
          <a:lstStyle/>
          <a:p>
            <a:pPr algn="r">
              <a:spcBef>
                <a:spcPct val="50000"/>
              </a:spcBef>
            </a:pPr>
            <a:r>
              <a:rPr lang="en-US" i="0"/>
              <a:t>2009 DCA CDBG/CHIP Applicants’ Workshop</a:t>
            </a:r>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3650" y="914400"/>
            <a:ext cx="188595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14400"/>
            <a:ext cx="550545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59074" name="Picture 2" descr="Opening Slide PMS 13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59075" name="Rectangle 3"/>
          <p:cNvSpPr>
            <a:spLocks noGrp="1" noChangeArrowheads="1"/>
          </p:cNvSpPr>
          <p:nvPr>
            <p:ph type="ctrTitle"/>
          </p:nvPr>
        </p:nvSpPr>
        <p:spPr>
          <a:xfrm>
            <a:off x="914400" y="2054225"/>
            <a:ext cx="7315200" cy="765175"/>
          </a:xfrm>
        </p:spPr>
        <p:txBody>
          <a:bodyPr/>
          <a:lstStyle>
            <a:lvl1pPr>
              <a:spcBef>
                <a:spcPct val="50000"/>
              </a:spcBef>
              <a:defRPr sz="3600">
                <a:solidFill>
                  <a:schemeClr val="bg1"/>
                </a:solidFill>
              </a:defRPr>
            </a:lvl1pPr>
          </a:lstStyle>
          <a:p>
            <a:r>
              <a:rPr lang="en-US"/>
              <a:t>Click to edit Master title style</a:t>
            </a:r>
          </a:p>
        </p:txBody>
      </p:sp>
      <p:sp>
        <p:nvSpPr>
          <p:cNvPr id="259076" name="Rectangle 4"/>
          <p:cNvSpPr>
            <a:spLocks noGrp="1" noChangeArrowheads="1"/>
          </p:cNvSpPr>
          <p:nvPr>
            <p:ph type="subTitle" idx="1"/>
          </p:nvPr>
        </p:nvSpPr>
        <p:spPr>
          <a:xfrm>
            <a:off x="914400" y="2971800"/>
            <a:ext cx="6629400" cy="762000"/>
          </a:xfrm>
        </p:spPr>
        <p:txBody>
          <a:bodyPr/>
          <a:lstStyle>
            <a:lvl1pPr marL="0" indent="0">
              <a:buFontTx/>
              <a:buNone/>
              <a:defRPr sz="2900">
                <a:solidFill>
                  <a:schemeClr val="bg1"/>
                </a:solidFill>
              </a:defRPr>
            </a:lvl1pPr>
          </a:lstStyle>
          <a:p>
            <a:r>
              <a:rPr lang="en-US"/>
              <a:t>Place Your Sub-Title If Needed Here</a:t>
            </a:r>
          </a:p>
        </p:txBody>
      </p:sp>
      <p:sp>
        <p:nvSpPr>
          <p:cNvPr id="259077" name="Text Box 5"/>
          <p:cNvSpPr txBox="1">
            <a:spLocks noChangeArrowheads="1"/>
          </p:cNvSpPr>
          <p:nvPr/>
        </p:nvSpPr>
        <p:spPr bwMode="auto">
          <a:xfrm>
            <a:off x="4572000" y="2209800"/>
            <a:ext cx="3581400" cy="366713"/>
          </a:xfrm>
          <a:prstGeom prst="rect">
            <a:avLst/>
          </a:prstGeom>
          <a:noFill/>
          <a:ln w="9525">
            <a:noFill/>
            <a:miter lim="800000"/>
            <a:headEnd/>
            <a:tailEnd/>
          </a:ln>
          <a:effectLst/>
        </p:spPr>
        <p:txBody>
          <a:bodyPr>
            <a:spAutoFit/>
          </a:bodyPr>
          <a:lstStyle/>
          <a:p>
            <a:pPr algn="l">
              <a:spcBef>
                <a:spcPct val="50000"/>
              </a:spcBef>
            </a:pPr>
            <a:endParaRPr lang="en-US" i="0">
              <a:solidFill>
                <a:schemeClr val="tx1"/>
              </a:solidFill>
            </a:endParaRPr>
          </a:p>
        </p:txBody>
      </p:sp>
      <p:pic>
        <p:nvPicPr>
          <p:cNvPr id="259078" name="Picture 6" descr="DCApeachLogo2ver"/>
          <p:cNvPicPr>
            <a:picLocks noChangeAspect="1" noChangeArrowheads="1"/>
          </p:cNvPicPr>
          <p:nvPr/>
        </p:nvPicPr>
        <p:blipFill>
          <a:blip r:embed="rId3" cstate="print"/>
          <a:srcRect/>
          <a:stretch>
            <a:fillRect/>
          </a:stretch>
        </p:blipFill>
        <p:spPr bwMode="auto">
          <a:xfrm>
            <a:off x="7956550" y="101600"/>
            <a:ext cx="1041400" cy="1065213"/>
          </a:xfrm>
          <a:prstGeom prst="rect">
            <a:avLst/>
          </a:prstGeom>
          <a:solidFill>
            <a:schemeClr val="bg1"/>
          </a:solidFill>
        </p:spPr>
      </p:pic>
      <p:pic>
        <p:nvPicPr>
          <p:cNvPr id="259079" name="Picture 7" descr="OfficeCommunityDev"/>
          <p:cNvPicPr>
            <a:picLocks noChangeAspect="1" noChangeArrowheads="1"/>
          </p:cNvPicPr>
          <p:nvPr/>
        </p:nvPicPr>
        <p:blipFill>
          <a:blip r:embed="rId4" cstate="print"/>
          <a:srcRect/>
          <a:stretch>
            <a:fillRect/>
          </a:stretch>
        </p:blipFill>
        <p:spPr bwMode="auto">
          <a:xfrm>
            <a:off x="312738" y="244475"/>
            <a:ext cx="6867525" cy="400050"/>
          </a:xfrm>
          <a:prstGeom prst="rect">
            <a:avLst/>
          </a:prstGeom>
          <a:noFill/>
        </p:spPr>
      </p:pic>
      <p:sp>
        <p:nvSpPr>
          <p:cNvPr id="259080" name="Text Box 8"/>
          <p:cNvSpPr txBox="1">
            <a:spLocks noChangeArrowheads="1"/>
          </p:cNvSpPr>
          <p:nvPr/>
        </p:nvSpPr>
        <p:spPr bwMode="auto">
          <a:xfrm>
            <a:off x="3167063" y="6129338"/>
            <a:ext cx="5605462" cy="366712"/>
          </a:xfrm>
          <a:prstGeom prst="rect">
            <a:avLst/>
          </a:prstGeom>
          <a:noFill/>
          <a:ln w="9525" algn="ctr">
            <a:noFill/>
            <a:miter lim="800000"/>
            <a:headEnd/>
            <a:tailEnd/>
          </a:ln>
          <a:effectLst/>
        </p:spPr>
        <p:txBody>
          <a:bodyPr>
            <a:spAutoFit/>
          </a:bodyPr>
          <a:lstStyle/>
          <a:p>
            <a:pPr algn="r">
              <a:spcBef>
                <a:spcPct val="50000"/>
              </a:spcBef>
            </a:pPr>
            <a:r>
              <a:rPr lang="en-US" i="0"/>
              <a:t>2010 DCA CDBG Applicants’ Workshop</a:t>
            </a:r>
          </a:p>
        </p:txBody>
      </p:sp>
    </p:spTree>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8288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3650" y="914400"/>
            <a:ext cx="188595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14400"/>
            <a:ext cx="550545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66242" name="Picture 2" descr="Opening Slide PMS 13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66243" name="Rectangle 3"/>
          <p:cNvSpPr>
            <a:spLocks noGrp="1" noChangeArrowheads="1"/>
          </p:cNvSpPr>
          <p:nvPr>
            <p:ph type="ctrTitle"/>
          </p:nvPr>
        </p:nvSpPr>
        <p:spPr>
          <a:xfrm>
            <a:off x="914400" y="2054225"/>
            <a:ext cx="7315200" cy="765175"/>
          </a:xfrm>
        </p:spPr>
        <p:txBody>
          <a:bodyPr/>
          <a:lstStyle>
            <a:lvl1pPr>
              <a:spcBef>
                <a:spcPct val="50000"/>
              </a:spcBef>
              <a:defRPr sz="3600">
                <a:solidFill>
                  <a:schemeClr val="bg1"/>
                </a:solidFill>
              </a:defRPr>
            </a:lvl1pPr>
          </a:lstStyle>
          <a:p>
            <a:r>
              <a:rPr lang="en-US"/>
              <a:t>Click to edit Master title style</a:t>
            </a:r>
          </a:p>
        </p:txBody>
      </p:sp>
      <p:sp>
        <p:nvSpPr>
          <p:cNvPr id="266244" name="Rectangle 4"/>
          <p:cNvSpPr>
            <a:spLocks noGrp="1" noChangeArrowheads="1"/>
          </p:cNvSpPr>
          <p:nvPr>
            <p:ph type="subTitle" idx="1"/>
          </p:nvPr>
        </p:nvSpPr>
        <p:spPr>
          <a:xfrm>
            <a:off x="914400" y="2971800"/>
            <a:ext cx="6629400" cy="762000"/>
          </a:xfrm>
        </p:spPr>
        <p:txBody>
          <a:bodyPr/>
          <a:lstStyle>
            <a:lvl1pPr marL="0" indent="0">
              <a:buFontTx/>
              <a:buNone/>
              <a:defRPr sz="2900">
                <a:solidFill>
                  <a:schemeClr val="bg1"/>
                </a:solidFill>
              </a:defRPr>
            </a:lvl1pPr>
          </a:lstStyle>
          <a:p>
            <a:r>
              <a:rPr lang="en-US"/>
              <a:t>Place Your Sub-Title If Needed Here</a:t>
            </a:r>
          </a:p>
        </p:txBody>
      </p:sp>
      <p:sp>
        <p:nvSpPr>
          <p:cNvPr id="266245" name="Text Box 5"/>
          <p:cNvSpPr txBox="1">
            <a:spLocks noChangeArrowheads="1"/>
          </p:cNvSpPr>
          <p:nvPr/>
        </p:nvSpPr>
        <p:spPr bwMode="auto">
          <a:xfrm>
            <a:off x="4572000" y="2209800"/>
            <a:ext cx="3581400" cy="366713"/>
          </a:xfrm>
          <a:prstGeom prst="rect">
            <a:avLst/>
          </a:prstGeom>
          <a:noFill/>
          <a:ln w="9525">
            <a:noFill/>
            <a:miter lim="800000"/>
            <a:headEnd/>
            <a:tailEnd/>
          </a:ln>
          <a:effectLst/>
        </p:spPr>
        <p:txBody>
          <a:bodyPr>
            <a:spAutoFit/>
          </a:bodyPr>
          <a:lstStyle/>
          <a:p>
            <a:pPr algn="l">
              <a:spcBef>
                <a:spcPct val="50000"/>
              </a:spcBef>
            </a:pPr>
            <a:endParaRPr lang="en-US" i="0">
              <a:solidFill>
                <a:schemeClr val="tx1"/>
              </a:solidFill>
            </a:endParaRPr>
          </a:p>
        </p:txBody>
      </p:sp>
      <p:pic>
        <p:nvPicPr>
          <p:cNvPr id="266246" name="Picture 6" descr="DCApeachLogo2ver"/>
          <p:cNvPicPr>
            <a:picLocks noChangeAspect="1" noChangeArrowheads="1"/>
          </p:cNvPicPr>
          <p:nvPr/>
        </p:nvPicPr>
        <p:blipFill>
          <a:blip r:embed="rId3" cstate="print"/>
          <a:srcRect/>
          <a:stretch>
            <a:fillRect/>
          </a:stretch>
        </p:blipFill>
        <p:spPr bwMode="auto">
          <a:xfrm>
            <a:off x="7956550" y="101600"/>
            <a:ext cx="1041400" cy="1065213"/>
          </a:xfrm>
          <a:prstGeom prst="rect">
            <a:avLst/>
          </a:prstGeom>
          <a:solidFill>
            <a:schemeClr val="bg1"/>
          </a:solidFill>
        </p:spPr>
      </p:pic>
      <p:sp>
        <p:nvSpPr>
          <p:cNvPr id="266247" name="Text Box 7"/>
          <p:cNvSpPr txBox="1">
            <a:spLocks noChangeArrowheads="1"/>
          </p:cNvSpPr>
          <p:nvPr/>
        </p:nvSpPr>
        <p:spPr bwMode="auto">
          <a:xfrm>
            <a:off x="3167063" y="6129338"/>
            <a:ext cx="5605462" cy="366712"/>
          </a:xfrm>
          <a:prstGeom prst="rect">
            <a:avLst/>
          </a:prstGeom>
          <a:noFill/>
          <a:ln w="9525" algn="ctr">
            <a:noFill/>
            <a:miter lim="800000"/>
            <a:headEnd/>
            <a:tailEnd/>
          </a:ln>
          <a:effectLst/>
        </p:spPr>
        <p:txBody>
          <a:bodyPr>
            <a:spAutoFit/>
          </a:bodyPr>
          <a:lstStyle/>
          <a:p>
            <a:pPr algn="r">
              <a:spcBef>
                <a:spcPct val="50000"/>
              </a:spcBef>
            </a:pPr>
            <a:r>
              <a:rPr lang="en-US" i="0"/>
              <a:t>2010 CDBG Recipients’ Workshop</a:t>
            </a:r>
          </a:p>
        </p:txBody>
      </p:sp>
      <p:pic>
        <p:nvPicPr>
          <p:cNvPr id="266248" name="Picture 8" descr="CDFDtype"/>
          <p:cNvPicPr>
            <a:picLocks noChangeAspect="1" noChangeArrowheads="1"/>
          </p:cNvPicPr>
          <p:nvPr/>
        </p:nvPicPr>
        <p:blipFill>
          <a:blip r:embed="rId4" cstate="print"/>
          <a:srcRect/>
          <a:stretch>
            <a:fillRect/>
          </a:stretch>
        </p:blipFill>
        <p:spPr bwMode="auto">
          <a:xfrm>
            <a:off x="381000" y="304800"/>
            <a:ext cx="7162800" cy="336550"/>
          </a:xfrm>
          <a:prstGeom prst="rect">
            <a:avLst/>
          </a:prstGeom>
          <a:noFill/>
        </p:spPr>
      </p:pic>
    </p:spTree>
  </p:cSld>
  <p:clrMapOvr>
    <a:masterClrMapping/>
  </p:clrMapOv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8288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3650" y="914400"/>
            <a:ext cx="188595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14400"/>
            <a:ext cx="550545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69314" name="Picture 2" descr="Opening Slide PMS 13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69315" name="Rectangle 3"/>
          <p:cNvSpPr>
            <a:spLocks noGrp="1" noChangeArrowheads="1"/>
          </p:cNvSpPr>
          <p:nvPr>
            <p:ph type="ctrTitle"/>
          </p:nvPr>
        </p:nvSpPr>
        <p:spPr>
          <a:xfrm>
            <a:off x="914400" y="2054225"/>
            <a:ext cx="7315200" cy="765175"/>
          </a:xfrm>
        </p:spPr>
        <p:txBody>
          <a:bodyPr/>
          <a:lstStyle>
            <a:lvl1pPr>
              <a:spcBef>
                <a:spcPct val="50000"/>
              </a:spcBef>
              <a:defRPr sz="3600">
                <a:solidFill>
                  <a:schemeClr val="bg1"/>
                </a:solidFill>
              </a:defRPr>
            </a:lvl1pPr>
          </a:lstStyle>
          <a:p>
            <a:r>
              <a:rPr lang="en-US"/>
              <a:t>Click to edit Master title style</a:t>
            </a:r>
          </a:p>
        </p:txBody>
      </p:sp>
      <p:sp>
        <p:nvSpPr>
          <p:cNvPr id="269316" name="Rectangle 4"/>
          <p:cNvSpPr>
            <a:spLocks noGrp="1" noChangeArrowheads="1"/>
          </p:cNvSpPr>
          <p:nvPr>
            <p:ph type="subTitle" idx="1"/>
          </p:nvPr>
        </p:nvSpPr>
        <p:spPr>
          <a:xfrm>
            <a:off x="914400" y="2971800"/>
            <a:ext cx="6629400" cy="762000"/>
          </a:xfrm>
        </p:spPr>
        <p:txBody>
          <a:bodyPr/>
          <a:lstStyle>
            <a:lvl1pPr marL="0" indent="0">
              <a:buFontTx/>
              <a:buNone/>
              <a:defRPr sz="2900">
                <a:solidFill>
                  <a:schemeClr val="bg1"/>
                </a:solidFill>
              </a:defRPr>
            </a:lvl1pPr>
          </a:lstStyle>
          <a:p>
            <a:r>
              <a:rPr lang="en-US"/>
              <a:t>Place Your Sub-Title If Needed Here</a:t>
            </a:r>
          </a:p>
        </p:txBody>
      </p:sp>
      <p:sp>
        <p:nvSpPr>
          <p:cNvPr id="269317" name="Text Box 5"/>
          <p:cNvSpPr txBox="1">
            <a:spLocks noChangeArrowheads="1"/>
          </p:cNvSpPr>
          <p:nvPr/>
        </p:nvSpPr>
        <p:spPr bwMode="auto">
          <a:xfrm>
            <a:off x="4572000" y="2209800"/>
            <a:ext cx="3581400" cy="366713"/>
          </a:xfrm>
          <a:prstGeom prst="rect">
            <a:avLst/>
          </a:prstGeom>
          <a:noFill/>
          <a:ln w="9525">
            <a:noFill/>
            <a:miter lim="800000"/>
            <a:headEnd/>
            <a:tailEnd/>
          </a:ln>
          <a:effectLst/>
        </p:spPr>
        <p:txBody>
          <a:bodyPr>
            <a:spAutoFit/>
          </a:bodyPr>
          <a:lstStyle/>
          <a:p>
            <a:pPr algn="l">
              <a:spcBef>
                <a:spcPct val="50000"/>
              </a:spcBef>
            </a:pPr>
            <a:endParaRPr lang="en-US" i="0">
              <a:solidFill>
                <a:schemeClr val="tx1"/>
              </a:solidFill>
            </a:endParaRPr>
          </a:p>
        </p:txBody>
      </p:sp>
      <p:pic>
        <p:nvPicPr>
          <p:cNvPr id="269318" name="Picture 6" descr="DCApeachLogo2ver"/>
          <p:cNvPicPr>
            <a:picLocks noChangeAspect="1" noChangeArrowheads="1"/>
          </p:cNvPicPr>
          <p:nvPr/>
        </p:nvPicPr>
        <p:blipFill>
          <a:blip r:embed="rId3" cstate="print"/>
          <a:srcRect/>
          <a:stretch>
            <a:fillRect/>
          </a:stretch>
        </p:blipFill>
        <p:spPr bwMode="auto">
          <a:xfrm>
            <a:off x="7956550" y="101600"/>
            <a:ext cx="1041400" cy="1065213"/>
          </a:xfrm>
          <a:prstGeom prst="rect">
            <a:avLst/>
          </a:prstGeom>
          <a:solidFill>
            <a:schemeClr val="bg1"/>
          </a:solidFill>
        </p:spPr>
      </p:pic>
      <p:sp>
        <p:nvSpPr>
          <p:cNvPr id="269319" name="Text Box 7"/>
          <p:cNvSpPr txBox="1">
            <a:spLocks noChangeArrowheads="1"/>
          </p:cNvSpPr>
          <p:nvPr/>
        </p:nvSpPr>
        <p:spPr bwMode="auto">
          <a:xfrm>
            <a:off x="3167063" y="6129338"/>
            <a:ext cx="5605462" cy="366712"/>
          </a:xfrm>
          <a:prstGeom prst="rect">
            <a:avLst/>
          </a:prstGeom>
          <a:noFill/>
          <a:ln w="9525" algn="ctr">
            <a:noFill/>
            <a:miter lim="800000"/>
            <a:headEnd/>
            <a:tailEnd/>
          </a:ln>
          <a:effectLst/>
        </p:spPr>
        <p:txBody>
          <a:bodyPr>
            <a:spAutoFit/>
          </a:bodyPr>
          <a:lstStyle/>
          <a:p>
            <a:pPr algn="r">
              <a:spcBef>
                <a:spcPct val="50000"/>
              </a:spcBef>
            </a:pPr>
            <a:r>
              <a:rPr lang="en-US" i="0" dirty="0" smtClean="0"/>
              <a:t>2012 </a:t>
            </a:r>
            <a:r>
              <a:rPr lang="en-US" i="0" dirty="0"/>
              <a:t>CDBG Applicants’ Workshop</a:t>
            </a:r>
          </a:p>
        </p:txBody>
      </p:sp>
      <p:pic>
        <p:nvPicPr>
          <p:cNvPr id="269320" name="Picture 8" descr="CDFDtype"/>
          <p:cNvPicPr>
            <a:picLocks noChangeAspect="1" noChangeArrowheads="1"/>
          </p:cNvPicPr>
          <p:nvPr/>
        </p:nvPicPr>
        <p:blipFill>
          <a:blip r:embed="rId4" cstate="print"/>
          <a:srcRect/>
          <a:stretch>
            <a:fillRect/>
          </a:stretch>
        </p:blipFill>
        <p:spPr bwMode="auto">
          <a:xfrm>
            <a:off x="381000" y="304800"/>
            <a:ext cx="7162800" cy="336550"/>
          </a:xfrm>
          <a:prstGeom prst="rect">
            <a:avLst/>
          </a:prstGeom>
          <a:noFill/>
        </p:spPr>
      </p:pic>
    </p:spTree>
  </p:cSld>
  <p:clrMapOvr>
    <a:masterClrMapping/>
  </p:clrMapOv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December 7-9, 2011</a:t>
            </a:r>
            <a:endParaRPr lang="en-US"/>
          </a:p>
        </p:txBody>
      </p:sp>
      <p:sp>
        <p:nvSpPr>
          <p:cNvPr id="5" name="Title 4"/>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8288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8288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3650" y="914400"/>
            <a:ext cx="188595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14400"/>
            <a:ext cx="550545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914400"/>
            <a:ext cx="7543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5289550" y="6516688"/>
            <a:ext cx="3436938" cy="228600"/>
          </a:xfrm>
        </p:spPr>
        <p:txBody>
          <a:bodyPr/>
          <a:lstStyle>
            <a:lvl1pPr>
              <a:defRPr/>
            </a:lvl1pPr>
          </a:lstStyle>
          <a:p>
            <a:r>
              <a:rPr lang="en-US" smtClean="0"/>
              <a:t>December 7-9, 2011</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8EF2AA-451F-4F64-B2E9-8B44678E162C}" type="datetimeFigureOut">
              <a:rPr lang="en-US" smtClean="0"/>
              <a:pPr/>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909C92-4F98-4785-A8A4-19CD7AE82C10}"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8EF2AA-451F-4F64-B2E9-8B44678E162C}" type="datetimeFigureOut">
              <a:rPr lang="en-US" smtClean="0"/>
              <a:pPr/>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909C92-4F98-4785-A8A4-19CD7AE82C10}"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8EF2AA-451F-4F64-B2E9-8B44678E162C}" type="datetimeFigureOut">
              <a:rPr lang="en-US" smtClean="0"/>
              <a:pPr/>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909C92-4F98-4785-A8A4-19CD7AE82C10}"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8EF2AA-451F-4F64-B2E9-8B44678E162C}" type="datetimeFigureOut">
              <a:rPr lang="en-US" smtClean="0"/>
              <a:pPr/>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909C92-4F98-4785-A8A4-19CD7AE82C1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8EF2AA-451F-4F64-B2E9-8B44678E162C}" type="datetimeFigureOut">
              <a:rPr lang="en-US" smtClean="0"/>
              <a:pPr/>
              <a:t>12/4/2017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909C92-4F98-4785-A8A4-19CD7AE82C10}"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8EF2AA-451F-4F64-B2E9-8B44678E162C}" type="datetimeFigureOut">
              <a:rPr lang="en-US" smtClean="0"/>
              <a:pPr/>
              <a:t>12/4/2017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909C92-4F98-4785-A8A4-19CD7AE82C10}"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8EF2AA-451F-4F64-B2E9-8B44678E162C}" type="datetimeFigureOut">
              <a:rPr lang="en-US" smtClean="0"/>
              <a:pPr/>
              <a:t>12/4/2017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909C92-4F98-4785-A8A4-19CD7AE82C10}"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8EF2AA-451F-4F64-B2E9-8B44678E162C}" type="datetimeFigureOut">
              <a:rPr lang="en-US" smtClean="0"/>
              <a:pPr/>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909C92-4F98-4785-A8A4-19CD7AE82C10}"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8EF2AA-451F-4F64-B2E9-8B44678E162C}" type="datetimeFigureOut">
              <a:rPr lang="en-US" smtClean="0"/>
              <a:pPr/>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909C92-4F98-4785-A8A4-19CD7AE82C10}"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8EF2AA-451F-4F64-B2E9-8B44678E162C}" type="datetimeFigureOut">
              <a:rPr lang="en-US" smtClean="0"/>
              <a:pPr/>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909C92-4F98-4785-A8A4-19CD7AE82C10}"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8EF2AA-451F-4F64-B2E9-8B44678E162C}" type="datetimeFigureOut">
              <a:rPr lang="en-US" smtClean="0"/>
              <a:pPr/>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909C92-4F98-4785-A8A4-19CD7AE82C10}" type="slidenum">
              <a:rPr lang="en-US" smtClean="0"/>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Opening Slide PMS 13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 Box 5"/>
          <p:cNvSpPr txBox="1">
            <a:spLocks noChangeArrowheads="1"/>
          </p:cNvSpPr>
          <p:nvPr/>
        </p:nvSpPr>
        <p:spPr bwMode="auto">
          <a:xfrm>
            <a:off x="4572000" y="2209800"/>
            <a:ext cx="3581400" cy="366713"/>
          </a:xfrm>
          <a:prstGeom prst="rect">
            <a:avLst/>
          </a:prstGeom>
          <a:noFill/>
          <a:ln w="9525">
            <a:noFill/>
            <a:miter lim="800000"/>
            <a:headEnd/>
            <a:tailEnd/>
          </a:ln>
          <a:effectLst/>
        </p:spPr>
        <p:txBody>
          <a:bodyPr>
            <a:spAutoFit/>
          </a:bodyPr>
          <a:lstStyle/>
          <a:p>
            <a:pPr algn="l">
              <a:spcBef>
                <a:spcPct val="50000"/>
              </a:spcBef>
              <a:defRPr/>
            </a:pPr>
            <a:endParaRPr lang="en-US" i="0">
              <a:solidFill>
                <a:schemeClr val="tx1"/>
              </a:solidFill>
            </a:endParaRPr>
          </a:p>
        </p:txBody>
      </p:sp>
      <p:pic>
        <p:nvPicPr>
          <p:cNvPr id="6" name="Picture 6" descr="DCApeachLogo2ver"/>
          <p:cNvPicPr>
            <a:picLocks noChangeAspect="1" noChangeArrowheads="1"/>
          </p:cNvPicPr>
          <p:nvPr/>
        </p:nvPicPr>
        <p:blipFill>
          <a:blip r:embed="rId3" cstate="print"/>
          <a:srcRect/>
          <a:stretch>
            <a:fillRect/>
          </a:stretch>
        </p:blipFill>
        <p:spPr bwMode="auto">
          <a:xfrm>
            <a:off x="7956550" y="101600"/>
            <a:ext cx="1041400" cy="1065213"/>
          </a:xfrm>
          <a:prstGeom prst="rect">
            <a:avLst/>
          </a:prstGeom>
          <a:solidFill>
            <a:schemeClr val="bg1"/>
          </a:solidFill>
          <a:ln w="9525">
            <a:noFill/>
            <a:miter lim="800000"/>
            <a:headEnd/>
            <a:tailEnd/>
          </a:ln>
        </p:spPr>
      </p:pic>
      <p:sp>
        <p:nvSpPr>
          <p:cNvPr id="7" name="Text Box 8"/>
          <p:cNvSpPr txBox="1">
            <a:spLocks noChangeArrowheads="1"/>
          </p:cNvSpPr>
          <p:nvPr/>
        </p:nvSpPr>
        <p:spPr bwMode="auto">
          <a:xfrm>
            <a:off x="3167063" y="6129338"/>
            <a:ext cx="5605462" cy="366712"/>
          </a:xfrm>
          <a:prstGeom prst="rect">
            <a:avLst/>
          </a:prstGeom>
          <a:noFill/>
          <a:ln w="9525" algn="ctr">
            <a:noFill/>
            <a:miter lim="800000"/>
            <a:headEnd/>
            <a:tailEnd/>
          </a:ln>
          <a:effectLst/>
        </p:spPr>
        <p:txBody>
          <a:bodyPr>
            <a:spAutoFit/>
          </a:bodyPr>
          <a:lstStyle/>
          <a:p>
            <a:pPr algn="r">
              <a:spcBef>
                <a:spcPct val="50000"/>
              </a:spcBef>
              <a:defRPr/>
            </a:pPr>
            <a:r>
              <a:rPr lang="en-US" i="0" dirty="0" smtClean="0"/>
              <a:t>2014 CDBG Applicants' Workshop</a:t>
            </a:r>
            <a:endParaRPr lang="en-US" i="0" dirty="0"/>
          </a:p>
        </p:txBody>
      </p:sp>
      <p:sp>
        <p:nvSpPr>
          <p:cNvPr id="5123" name="Rectangle 3"/>
          <p:cNvSpPr>
            <a:spLocks noGrp="1" noChangeArrowheads="1"/>
          </p:cNvSpPr>
          <p:nvPr>
            <p:ph type="ctrTitle"/>
          </p:nvPr>
        </p:nvSpPr>
        <p:spPr>
          <a:xfrm>
            <a:off x="914400" y="2054225"/>
            <a:ext cx="7315200" cy="765175"/>
          </a:xfrm>
        </p:spPr>
        <p:txBody>
          <a:bodyPr/>
          <a:lstStyle>
            <a:lvl1pPr>
              <a:spcBef>
                <a:spcPct val="50000"/>
              </a:spcBef>
              <a:defRPr sz="3600">
                <a:solidFill>
                  <a:schemeClr val="bg1"/>
                </a:solidFill>
              </a:defRPr>
            </a:lvl1pPr>
          </a:lstStyle>
          <a:p>
            <a:r>
              <a:rPr lang="en-US" smtClean="0"/>
              <a:t>Click to edit Master title style</a:t>
            </a:r>
            <a:endParaRPr lang="en-US"/>
          </a:p>
        </p:txBody>
      </p:sp>
      <p:sp>
        <p:nvSpPr>
          <p:cNvPr id="5124" name="Rectangle 4"/>
          <p:cNvSpPr>
            <a:spLocks noGrp="1" noChangeArrowheads="1"/>
          </p:cNvSpPr>
          <p:nvPr>
            <p:ph type="subTitle" idx="1"/>
          </p:nvPr>
        </p:nvSpPr>
        <p:spPr>
          <a:xfrm>
            <a:off x="914400" y="2971800"/>
            <a:ext cx="6629400" cy="762000"/>
          </a:xfrm>
        </p:spPr>
        <p:txBody>
          <a:bodyPr/>
          <a:lstStyle>
            <a:lvl1pPr marL="0" indent="0">
              <a:buFontTx/>
              <a:buNone/>
              <a:defRPr sz="2900">
                <a:solidFill>
                  <a:schemeClr val="bg1"/>
                </a:solidFill>
              </a:defRPr>
            </a:lvl1pPr>
          </a:lstStyle>
          <a:p>
            <a:r>
              <a:rPr lang="en-US" smtClean="0"/>
              <a:t>Click to edit Master subtitle style</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9"/>
          <p:cNvSpPr>
            <a:spLocks noGrp="1" noChangeArrowheads="1"/>
          </p:cNvSpPr>
          <p:nvPr>
            <p:ph type="ftr" sz="quarter" idx="10"/>
          </p:nvPr>
        </p:nvSpPr>
        <p:spPr>
          <a:ln/>
        </p:spPr>
        <p:txBody>
          <a:bodyPr/>
          <a:lstStyle>
            <a:lvl1pPr>
              <a:defRPr/>
            </a:lvl1pPr>
          </a:lstStyle>
          <a:p>
            <a:r>
              <a:rPr lang="en-US" smtClean="0"/>
              <a:t>December 7-9, 2011</a:t>
            </a:r>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ftr" sz="quarter" idx="10"/>
          </p:nvPr>
        </p:nvSpPr>
        <p:spPr>
          <a:ln/>
        </p:spPr>
        <p:txBody>
          <a:bodyPr/>
          <a:lstStyle>
            <a:lvl1pPr>
              <a:defRPr/>
            </a:lvl1pPr>
          </a:lstStyle>
          <a:p>
            <a:r>
              <a:rPr lang="en-US" smtClean="0"/>
              <a:t>December 7-9, 2011</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8288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ftr" sz="quarter" idx="10"/>
          </p:nvPr>
        </p:nvSpPr>
        <p:spPr>
          <a:ln/>
        </p:spPr>
        <p:txBody>
          <a:bodyPr/>
          <a:lstStyle>
            <a:lvl1pPr>
              <a:defRPr/>
            </a:lvl1pPr>
          </a:lstStyle>
          <a:p>
            <a:r>
              <a:rPr lang="en-US" smtClean="0"/>
              <a:t>December 7-9, 2011</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ftr" sz="quarter" idx="10"/>
          </p:nvPr>
        </p:nvSpPr>
        <p:spPr>
          <a:ln/>
        </p:spPr>
        <p:txBody>
          <a:bodyPr/>
          <a:lstStyle>
            <a:lvl1pPr>
              <a:defRPr/>
            </a:lvl1pPr>
          </a:lstStyle>
          <a:p>
            <a:r>
              <a:rPr lang="en-US" smtClean="0"/>
              <a:t>December 7-9, 2011</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ftr" sz="quarter" idx="10"/>
          </p:nvPr>
        </p:nvSpPr>
        <p:spPr>
          <a:ln/>
        </p:spPr>
        <p:txBody>
          <a:bodyPr/>
          <a:lstStyle>
            <a:lvl1pPr>
              <a:defRPr/>
            </a:lvl1pPr>
          </a:lstStyle>
          <a:p>
            <a:r>
              <a:rPr lang="en-US" smtClean="0"/>
              <a:t>December 7-9, 2011</a:t>
            </a:r>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r>
              <a:rPr lang="en-US" smtClean="0"/>
              <a:t>December 7-9, 2011</a:t>
            </a:r>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r>
              <a:rPr lang="en-US" smtClean="0"/>
              <a:t>December 7-9, 2011</a:t>
            </a:r>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ftr" sz="quarter" idx="10"/>
          </p:nvPr>
        </p:nvSpPr>
        <p:spPr>
          <a:ln/>
        </p:spPr>
        <p:txBody>
          <a:bodyPr/>
          <a:lstStyle>
            <a:lvl1pPr>
              <a:defRPr/>
            </a:lvl1pPr>
          </a:lstStyle>
          <a:p>
            <a:r>
              <a:rPr lang="en-US" smtClean="0"/>
              <a:t>December 7-9, 2011</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r>
              <a:rPr lang="en-US" smtClean="0"/>
              <a:t>December 7-9, 2011</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3650" y="914400"/>
            <a:ext cx="188595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14400"/>
            <a:ext cx="550545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ftr" sz="quarter" idx="10"/>
          </p:nvPr>
        </p:nvSpPr>
        <p:spPr>
          <a:ln/>
        </p:spPr>
        <p:txBody>
          <a:bodyPr/>
          <a:lstStyle>
            <a:lvl1pPr>
              <a:defRPr/>
            </a:lvl1pPr>
          </a:lstStyle>
          <a:p>
            <a:r>
              <a:rPr lang="en-US" smtClean="0"/>
              <a:t>December 7-9, 2011</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914400"/>
            <a:ext cx="7543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5289550" y="6516688"/>
            <a:ext cx="3436938" cy="228600"/>
          </a:xfrm>
        </p:spPr>
        <p:txBody>
          <a:bodyPr/>
          <a:lstStyle>
            <a:lvl1pPr>
              <a:defRPr/>
            </a:lvl1pPr>
          </a:lstStyle>
          <a:p>
            <a:r>
              <a:rPr lang="en-US" smtClean="0"/>
              <a:t>December 7-9, 2011</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875" y="5162550"/>
            <a:ext cx="2828925" cy="781050"/>
          </a:xfrm>
          <a:prstGeom prst="rect">
            <a:avLst/>
          </a:prstGeom>
        </p:spPr>
      </p:pic>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66865" y="6044184"/>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hasCustomPrompt="1"/>
          </p:nvPr>
        </p:nvSpPr>
        <p:spPr>
          <a:xfrm>
            <a:off x="1370766" y="1676400"/>
            <a:ext cx="6477000" cy="1828800"/>
          </a:xfrm>
        </p:spPr>
        <p:txBody>
          <a:bodyPr anchor="ctr"/>
          <a:lstStyle>
            <a:lvl1pPr algn="ctr">
              <a:defRPr cap="none" baseline="0"/>
            </a:lvl1pPr>
          </a:lstStyle>
          <a:p>
            <a:r>
              <a:rPr kumimoji="0" lang="en-US" dirty="0" smtClean="0"/>
              <a:t>Click To Add Title</a:t>
            </a:r>
            <a:endParaRPr kumimoji="0" lang="en-US" dirty="0"/>
          </a:p>
        </p:txBody>
      </p:sp>
      <p:sp>
        <p:nvSpPr>
          <p:cNvPr id="9" name="Subtitle 8"/>
          <p:cNvSpPr>
            <a:spLocks noGrp="1"/>
          </p:cNvSpPr>
          <p:nvPr>
            <p:ph type="subTitle" idx="1" hasCustomPrompt="1"/>
          </p:nvPr>
        </p:nvSpPr>
        <p:spPr>
          <a:xfrm>
            <a:off x="2362200" y="6050037"/>
            <a:ext cx="6705600" cy="685800"/>
          </a:xfrm>
        </p:spPr>
        <p:txBody>
          <a:bodyPr anchor="ctr">
            <a:normAutofit/>
          </a:bodyPr>
          <a:lstStyle>
            <a:lvl1pPr marL="0" indent="0" algn="l">
              <a:buNone/>
              <a:defRPr sz="26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add speaker name &amp; title</a:t>
            </a:r>
            <a:endParaRPr kumimoji="0" lang="en-US" dirty="0"/>
          </a:p>
        </p:txBody>
      </p:sp>
      <p:sp>
        <p:nvSpPr>
          <p:cNvPr id="3" name="Text Placeholder 2"/>
          <p:cNvSpPr>
            <a:spLocks noGrp="1"/>
          </p:cNvSpPr>
          <p:nvPr>
            <p:ph type="body" sz="quarter" idx="10" hasCustomPrompt="1"/>
          </p:nvPr>
        </p:nvSpPr>
        <p:spPr>
          <a:xfrm>
            <a:off x="66865" y="6043614"/>
            <a:ext cx="2249424" cy="714375"/>
          </a:xfrm>
        </p:spPr>
        <p:txBody>
          <a:bodyPr anchor="ctr">
            <a:normAutofit/>
          </a:bodyPr>
          <a:lstStyle>
            <a:lvl1pPr>
              <a:defRPr sz="2000">
                <a:solidFill>
                  <a:schemeClr val="tx1"/>
                </a:solidFill>
              </a:defRPr>
            </a:lvl1pPr>
          </a:lstStyle>
          <a:p>
            <a:pPr lvl="0"/>
            <a:r>
              <a:rPr lang="en-US" dirty="0" smtClean="0"/>
              <a:t>Click to add date</a:t>
            </a:r>
            <a:endParaRPr lang="en-US" dirty="0"/>
          </a:p>
        </p:txBody>
      </p:sp>
    </p:spTree>
    <p:extLst>
      <p:ext uri="{BB962C8B-B14F-4D97-AF65-F5344CB8AC3E}">
        <p14:creationId xmlns:p14="http://schemas.microsoft.com/office/powerpoint/2010/main" val="998505142"/>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hf sldNum="0" hdr="0" dt="0"/>
  <p:extLst mod="1">
    <p:ext uri="{DCECCB84-F9BA-43D5-87BE-67443E8EF086}">
      <p15:sldGuideLst xmlns:p15="http://schemas.microsoft.com/office/powerpoint/2012/main">
        <p15:guide id="1" orient="horz" pos="3744">
          <p15:clr>
            <a:srgbClr val="FBAE40"/>
          </p15:clr>
        </p15:guide>
        <p15:guide id="2" pos="550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baseline="0"/>
            </a:lvl1pPr>
          </a:lstStyle>
          <a:p>
            <a:r>
              <a:rPr kumimoji="0" lang="en-US" smtClean="0"/>
              <a:t>Click to edit Master title style</a:t>
            </a:r>
            <a:endParaRPr kumimoji="0" lang="en-US" dirty="0"/>
          </a:p>
        </p:txBody>
      </p:sp>
      <p:sp>
        <p:nvSpPr>
          <p:cNvPr id="4" name="Date Placeholder 3"/>
          <p:cNvSpPr>
            <a:spLocks noGrp="1"/>
          </p:cNvSpPr>
          <p:nvPr>
            <p:ph type="dt" sz="half" idx="10"/>
          </p:nvPr>
        </p:nvSpPr>
        <p:spPr/>
        <p:txBody>
          <a:bodyPr/>
          <a:lstStyle/>
          <a:p>
            <a:fld id="{24ABB9F7-FE8F-4CB7-B90F-B7A115B006F6}" type="datetimeFigureOut">
              <a:rPr lang="en-US" smtClean="0"/>
              <a:pPr/>
              <a:t>12/4/2017</a:t>
            </a:fld>
            <a:endParaRPr lang="en-US" dirty="0"/>
          </a:p>
        </p:txBody>
      </p:sp>
      <p:sp>
        <p:nvSpPr>
          <p:cNvPr id="5" name="Footer Placeholder 4"/>
          <p:cNvSpPr>
            <a:spLocks noGrp="1"/>
          </p:cNvSpPr>
          <p:nvPr>
            <p:ph type="ftr" sz="quarter" idx="11"/>
          </p:nvPr>
        </p:nvSpPr>
        <p:spPr/>
        <p:txBody>
          <a:bodyPr/>
          <a:lstStyle/>
          <a:p>
            <a:r>
              <a:rPr lang="en-US" smtClean="0"/>
              <a:t>December 7-9, 2011</a:t>
            </a:r>
            <a:endParaRPr lang="en-US"/>
          </a:p>
        </p:txBody>
      </p:sp>
      <p:sp>
        <p:nvSpPr>
          <p:cNvPr id="8" name="Content Placeholder 7"/>
          <p:cNvSpPr>
            <a:spLocks noGrp="1"/>
          </p:cNvSpPr>
          <p:nvPr>
            <p:ph sz="quarter" idx="1"/>
          </p:nvPr>
        </p:nvSpPr>
        <p:spPr>
          <a:xfrm>
            <a:off x="612648" y="1600200"/>
            <a:ext cx="8153400" cy="4495800"/>
          </a:xfrm>
        </p:spPr>
        <p:txBody>
          <a:bodyPr/>
          <a:lstStyle>
            <a:lvl1pPr marL="320040" indent="-320040">
              <a:lnSpc>
                <a:spcPct val="114000"/>
              </a:lnSpc>
              <a:spcBef>
                <a:spcPts val="700"/>
              </a:spcBef>
              <a:buSzPct val="70000"/>
              <a:buFont typeface="Wingdings" panose="05000000000000000000" pitchFamily="2" charset="2"/>
              <a:buChar char=""/>
              <a:defRPr/>
            </a:lvl1pPr>
            <a:lvl2pPr marL="640080" indent="-274320">
              <a:buFont typeface="Wingdings" panose="05000000000000000000" pitchFamily="2" charset="2"/>
              <a:buChar char="q"/>
              <a:defRPr/>
            </a:lvl2pPr>
            <a:lvl3pPr>
              <a:defRPr/>
            </a:lvl3pPr>
            <a:lvl4pPr>
              <a:defRPr/>
            </a:lvl4pPr>
            <a:lvl5pPr>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p:txBody>
      </p:sp>
    </p:spTree>
    <p:extLst>
      <p:ext uri="{BB962C8B-B14F-4D97-AF65-F5344CB8AC3E}">
        <p14:creationId xmlns:p14="http://schemas.microsoft.com/office/powerpoint/2010/main" val="2050583432"/>
      </p:ext>
    </p:extLst>
  </p:cSld>
  <p:clrMapOvr>
    <a:masterClrMapping/>
  </p:clrMapOvr>
  <p:transition spd="med">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052458802"/>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p:txBody>
      </p:sp>
      <p:sp>
        <p:nvSpPr>
          <p:cNvPr id="11" name="Content Placeholder 10"/>
          <p:cNvSpPr>
            <a:spLocks noGrp="1"/>
          </p:cNvSpPr>
          <p:nvPr>
            <p:ph sz="quarter" idx="2"/>
          </p:nvPr>
        </p:nvSpPr>
        <p:spPr>
          <a:xfrm>
            <a:off x="4844902" y="1589567"/>
            <a:ext cx="3886200" cy="4572000"/>
          </a:xfrm>
        </p:spPr>
        <p:txBody>
          <a:bodyPr/>
          <a:lstStyle>
            <a:lvl1pPr marL="320040" indent="-320040">
              <a:buSzPct val="70000"/>
              <a:buFont typeface="Wingdings" panose="05000000000000000000" pitchFamily="2" charset="2"/>
              <a:buChar char=""/>
              <a:defRPr/>
            </a:lvl1pPr>
            <a:lvl2pPr marL="625475" indent="-260350">
              <a:buFont typeface="Wingdings" panose="05000000000000000000" pitchFamily="2" charset="2"/>
              <a:buChar char="q"/>
              <a:defRPr/>
            </a:lvl2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p:txBody>
      </p:sp>
      <p:sp>
        <p:nvSpPr>
          <p:cNvPr id="8" name="Date Placeholder 7"/>
          <p:cNvSpPr>
            <a:spLocks noGrp="1"/>
          </p:cNvSpPr>
          <p:nvPr>
            <p:ph type="dt" sz="half" idx="15"/>
          </p:nvPr>
        </p:nvSpPr>
        <p:spPr/>
        <p:txBody>
          <a:bodyPr rtlCol="0"/>
          <a:lstStyle/>
          <a:p>
            <a:fld id="{F12952B5-7A2F-4CC8-B7CE-9234E21C2837}" type="datetime1">
              <a:rPr lang="en-US" smtClean="0"/>
              <a:pPr/>
              <a:t>12/4/2017</a:t>
            </a:fld>
            <a:endParaRPr lang="en-US" dirty="0"/>
          </a:p>
        </p:txBody>
      </p:sp>
      <p:sp>
        <p:nvSpPr>
          <p:cNvPr id="12" name="Footer Placeholder 11"/>
          <p:cNvSpPr>
            <a:spLocks noGrp="1"/>
          </p:cNvSpPr>
          <p:nvPr>
            <p:ph type="ftr" sz="quarter" idx="17"/>
          </p:nvPr>
        </p:nvSpPr>
        <p:spPr/>
        <p:txBody>
          <a:bodyPr rtlCol="0"/>
          <a:lstStyle/>
          <a:p>
            <a:r>
              <a:rPr lang="en-US" smtClean="0"/>
              <a:t>December 7-9, 2011</a:t>
            </a:r>
            <a:endParaRPr lang="en-US"/>
          </a:p>
        </p:txBody>
      </p:sp>
    </p:spTree>
    <p:extLst>
      <p:ext uri="{BB962C8B-B14F-4D97-AF65-F5344CB8AC3E}">
        <p14:creationId xmlns:p14="http://schemas.microsoft.com/office/powerpoint/2010/main" val="1532941678"/>
      </p:ext>
    </p:extLst>
  </p:cSld>
  <p:clrMapOvr>
    <a:masterClrMapping/>
  </p:clrMapOvr>
  <p:transition spd="med">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101A9C7-C274-4F50-89C9-83BDB06EDB81}" type="datetime1">
              <a:rPr lang="en-US" smtClean="0"/>
              <a:pPr/>
              <a:t>12/4/2017</a:t>
            </a:fld>
            <a:endParaRPr lang="en-US" dirty="0"/>
          </a:p>
        </p:txBody>
      </p:sp>
      <p:sp>
        <p:nvSpPr>
          <p:cNvPr id="4" name="Footer Placeholder 3"/>
          <p:cNvSpPr>
            <a:spLocks noGrp="1"/>
          </p:cNvSpPr>
          <p:nvPr>
            <p:ph type="ftr" sz="quarter" idx="11"/>
          </p:nvPr>
        </p:nvSpPr>
        <p:spPr/>
        <p:txBody>
          <a:bodyPr/>
          <a:lstStyle/>
          <a:p>
            <a:r>
              <a:rPr lang="en-US" smtClean="0"/>
              <a:t>December 7-9, 2011</a:t>
            </a:r>
            <a:endParaRPr lang="en-US"/>
          </a:p>
        </p:txBody>
      </p:sp>
    </p:spTree>
    <p:extLst>
      <p:ext uri="{BB962C8B-B14F-4D97-AF65-F5344CB8AC3E}">
        <p14:creationId xmlns:p14="http://schemas.microsoft.com/office/powerpoint/2010/main" val="2713559192"/>
      </p:ext>
    </p:extLst>
  </p:cSld>
  <p:clrMapOvr>
    <a:masterClrMapping/>
  </p:clrMapOvr>
  <p:transition spd="med">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7DBB-F8DB-48F4-997A-49FAD7ECC765}" type="datetime1">
              <a:rPr lang="en-US" smtClean="0"/>
              <a:pPr/>
              <a:t>12/4/2017</a:t>
            </a:fld>
            <a:endParaRPr lang="en-US" dirty="0"/>
          </a:p>
        </p:txBody>
      </p:sp>
      <p:sp>
        <p:nvSpPr>
          <p:cNvPr id="3" name="Footer Placeholder 2"/>
          <p:cNvSpPr>
            <a:spLocks noGrp="1"/>
          </p:cNvSpPr>
          <p:nvPr>
            <p:ph type="ftr" sz="quarter" idx="11"/>
          </p:nvPr>
        </p:nvSpPr>
        <p:spPr/>
        <p:txBody>
          <a:bodyPr/>
          <a:lstStyle/>
          <a:p>
            <a:r>
              <a:rPr lang="en-US" smtClean="0"/>
              <a:t>December 7-9, 2011</a:t>
            </a:r>
            <a:endParaRPr lang="en-US"/>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fld id="{6BBE7942-5B1B-4E74-B3CD-25BF9B0ABE25}" type="slidenum">
              <a:rPr lang="en-US" smtClean="0"/>
              <a:pPr/>
              <a:t>‹#›</a:t>
            </a:fld>
            <a:endParaRPr lang="en-US" dirty="0"/>
          </a:p>
        </p:txBody>
      </p:sp>
      <p:pic>
        <p:nvPicPr>
          <p:cNvPr id="8" name="Picture 7"/>
          <p:cNvPicPr>
            <a:picLocks/>
          </p:cNvPicPr>
          <p:nvPr/>
        </p:nvPicPr>
        <p:blipFill>
          <a:blip r:embed="rId2">
            <a:extLst>
              <a:ext uri="{28A0092B-C50C-407E-A947-70E740481C1C}">
                <a14:useLocalDpi xmlns:a14="http://schemas.microsoft.com/office/drawing/2010/main" val="0"/>
              </a:ext>
            </a:extLst>
          </a:blip>
          <a:stretch>
            <a:fillRect/>
          </a:stretch>
        </p:blipFill>
        <p:spPr>
          <a:xfrm>
            <a:off x="609600" y="1905000"/>
            <a:ext cx="7645400" cy="1955800"/>
          </a:xfrm>
          <a:prstGeom prst="rect">
            <a:avLst/>
          </a:prstGeom>
        </p:spPr>
      </p:pic>
    </p:spTree>
    <p:extLst>
      <p:ext uri="{BB962C8B-B14F-4D97-AF65-F5344CB8AC3E}">
        <p14:creationId xmlns:p14="http://schemas.microsoft.com/office/powerpoint/2010/main" val="2075833803"/>
      </p:ext>
    </p:extLst>
  </p:cSld>
  <p:clrMapOvr>
    <a:masterClrMapping/>
  </p:clrMapOvr>
  <p:transition spd="med">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F13884F-698C-4153-AB67-9A0F214F106F}" type="datetimeFigureOut">
              <a:rPr lang="en-US" smtClean="0"/>
              <a:pPr/>
              <a:t>12/4/2017</a:t>
            </a:fld>
            <a:endParaRPr lang="en-US" dirty="0"/>
          </a:p>
        </p:txBody>
      </p:sp>
      <p:sp>
        <p:nvSpPr>
          <p:cNvPr id="6" name="Footer Placeholder 5"/>
          <p:cNvSpPr>
            <a:spLocks noGrp="1"/>
          </p:cNvSpPr>
          <p:nvPr>
            <p:ph type="ftr" sz="quarter" idx="11"/>
          </p:nvPr>
        </p:nvSpPr>
        <p:spPr/>
        <p:txBody>
          <a:bodyPr/>
          <a:lstStyle/>
          <a:p>
            <a:r>
              <a:rPr lang="en-US" smtClean="0"/>
              <a:t>December 7-9, 2011</a:t>
            </a:r>
            <a:endParaRPr lang="en-US"/>
          </a:p>
        </p:txBody>
      </p:sp>
      <p:sp>
        <p:nvSpPr>
          <p:cNvPr id="7" name="Slide Number Placeholder 6"/>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3B7FEA86-1680-48AE-B31F-3E3431F3A323}"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p:txBody>
      </p:sp>
    </p:spTree>
    <p:extLst>
      <p:ext uri="{BB962C8B-B14F-4D97-AF65-F5344CB8AC3E}">
        <p14:creationId xmlns:p14="http://schemas.microsoft.com/office/powerpoint/2010/main" val="442388628"/>
      </p:ext>
    </p:extLst>
  </p:cSld>
  <p:clrMapOvr>
    <a:masterClrMapping/>
  </p:clrMapOvr>
  <p:transition spd="med">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914400"/>
            <a:ext cx="7543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5289550" y="6516688"/>
            <a:ext cx="3436938" cy="228600"/>
          </a:xfrm>
        </p:spPr>
        <p:txBody>
          <a:bodyPr/>
          <a:lstStyle>
            <a:lvl1pPr>
              <a:defRPr/>
            </a:lvl1pPr>
          </a:lstStyle>
          <a:p>
            <a:r>
              <a:rPr lang="en-US" smtClean="0"/>
              <a:t>December 7-9, 2011</a:t>
            </a:r>
            <a:endParaRPr lang="en-US"/>
          </a:p>
        </p:txBody>
      </p:sp>
    </p:spTree>
    <p:extLst>
      <p:ext uri="{BB962C8B-B14F-4D97-AF65-F5344CB8AC3E}">
        <p14:creationId xmlns:p14="http://schemas.microsoft.com/office/powerpoint/2010/main" val="219738659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875" y="5162550"/>
            <a:ext cx="2828925" cy="781050"/>
          </a:xfrm>
          <a:prstGeom prst="rect">
            <a:avLst/>
          </a:prstGeom>
        </p:spPr>
      </p:pic>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i="0">
              <a:solidFill>
                <a:prstClr val="white"/>
              </a:solidFill>
            </a:endParaRPr>
          </a:p>
        </p:txBody>
      </p:sp>
      <p:sp>
        <p:nvSpPr>
          <p:cNvPr id="10" name="Rectangle 9"/>
          <p:cNvSpPr/>
          <p:nvPr/>
        </p:nvSpPr>
        <p:spPr>
          <a:xfrm>
            <a:off x="66865" y="6044184"/>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sz="1500" i="0" dirty="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i="0">
              <a:solidFill>
                <a:prstClr val="white"/>
              </a:solidFill>
            </a:endParaRPr>
          </a:p>
        </p:txBody>
      </p:sp>
      <p:sp>
        <p:nvSpPr>
          <p:cNvPr id="8" name="Title 7"/>
          <p:cNvSpPr>
            <a:spLocks noGrp="1"/>
          </p:cNvSpPr>
          <p:nvPr>
            <p:ph type="ctrTitle" hasCustomPrompt="1"/>
          </p:nvPr>
        </p:nvSpPr>
        <p:spPr>
          <a:xfrm>
            <a:off x="1370766" y="1676400"/>
            <a:ext cx="6477000" cy="1828800"/>
          </a:xfrm>
        </p:spPr>
        <p:txBody>
          <a:bodyPr anchor="ctr"/>
          <a:lstStyle>
            <a:lvl1pPr algn="ctr">
              <a:defRPr cap="none" baseline="0"/>
            </a:lvl1pPr>
          </a:lstStyle>
          <a:p>
            <a:r>
              <a:rPr kumimoji="0" lang="en-US" dirty="0"/>
              <a:t>Click To Add Title</a:t>
            </a:r>
          </a:p>
        </p:txBody>
      </p:sp>
      <p:sp>
        <p:nvSpPr>
          <p:cNvPr id="9" name="Subtitle 8"/>
          <p:cNvSpPr>
            <a:spLocks noGrp="1"/>
          </p:cNvSpPr>
          <p:nvPr>
            <p:ph type="subTitle" idx="1" hasCustomPrompt="1"/>
          </p:nvPr>
        </p:nvSpPr>
        <p:spPr>
          <a:xfrm>
            <a:off x="2362200" y="6050037"/>
            <a:ext cx="6705600" cy="685800"/>
          </a:xfrm>
        </p:spPr>
        <p:txBody>
          <a:bodyPr anchor="ctr">
            <a:normAutofit/>
          </a:bodyPr>
          <a:lstStyle>
            <a:lvl1pPr marL="0" indent="0" algn="l">
              <a:buNone/>
              <a:defRPr sz="1951" baseline="0">
                <a:solidFill>
                  <a:schemeClr val="tx1"/>
                </a:solidFill>
              </a:defRPr>
            </a:lvl1pPr>
            <a:lvl2pPr marL="342991" indent="0" algn="ctr">
              <a:buNone/>
            </a:lvl2pPr>
            <a:lvl3pPr marL="685983" indent="0" algn="ctr">
              <a:buNone/>
            </a:lvl3pPr>
            <a:lvl4pPr marL="1028974" indent="0" algn="ctr">
              <a:buNone/>
            </a:lvl4pPr>
            <a:lvl5pPr marL="1371966" indent="0" algn="ctr">
              <a:buNone/>
            </a:lvl5pPr>
            <a:lvl6pPr marL="1714957" indent="0" algn="ctr">
              <a:buNone/>
            </a:lvl6pPr>
            <a:lvl7pPr marL="2057949" indent="0" algn="ctr">
              <a:buNone/>
            </a:lvl7pPr>
            <a:lvl8pPr marL="2400940" indent="0" algn="ctr">
              <a:buNone/>
            </a:lvl8pPr>
            <a:lvl9pPr marL="2743932" indent="0" algn="ctr">
              <a:buNone/>
            </a:lvl9pPr>
          </a:lstStyle>
          <a:p>
            <a:r>
              <a:rPr kumimoji="0" lang="en-US" dirty="0"/>
              <a:t>Click to add speaker name &amp; title</a:t>
            </a:r>
          </a:p>
        </p:txBody>
      </p:sp>
      <p:sp>
        <p:nvSpPr>
          <p:cNvPr id="3" name="Text Placeholder 2"/>
          <p:cNvSpPr>
            <a:spLocks noGrp="1"/>
          </p:cNvSpPr>
          <p:nvPr>
            <p:ph type="body" sz="quarter" idx="10" hasCustomPrompt="1"/>
          </p:nvPr>
        </p:nvSpPr>
        <p:spPr>
          <a:xfrm>
            <a:off x="66865" y="6043616"/>
            <a:ext cx="2249424" cy="714375"/>
          </a:xfrm>
        </p:spPr>
        <p:txBody>
          <a:bodyPr anchor="ctr">
            <a:normAutofit/>
          </a:bodyPr>
          <a:lstStyle>
            <a:lvl1pPr>
              <a:defRPr sz="1500">
                <a:solidFill>
                  <a:schemeClr val="tx1"/>
                </a:solidFill>
              </a:defRPr>
            </a:lvl1pPr>
          </a:lstStyle>
          <a:p>
            <a:pPr lvl="0"/>
            <a:r>
              <a:rPr lang="en-US" dirty="0"/>
              <a:t>Click to add date</a:t>
            </a:r>
          </a:p>
        </p:txBody>
      </p:sp>
      <p:pic>
        <p:nvPicPr>
          <p:cNvPr id="13" name="Picture 10" descr="C:\Users\jessica.reynolds\Desktop\DCApeachLogo1verBlackR.png"/>
          <p:cNvPicPr>
            <a:picLocks noChangeAspect="1" noChangeArrowheads="1"/>
          </p:cNvPicPr>
          <p:nvPr userDrawn="1"/>
        </p:nvPicPr>
        <p:blipFill>
          <a:blip r:embed="rId3" cstate="print"/>
          <a:srcRect/>
          <a:stretch>
            <a:fillRect/>
          </a:stretch>
        </p:blipFill>
        <p:spPr bwMode="auto">
          <a:xfrm>
            <a:off x="7562666" y="3810000"/>
            <a:ext cx="1146028" cy="1752600"/>
          </a:xfrm>
          <a:prstGeom prst="rect">
            <a:avLst/>
          </a:prstGeom>
          <a:noFill/>
        </p:spPr>
      </p:pic>
    </p:spTree>
    <p:extLst>
      <p:ext uri="{BB962C8B-B14F-4D97-AF65-F5344CB8AC3E}">
        <p14:creationId xmlns:p14="http://schemas.microsoft.com/office/powerpoint/2010/main" val="1783649447"/>
      </p:ext>
    </p:extLst>
  </p:cSld>
  <p:clrMapOvr>
    <a:overrideClrMapping bg1="dk1" tx1="lt1" bg2="dk2" tx2="lt2" accent1="accent1" accent2="accent2" accent3="accent3" accent4="accent4" accent5="accent5" accent6="accent6" hlink="hlink" folHlink="folHlink"/>
  </p:clrMapOvr>
  <p:transition spd="med">
    <p:fade/>
  </p:transition>
  <p:extLst mod="1">
    <p:ext uri="{DCECCB84-F9BA-43D5-87BE-67443E8EF086}">
      <p15:sldGuideLst xmlns:p15="http://schemas.microsoft.com/office/powerpoint/2012/main">
        <p15:guide id="4294967295" orient="horz" pos="3744">
          <p15:clr>
            <a:srgbClr val="FBAE40"/>
          </p15:clr>
        </p15:guide>
        <p15:guide id="4294967295" pos="550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baseline="0"/>
            </a:lvl1pPr>
          </a:lstStyle>
          <a:p>
            <a:r>
              <a:rPr kumimoji="0" lang="en-US"/>
              <a:t>Click to edit Master title style</a:t>
            </a:r>
            <a:endParaRPr kumimoji="0" lang="en-US" dirty="0"/>
          </a:p>
        </p:txBody>
      </p:sp>
      <p:sp>
        <p:nvSpPr>
          <p:cNvPr id="4" name="Date Placeholder 3"/>
          <p:cNvSpPr>
            <a:spLocks noGrp="1"/>
          </p:cNvSpPr>
          <p:nvPr>
            <p:ph type="dt" sz="half" idx="10"/>
          </p:nvPr>
        </p:nvSpPr>
        <p:spPr/>
        <p:txBody>
          <a:bodyPr/>
          <a:lstStyle/>
          <a:p>
            <a:fld id="{24ABB9F7-FE8F-4CB7-B90F-B7A115B006F6}" type="datetimeFigureOut">
              <a:rPr lang="en-US" smtClean="0">
                <a:solidFill>
                  <a:srgbClr val="8A7967"/>
                </a:solidFill>
              </a:rPr>
              <a:pPr/>
              <a:t>12/4/2017</a:t>
            </a:fld>
            <a:endParaRPr lang="en-US" dirty="0">
              <a:solidFill>
                <a:srgbClr val="8A7967"/>
              </a:solidFill>
            </a:endParaRPr>
          </a:p>
        </p:txBody>
      </p:sp>
      <p:sp>
        <p:nvSpPr>
          <p:cNvPr id="5" name="Footer Placeholder 4"/>
          <p:cNvSpPr>
            <a:spLocks noGrp="1"/>
          </p:cNvSpPr>
          <p:nvPr>
            <p:ph type="ftr" sz="quarter" idx="11"/>
          </p:nvPr>
        </p:nvSpPr>
        <p:spPr/>
        <p:txBody>
          <a:bodyPr/>
          <a:lstStyle/>
          <a:p>
            <a:endParaRPr lang="en-US" dirty="0">
              <a:solidFill>
                <a:srgbClr val="8A7967"/>
              </a:solidFill>
            </a:endParaRPr>
          </a:p>
        </p:txBody>
      </p:sp>
      <p:sp>
        <p:nvSpPr>
          <p:cNvPr id="8" name="Content Placeholder 7"/>
          <p:cNvSpPr>
            <a:spLocks noGrp="1"/>
          </p:cNvSpPr>
          <p:nvPr>
            <p:ph sz="quarter" idx="1"/>
          </p:nvPr>
        </p:nvSpPr>
        <p:spPr>
          <a:xfrm>
            <a:off x="612648" y="1600200"/>
            <a:ext cx="8153400" cy="4495800"/>
          </a:xfrm>
        </p:spPr>
        <p:txBody>
          <a:bodyPr/>
          <a:lstStyle>
            <a:lvl1pPr marL="240094" indent="-240094">
              <a:lnSpc>
                <a:spcPct val="114000"/>
              </a:lnSpc>
              <a:spcBef>
                <a:spcPts val="525"/>
              </a:spcBef>
              <a:buSzPct val="70000"/>
              <a:buFont typeface="Wingdings" panose="05000000000000000000" pitchFamily="2" charset="2"/>
              <a:buChar char=""/>
              <a:defRPr/>
            </a:lvl1pPr>
            <a:lvl2pPr marL="480188" indent="-205795">
              <a:buFont typeface="Wingdings" panose="05000000000000000000" pitchFamily="2" charset="2"/>
              <a:buChar char="q"/>
              <a:defRPr/>
            </a:lvl2pPr>
            <a:lvl3pPr>
              <a:defRPr/>
            </a:lvl3pPr>
            <a:lvl4pPr>
              <a:defRPr/>
            </a:lvl4pPr>
            <a:lvl5pP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p:txBody>
      </p:sp>
    </p:spTree>
    <p:extLst>
      <p:ext uri="{BB962C8B-B14F-4D97-AF65-F5344CB8AC3E}">
        <p14:creationId xmlns:p14="http://schemas.microsoft.com/office/powerpoint/2010/main" val="3711901291"/>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0"/>
            <a:ext cx="7123113" cy="1673225"/>
          </a:xfrm>
        </p:spPr>
        <p:txBody>
          <a:bodyPr anchor="t"/>
          <a:lstStyle>
            <a:lvl1pPr marL="0" indent="0">
              <a:buNone/>
              <a:defRPr sz="2101">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i="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i="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i="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3301" b="0" cap="none">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22650367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marL="240094" indent="-240094">
              <a:buSzPct val="70000"/>
              <a:buFont typeface="Wingdings" panose="05000000000000000000" pitchFamily="2" charset="2"/>
              <a:buChar char=""/>
              <a:defRPr/>
            </a:lvl1pPr>
            <a:lvl2pPr marL="480188" indent="-205795">
              <a:buFont typeface="Wingdings" panose="05000000000000000000" pitchFamily="2" charset="2"/>
              <a:buChar char="q"/>
              <a:defRPr/>
            </a:lvl2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p:txBody>
      </p:sp>
      <p:sp>
        <p:nvSpPr>
          <p:cNvPr id="11" name="Content Placeholder 10"/>
          <p:cNvSpPr>
            <a:spLocks noGrp="1"/>
          </p:cNvSpPr>
          <p:nvPr>
            <p:ph sz="quarter" idx="2"/>
          </p:nvPr>
        </p:nvSpPr>
        <p:spPr>
          <a:xfrm>
            <a:off x="4844902" y="1589567"/>
            <a:ext cx="3886200" cy="4572000"/>
          </a:xfrm>
        </p:spPr>
        <p:txBody>
          <a:bodyPr/>
          <a:lstStyle>
            <a:lvl1pPr marL="240094" indent="-240094">
              <a:buSzPct val="70000"/>
              <a:buFont typeface="Wingdings" panose="05000000000000000000" pitchFamily="2" charset="2"/>
              <a:buChar char=""/>
              <a:defRPr/>
            </a:lvl1pPr>
            <a:lvl2pPr marL="469231" indent="-195315">
              <a:buFont typeface="Wingdings" panose="05000000000000000000" pitchFamily="2" charset="2"/>
              <a:buChar char="q"/>
              <a:defRPr/>
            </a:lvl2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p:txBody>
      </p:sp>
      <p:sp>
        <p:nvSpPr>
          <p:cNvPr id="8" name="Date Placeholder 7"/>
          <p:cNvSpPr>
            <a:spLocks noGrp="1"/>
          </p:cNvSpPr>
          <p:nvPr>
            <p:ph type="dt" sz="half" idx="15"/>
          </p:nvPr>
        </p:nvSpPr>
        <p:spPr/>
        <p:txBody>
          <a:bodyPr rtlCol="0"/>
          <a:lstStyle/>
          <a:p>
            <a:fld id="{F12952B5-7A2F-4CC8-B7CE-9234E21C2837}" type="datetime1">
              <a:rPr lang="en-US" smtClean="0">
                <a:solidFill>
                  <a:srgbClr val="8A7967"/>
                </a:solidFill>
              </a:rPr>
              <a:pPr/>
              <a:t>12/4/2017</a:t>
            </a:fld>
            <a:endParaRPr lang="en-US" dirty="0">
              <a:solidFill>
                <a:srgbClr val="8A7967"/>
              </a:solidFill>
            </a:endParaRPr>
          </a:p>
        </p:txBody>
      </p:sp>
      <p:sp>
        <p:nvSpPr>
          <p:cNvPr id="12" name="Footer Placeholder 11"/>
          <p:cNvSpPr>
            <a:spLocks noGrp="1"/>
          </p:cNvSpPr>
          <p:nvPr>
            <p:ph type="ftr" sz="quarter" idx="17"/>
          </p:nvPr>
        </p:nvSpPr>
        <p:spPr/>
        <p:txBody>
          <a:bodyPr rtlCol="0"/>
          <a:lstStyle/>
          <a:p>
            <a:endParaRPr lang="en-US" dirty="0">
              <a:solidFill>
                <a:srgbClr val="8A7967"/>
              </a:solidFill>
            </a:endParaRPr>
          </a:p>
        </p:txBody>
      </p:sp>
    </p:spTree>
    <p:extLst>
      <p:ext uri="{BB962C8B-B14F-4D97-AF65-F5344CB8AC3E}">
        <p14:creationId xmlns:p14="http://schemas.microsoft.com/office/powerpoint/2010/main" val="2841633224"/>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101A9C7-C274-4F50-89C9-83BDB06EDB81}" type="datetime1">
              <a:rPr lang="en-US" smtClean="0">
                <a:solidFill>
                  <a:srgbClr val="8A7967"/>
                </a:solidFill>
              </a:rPr>
              <a:pPr/>
              <a:t>12/4/2017</a:t>
            </a:fld>
            <a:endParaRPr lang="en-US" dirty="0">
              <a:solidFill>
                <a:srgbClr val="8A7967"/>
              </a:solidFill>
            </a:endParaRPr>
          </a:p>
        </p:txBody>
      </p:sp>
      <p:sp>
        <p:nvSpPr>
          <p:cNvPr id="4" name="Footer Placeholder 3"/>
          <p:cNvSpPr>
            <a:spLocks noGrp="1"/>
          </p:cNvSpPr>
          <p:nvPr>
            <p:ph type="ftr" sz="quarter" idx="11"/>
          </p:nvPr>
        </p:nvSpPr>
        <p:spPr/>
        <p:txBody>
          <a:bodyPr/>
          <a:lstStyle/>
          <a:p>
            <a:endParaRPr lang="en-US" dirty="0">
              <a:solidFill>
                <a:srgbClr val="8A7967"/>
              </a:solidFill>
            </a:endParaRPr>
          </a:p>
        </p:txBody>
      </p:sp>
    </p:spTree>
    <p:extLst>
      <p:ext uri="{BB962C8B-B14F-4D97-AF65-F5344CB8AC3E}">
        <p14:creationId xmlns:p14="http://schemas.microsoft.com/office/powerpoint/2010/main" val="3699456780"/>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7DBB-F8DB-48F4-997A-49FAD7ECC765}" type="datetime1">
              <a:rPr lang="en-US" smtClean="0">
                <a:solidFill>
                  <a:srgbClr val="8A7967"/>
                </a:solidFill>
              </a:rPr>
              <a:pPr/>
              <a:t>12/4/2017</a:t>
            </a:fld>
            <a:endParaRPr lang="en-US" dirty="0">
              <a:solidFill>
                <a:srgbClr val="8A7967"/>
              </a:solidFill>
            </a:endParaRPr>
          </a:p>
        </p:txBody>
      </p:sp>
      <p:sp>
        <p:nvSpPr>
          <p:cNvPr id="3" name="Footer Placeholder 2"/>
          <p:cNvSpPr>
            <a:spLocks noGrp="1"/>
          </p:cNvSpPr>
          <p:nvPr>
            <p:ph type="ftr" sz="quarter" idx="11"/>
          </p:nvPr>
        </p:nvSpPr>
        <p:spPr/>
        <p:txBody>
          <a:bodyPr/>
          <a:lstStyle/>
          <a:p>
            <a:endParaRPr lang="en-US" dirty="0">
              <a:solidFill>
                <a:srgbClr val="8A7967"/>
              </a:solidFill>
            </a:endParaRPr>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pPr algn="l" fontAlgn="auto">
              <a:spcBef>
                <a:spcPts val="0"/>
              </a:spcBef>
              <a:spcAft>
                <a:spcPts val="0"/>
              </a:spcAft>
            </a:pPr>
            <a:fld id="{6BBE7942-5B1B-4E74-B3CD-25BF9B0ABE25}" type="slidenum">
              <a:rPr lang="en-US" i="0" smtClean="0">
                <a:solidFill>
                  <a:srgbClr val="8A7967"/>
                </a:solidFill>
                <a:latin typeface="Tw Cen MT"/>
              </a:rPr>
              <a:pPr algn="l" fontAlgn="auto">
                <a:spcBef>
                  <a:spcPts val="0"/>
                </a:spcBef>
                <a:spcAft>
                  <a:spcPts val="0"/>
                </a:spcAft>
              </a:pPr>
              <a:t>‹#›</a:t>
            </a:fld>
            <a:endParaRPr lang="en-US" i="0" dirty="0">
              <a:solidFill>
                <a:srgbClr val="8A7967"/>
              </a:solidFill>
              <a:latin typeface="Tw Cen MT"/>
            </a:endParaRPr>
          </a:p>
        </p:txBody>
      </p:sp>
      <p:pic>
        <p:nvPicPr>
          <p:cNvPr id="8" name="Picture 7"/>
          <p:cNvPicPr>
            <a:picLocks/>
          </p:cNvPicPr>
          <p:nvPr/>
        </p:nvPicPr>
        <p:blipFill>
          <a:blip r:embed="rId2">
            <a:extLst>
              <a:ext uri="{28A0092B-C50C-407E-A947-70E740481C1C}">
                <a14:useLocalDpi xmlns:a14="http://schemas.microsoft.com/office/drawing/2010/main" val="0"/>
              </a:ext>
            </a:extLst>
          </a:blip>
          <a:stretch>
            <a:fillRect/>
          </a:stretch>
        </p:blipFill>
        <p:spPr>
          <a:xfrm>
            <a:off x="609600" y="1905000"/>
            <a:ext cx="7645400" cy="19558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65432" y="2114553"/>
            <a:ext cx="5737857" cy="2304047"/>
          </a:xfrm>
          <a:prstGeom prst="rect">
            <a:avLst/>
          </a:prstGeom>
        </p:spPr>
      </p:pic>
    </p:spTree>
    <p:extLst>
      <p:ext uri="{BB962C8B-B14F-4D97-AF65-F5344CB8AC3E}">
        <p14:creationId xmlns:p14="http://schemas.microsoft.com/office/powerpoint/2010/main" val="1039317515"/>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8077200" cy="869950"/>
          </a:xfrm>
        </p:spPr>
        <p:txBody>
          <a:bodyPr anchor="ctr"/>
          <a:lstStyle>
            <a:lvl1pPr algn="l">
              <a:buNone/>
              <a:defRPr sz="3301" b="0"/>
            </a:lvl1pPr>
          </a:lstStyle>
          <a:p>
            <a:r>
              <a:rPr kumimoji="0" lang="en-US"/>
              <a:t>Click to edit Master title style</a:t>
            </a:r>
          </a:p>
        </p:txBody>
      </p:sp>
      <p:sp>
        <p:nvSpPr>
          <p:cNvPr id="5" name="Date Placeholder 4"/>
          <p:cNvSpPr>
            <a:spLocks noGrp="1"/>
          </p:cNvSpPr>
          <p:nvPr>
            <p:ph type="dt" sz="half" idx="10"/>
          </p:nvPr>
        </p:nvSpPr>
        <p:spPr/>
        <p:txBody>
          <a:bodyPr/>
          <a:lstStyle/>
          <a:p>
            <a:fld id="{BF13884F-698C-4153-AB67-9A0F214F106F}" type="datetimeFigureOut">
              <a:rPr lang="en-US" smtClean="0">
                <a:solidFill>
                  <a:srgbClr val="8A7967"/>
                </a:solidFill>
              </a:rPr>
              <a:pPr/>
              <a:t>12/4/2017</a:t>
            </a:fld>
            <a:endParaRPr lang="en-US" dirty="0">
              <a:solidFill>
                <a:srgbClr val="8A7967"/>
              </a:solidFill>
            </a:endParaRPr>
          </a:p>
        </p:txBody>
      </p:sp>
      <p:sp>
        <p:nvSpPr>
          <p:cNvPr id="6" name="Footer Placeholder 5"/>
          <p:cNvSpPr>
            <a:spLocks noGrp="1"/>
          </p:cNvSpPr>
          <p:nvPr>
            <p:ph type="ftr" sz="quarter" idx="11"/>
          </p:nvPr>
        </p:nvSpPr>
        <p:spPr/>
        <p:txBody>
          <a:bodyPr/>
          <a:lstStyle/>
          <a:p>
            <a:endParaRPr lang="en-US" dirty="0">
              <a:solidFill>
                <a:srgbClr val="8A7967"/>
              </a:solidFill>
            </a:endParaRPr>
          </a:p>
        </p:txBody>
      </p:sp>
      <p:sp>
        <p:nvSpPr>
          <p:cNvPr id="7" name="Slide Number Placeholder 6"/>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pPr algn="l" fontAlgn="auto">
              <a:spcBef>
                <a:spcPts val="0"/>
              </a:spcBef>
              <a:spcAft>
                <a:spcPts val="0"/>
              </a:spcAft>
            </a:pPr>
            <a:fld id="{3B7FEA86-1680-48AE-B31F-3E3431F3A323}" type="slidenum">
              <a:rPr lang="en-US" i="0" smtClean="0">
                <a:latin typeface="Tw Cen MT"/>
              </a:rPr>
              <a:pPr algn="l" fontAlgn="auto">
                <a:spcBef>
                  <a:spcPts val="0"/>
                </a:spcBef>
                <a:spcAft>
                  <a:spcPts val="0"/>
                </a:spcAft>
              </a:pPr>
              <a:t>‹#›</a:t>
            </a:fld>
            <a:endParaRPr lang="en-US" i="0" dirty="0">
              <a:latin typeface="Tw Cen MT"/>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1pPr marL="240094" indent="-240094">
              <a:buSzPct val="70000"/>
              <a:buFont typeface="Wingdings" panose="05000000000000000000" pitchFamily="2" charset="2"/>
              <a:buChar char=""/>
              <a:defRPr/>
            </a:lvl1pPr>
            <a:lvl2pPr marL="480188" indent="-205795">
              <a:buFont typeface="Wingdings" panose="05000000000000000000" pitchFamily="2" charset="2"/>
              <a:buChar char="q"/>
              <a:defRPr/>
            </a:lvl2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p:txBody>
      </p:sp>
    </p:spTree>
    <p:extLst>
      <p:ext uri="{BB962C8B-B14F-4D97-AF65-F5344CB8AC3E}">
        <p14:creationId xmlns:p14="http://schemas.microsoft.com/office/powerpoint/2010/main" val="759967140"/>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i="0">
              <a:solidFill>
                <a:prstClr val="white"/>
              </a:solidFill>
            </a:endParaRPr>
          </a:p>
        </p:txBody>
      </p:sp>
      <p:sp>
        <p:nvSpPr>
          <p:cNvPr id="10" name="Rectangle 9"/>
          <p:cNvSpPr/>
          <p:nvPr/>
        </p:nvSpPr>
        <p:spPr>
          <a:xfrm>
            <a:off x="66865" y="6044184"/>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sz="1500" i="0" dirty="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i="0">
              <a:solidFill>
                <a:prstClr val="white"/>
              </a:solidFill>
            </a:endParaRPr>
          </a:p>
        </p:txBody>
      </p:sp>
      <p:sp>
        <p:nvSpPr>
          <p:cNvPr id="8" name="Title 7"/>
          <p:cNvSpPr>
            <a:spLocks noGrp="1"/>
          </p:cNvSpPr>
          <p:nvPr>
            <p:ph type="ctrTitle" hasCustomPrompt="1"/>
          </p:nvPr>
        </p:nvSpPr>
        <p:spPr>
          <a:xfrm>
            <a:off x="1370766" y="1676400"/>
            <a:ext cx="6477000" cy="1828800"/>
          </a:xfrm>
        </p:spPr>
        <p:txBody>
          <a:bodyPr anchor="ctr"/>
          <a:lstStyle>
            <a:lvl1pPr algn="ctr">
              <a:defRPr cap="none" baseline="0"/>
            </a:lvl1pPr>
          </a:lstStyle>
          <a:p>
            <a:r>
              <a:rPr kumimoji="0" lang="en-US" dirty="0"/>
              <a:t>Click To Add Title</a:t>
            </a:r>
          </a:p>
        </p:txBody>
      </p:sp>
      <p:sp>
        <p:nvSpPr>
          <p:cNvPr id="9" name="Subtitle 8"/>
          <p:cNvSpPr>
            <a:spLocks noGrp="1"/>
          </p:cNvSpPr>
          <p:nvPr>
            <p:ph type="subTitle" idx="1" hasCustomPrompt="1"/>
          </p:nvPr>
        </p:nvSpPr>
        <p:spPr>
          <a:xfrm>
            <a:off x="2362200" y="6050037"/>
            <a:ext cx="6705600" cy="685800"/>
          </a:xfrm>
        </p:spPr>
        <p:txBody>
          <a:bodyPr anchor="ctr">
            <a:normAutofit/>
          </a:bodyPr>
          <a:lstStyle>
            <a:lvl1pPr marL="0" indent="0" algn="l">
              <a:buNone/>
              <a:defRPr sz="1951" baseline="0">
                <a:solidFill>
                  <a:schemeClr val="tx1"/>
                </a:solidFill>
              </a:defRPr>
            </a:lvl1pPr>
            <a:lvl2pPr marL="342991" indent="0" algn="ctr">
              <a:buNone/>
            </a:lvl2pPr>
            <a:lvl3pPr marL="685983" indent="0" algn="ctr">
              <a:buNone/>
            </a:lvl3pPr>
            <a:lvl4pPr marL="1028974" indent="0" algn="ctr">
              <a:buNone/>
            </a:lvl4pPr>
            <a:lvl5pPr marL="1371966" indent="0" algn="ctr">
              <a:buNone/>
            </a:lvl5pPr>
            <a:lvl6pPr marL="1714957" indent="0" algn="ctr">
              <a:buNone/>
            </a:lvl6pPr>
            <a:lvl7pPr marL="2057949" indent="0" algn="ctr">
              <a:buNone/>
            </a:lvl7pPr>
            <a:lvl8pPr marL="2400940" indent="0" algn="ctr">
              <a:buNone/>
            </a:lvl8pPr>
            <a:lvl9pPr marL="2743932" indent="0" algn="ctr">
              <a:buNone/>
            </a:lvl9pPr>
          </a:lstStyle>
          <a:p>
            <a:r>
              <a:rPr kumimoji="0" lang="en-US" dirty="0"/>
              <a:t>Click to add speaker name &amp; title</a:t>
            </a:r>
          </a:p>
        </p:txBody>
      </p:sp>
      <p:pic>
        <p:nvPicPr>
          <p:cNvPr id="12" name="Picture 10" descr="C:\Users\jessica.reynolds\Desktop\DCApeachLogo1verBlackR.png"/>
          <p:cNvPicPr>
            <a:picLocks noChangeAspect="1" noChangeArrowheads="1"/>
          </p:cNvPicPr>
          <p:nvPr userDrawn="1"/>
        </p:nvPicPr>
        <p:blipFill>
          <a:blip r:embed="rId2" cstate="print"/>
          <a:srcRect/>
          <a:stretch>
            <a:fillRect/>
          </a:stretch>
        </p:blipFill>
        <p:spPr bwMode="auto">
          <a:xfrm>
            <a:off x="7562666" y="3810000"/>
            <a:ext cx="1146028" cy="1752600"/>
          </a:xfrm>
          <a:prstGeom prst="rect">
            <a:avLst/>
          </a:prstGeom>
          <a:noFill/>
        </p:spPr>
      </p:pic>
      <p:sp>
        <p:nvSpPr>
          <p:cNvPr id="3" name="Text Placeholder 2"/>
          <p:cNvSpPr>
            <a:spLocks noGrp="1"/>
          </p:cNvSpPr>
          <p:nvPr>
            <p:ph type="body" sz="quarter" idx="10" hasCustomPrompt="1"/>
          </p:nvPr>
        </p:nvSpPr>
        <p:spPr>
          <a:xfrm>
            <a:off x="66865" y="6043614"/>
            <a:ext cx="2249424" cy="714375"/>
          </a:xfrm>
        </p:spPr>
        <p:txBody>
          <a:bodyPr anchor="ctr">
            <a:normAutofit/>
          </a:bodyPr>
          <a:lstStyle>
            <a:lvl1pPr>
              <a:defRPr sz="1500">
                <a:solidFill>
                  <a:schemeClr val="tx1"/>
                </a:solidFill>
              </a:defRPr>
            </a:lvl1pPr>
          </a:lstStyle>
          <a:p>
            <a:pPr lvl="0"/>
            <a:r>
              <a:rPr lang="en-US" dirty="0"/>
              <a:t>Click to add date</a:t>
            </a:r>
          </a:p>
        </p:txBody>
      </p:sp>
    </p:spTree>
    <p:extLst>
      <p:ext uri="{BB962C8B-B14F-4D97-AF65-F5344CB8AC3E}">
        <p14:creationId xmlns:p14="http://schemas.microsoft.com/office/powerpoint/2010/main" val="235766361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December 7-9, 2011</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5.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5.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48834" name="Picture 2" descr="Background Slide PMS 376"/>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sp>
        <p:nvSpPr>
          <p:cNvPr id="248835" name="Rectangle 3"/>
          <p:cNvSpPr>
            <a:spLocks noGrp="1" noChangeArrowheads="1"/>
          </p:cNvSpPr>
          <p:nvPr>
            <p:ph type="title"/>
          </p:nvPr>
        </p:nvSpPr>
        <p:spPr bwMode="auto">
          <a:xfrm>
            <a:off x="685800" y="914400"/>
            <a:ext cx="6629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Heading for slide goes here</a:t>
            </a:r>
          </a:p>
        </p:txBody>
      </p:sp>
      <p:sp>
        <p:nvSpPr>
          <p:cNvPr id="248836" name="Rectangle 4"/>
          <p:cNvSpPr>
            <a:spLocks noGrp="1" noChangeArrowheads="1"/>
          </p:cNvSpPr>
          <p:nvPr>
            <p:ph type="body" idx="1"/>
          </p:nvPr>
        </p:nvSpPr>
        <p:spPr bwMode="auto">
          <a:xfrm>
            <a:off x="685800" y="18288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First row of your information goes here</a:t>
            </a:r>
          </a:p>
          <a:p>
            <a:pPr lvl="1"/>
            <a:r>
              <a:rPr lang="en-US" smtClean="0"/>
              <a:t>Second row is located here</a:t>
            </a:r>
          </a:p>
          <a:p>
            <a:pPr lvl="2"/>
            <a:r>
              <a:rPr lang="en-US" smtClean="0"/>
              <a:t>Third row here</a:t>
            </a:r>
          </a:p>
        </p:txBody>
      </p:sp>
      <p:sp>
        <p:nvSpPr>
          <p:cNvPr id="248837" name="Rectangle 5"/>
          <p:cNvSpPr>
            <a:spLocks noChangeArrowheads="1"/>
          </p:cNvSpPr>
          <p:nvPr/>
        </p:nvSpPr>
        <p:spPr bwMode="auto">
          <a:xfrm>
            <a:off x="4037013" y="6513513"/>
            <a:ext cx="652462" cy="228600"/>
          </a:xfrm>
          <a:prstGeom prst="rect">
            <a:avLst/>
          </a:prstGeom>
          <a:noFill/>
          <a:ln w="9525">
            <a:noFill/>
            <a:miter lim="800000"/>
            <a:headEnd/>
            <a:tailEnd/>
          </a:ln>
          <a:effectLst/>
        </p:spPr>
        <p:txBody>
          <a:bodyPr/>
          <a:lstStyle/>
          <a:p>
            <a:pPr eaLnBrk="0" hangingPunct="0"/>
            <a:r>
              <a:rPr lang="en-US" altLang="en-US" sz="800" i="0">
                <a:solidFill>
                  <a:schemeClr val="bg2"/>
                </a:solidFill>
                <a:latin typeface="Myriad Roman" pitchFamily="34" charset="0"/>
              </a:rPr>
              <a:t>Page </a:t>
            </a:r>
            <a:fld id="{F10A45BD-3345-45B0-882D-3735CCE194CA}" type="slidenum">
              <a:rPr lang="en-US" altLang="en-US" sz="800" i="0">
                <a:solidFill>
                  <a:schemeClr val="bg2"/>
                </a:solidFill>
                <a:latin typeface="Myriad Roman" pitchFamily="34" charset="0"/>
              </a:rPr>
              <a:pPr eaLnBrk="0" hangingPunct="0"/>
              <a:t>‹#›</a:t>
            </a:fld>
            <a:endParaRPr lang="en-US" altLang="en-US" sz="800" i="0">
              <a:solidFill>
                <a:schemeClr val="bg2"/>
              </a:solidFill>
              <a:latin typeface="Myriad Roman" pitchFamily="34" charset="0"/>
            </a:endParaRPr>
          </a:p>
        </p:txBody>
      </p:sp>
      <p:pic>
        <p:nvPicPr>
          <p:cNvPr id="248838" name="Picture 6" descr="DCApeachLogo2ver"/>
          <p:cNvPicPr>
            <a:picLocks noChangeAspect="1" noChangeArrowheads="1"/>
          </p:cNvPicPr>
          <p:nvPr/>
        </p:nvPicPr>
        <p:blipFill>
          <a:blip r:embed="rId14" cstate="print"/>
          <a:srcRect/>
          <a:stretch>
            <a:fillRect/>
          </a:stretch>
        </p:blipFill>
        <p:spPr bwMode="auto">
          <a:xfrm>
            <a:off x="7691438" y="725488"/>
            <a:ext cx="1041400" cy="1065212"/>
          </a:xfrm>
          <a:prstGeom prst="rect">
            <a:avLst/>
          </a:prstGeom>
          <a:solidFill>
            <a:schemeClr val="bg1"/>
          </a:solidFill>
        </p:spPr>
      </p:pic>
      <p:pic>
        <p:nvPicPr>
          <p:cNvPr id="248839" name="Picture 7" descr="OfficeCommunityDev"/>
          <p:cNvPicPr>
            <a:picLocks noChangeAspect="1" noChangeArrowheads="1"/>
          </p:cNvPicPr>
          <p:nvPr/>
        </p:nvPicPr>
        <p:blipFill>
          <a:blip r:embed="rId15" cstate="print"/>
          <a:srcRect/>
          <a:stretch>
            <a:fillRect/>
          </a:stretch>
        </p:blipFill>
        <p:spPr bwMode="auto">
          <a:xfrm>
            <a:off x="265113" y="461963"/>
            <a:ext cx="5856287" cy="341312"/>
          </a:xfrm>
          <a:prstGeom prst="rect">
            <a:avLst/>
          </a:prstGeom>
          <a:noFill/>
        </p:spPr>
      </p:pic>
      <p:sp>
        <p:nvSpPr>
          <p:cNvPr id="248840" name="Rectangle 8"/>
          <p:cNvSpPr>
            <a:spLocks noChangeArrowheads="1"/>
          </p:cNvSpPr>
          <p:nvPr/>
        </p:nvSpPr>
        <p:spPr bwMode="auto">
          <a:xfrm>
            <a:off x="727075" y="6516688"/>
            <a:ext cx="2265363" cy="231775"/>
          </a:xfrm>
          <a:prstGeom prst="rect">
            <a:avLst/>
          </a:prstGeom>
          <a:noFill/>
          <a:ln w="9525">
            <a:noFill/>
            <a:miter lim="800000"/>
            <a:headEnd/>
            <a:tailEnd/>
          </a:ln>
          <a:effectLst/>
        </p:spPr>
        <p:txBody>
          <a:bodyPr lIns="0" rIns="0"/>
          <a:lstStyle/>
          <a:p>
            <a:pPr algn="l" eaLnBrk="0" hangingPunct="0"/>
            <a:r>
              <a:rPr lang="en-US" altLang="en-US" sz="800">
                <a:solidFill>
                  <a:schemeClr val="bg2"/>
                </a:solidFill>
                <a:latin typeface="Myriad Roman" pitchFamily="34" charset="0"/>
              </a:rPr>
              <a:t>2009 CDBG/CHIP Applicants’ Workshop</a:t>
            </a:r>
          </a:p>
        </p:txBody>
      </p:sp>
      <p:sp>
        <p:nvSpPr>
          <p:cNvPr id="248841" name="Rectangle 9"/>
          <p:cNvSpPr>
            <a:spLocks noGrp="1" noChangeArrowheads="1"/>
          </p:cNvSpPr>
          <p:nvPr>
            <p:ph type="ftr" sz="quarter" idx="3"/>
          </p:nvPr>
        </p:nvSpPr>
        <p:spPr bwMode="auto">
          <a:xfrm>
            <a:off x="5289550" y="6516688"/>
            <a:ext cx="3436938" cy="228600"/>
          </a:xfrm>
          <a:prstGeom prst="rect">
            <a:avLst/>
          </a:prstGeom>
          <a:noFill/>
          <a:ln w="9525" algn="ctr">
            <a:noFill/>
            <a:miter lim="800000"/>
            <a:headEnd/>
            <a:tailEnd/>
          </a:ln>
          <a:effectLst/>
        </p:spPr>
        <p:txBody>
          <a:bodyPr vert="horz" wrap="square" lIns="0" tIns="45720" rIns="0" bIns="45720" numCol="1" anchor="t" anchorCtr="0" compatLnSpc="1">
            <a:prstTxWarp prst="textNoShape">
              <a:avLst/>
            </a:prstTxWarp>
          </a:bodyPr>
          <a:lstStyle>
            <a:lvl1pPr algn="r" eaLnBrk="0" hangingPunct="0">
              <a:defRPr sz="800" i="0">
                <a:solidFill>
                  <a:schemeClr val="bg2"/>
                </a:solidFill>
                <a:latin typeface="Myriad Roman" pitchFamily="34" charset="0"/>
              </a:defRPr>
            </a:lvl1pPr>
          </a:lstStyle>
          <a:p>
            <a:r>
              <a:rPr lang="en-US" smtClean="0"/>
              <a:t>December 7-9, 2011</a:t>
            </a:r>
            <a:endParaRPr lang="en-US"/>
          </a:p>
        </p:txBody>
      </p:sp>
    </p:spTree>
  </p:cSld>
  <p:clrMap bg1="lt1" tx1="dk1" bg2="lt2" tx2="dk2" accent1="accent1" accent2="accent2" accent3="accent3" accent4="accent4" accent5="accent5" accent6="accent6" hlink="hlink" folHlink="folHlink"/>
  <p:sldLayoutIdLst>
    <p:sldLayoutId id="2147483654"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timing>
    <p:tnLst>
      <p:par>
        <p:cTn id="1" dur="indefinite" restart="never" nodeType="tmRoot"/>
      </p:par>
    </p:tnLst>
  </p:timing>
  <p:hf sldNum="0" hdr="0" dt="0"/>
  <p:txStyles>
    <p:titleStyle>
      <a:lvl1pPr algn="l" rtl="0" fontAlgn="base">
        <a:spcBef>
          <a:spcPct val="0"/>
        </a:spcBef>
        <a:spcAft>
          <a:spcPct val="0"/>
        </a:spcAft>
        <a:defRPr sz="3200" b="1">
          <a:solidFill>
            <a:srgbClr val="7D7061"/>
          </a:solidFill>
          <a:latin typeface="+mj-lt"/>
          <a:ea typeface="+mj-ea"/>
          <a:cs typeface="+mj-cs"/>
        </a:defRPr>
      </a:lvl1pPr>
      <a:lvl2pPr algn="l" rtl="0" fontAlgn="base">
        <a:spcBef>
          <a:spcPct val="0"/>
        </a:spcBef>
        <a:spcAft>
          <a:spcPct val="0"/>
        </a:spcAft>
        <a:defRPr sz="3200" b="1">
          <a:solidFill>
            <a:srgbClr val="7D7061"/>
          </a:solidFill>
          <a:latin typeface="Arial" charset="0"/>
        </a:defRPr>
      </a:lvl2pPr>
      <a:lvl3pPr algn="l" rtl="0" fontAlgn="base">
        <a:spcBef>
          <a:spcPct val="0"/>
        </a:spcBef>
        <a:spcAft>
          <a:spcPct val="0"/>
        </a:spcAft>
        <a:defRPr sz="3200" b="1">
          <a:solidFill>
            <a:srgbClr val="7D7061"/>
          </a:solidFill>
          <a:latin typeface="Arial" charset="0"/>
        </a:defRPr>
      </a:lvl3pPr>
      <a:lvl4pPr algn="l" rtl="0" fontAlgn="base">
        <a:spcBef>
          <a:spcPct val="0"/>
        </a:spcBef>
        <a:spcAft>
          <a:spcPct val="0"/>
        </a:spcAft>
        <a:defRPr sz="3200" b="1">
          <a:solidFill>
            <a:srgbClr val="7D7061"/>
          </a:solidFill>
          <a:latin typeface="Arial" charset="0"/>
        </a:defRPr>
      </a:lvl4pPr>
      <a:lvl5pPr algn="l" rtl="0" fontAlgn="base">
        <a:spcBef>
          <a:spcPct val="0"/>
        </a:spcBef>
        <a:spcAft>
          <a:spcPct val="0"/>
        </a:spcAft>
        <a:defRPr sz="3200" b="1">
          <a:solidFill>
            <a:srgbClr val="7D7061"/>
          </a:solidFill>
          <a:latin typeface="Arial" charset="0"/>
        </a:defRPr>
      </a:lvl5pPr>
      <a:lvl6pPr marL="457200" algn="l" rtl="0" fontAlgn="base">
        <a:spcBef>
          <a:spcPct val="0"/>
        </a:spcBef>
        <a:spcAft>
          <a:spcPct val="0"/>
        </a:spcAft>
        <a:defRPr sz="3200" b="1">
          <a:solidFill>
            <a:srgbClr val="7D7061"/>
          </a:solidFill>
          <a:latin typeface="Arial" charset="0"/>
        </a:defRPr>
      </a:lvl6pPr>
      <a:lvl7pPr marL="914400" algn="l" rtl="0" fontAlgn="base">
        <a:spcBef>
          <a:spcPct val="0"/>
        </a:spcBef>
        <a:spcAft>
          <a:spcPct val="0"/>
        </a:spcAft>
        <a:defRPr sz="3200" b="1">
          <a:solidFill>
            <a:srgbClr val="7D7061"/>
          </a:solidFill>
          <a:latin typeface="Arial" charset="0"/>
        </a:defRPr>
      </a:lvl7pPr>
      <a:lvl8pPr marL="1371600" algn="l" rtl="0" fontAlgn="base">
        <a:spcBef>
          <a:spcPct val="0"/>
        </a:spcBef>
        <a:spcAft>
          <a:spcPct val="0"/>
        </a:spcAft>
        <a:defRPr sz="3200" b="1">
          <a:solidFill>
            <a:srgbClr val="7D7061"/>
          </a:solidFill>
          <a:latin typeface="Arial" charset="0"/>
        </a:defRPr>
      </a:lvl8pPr>
      <a:lvl9pPr marL="1828800" algn="l" rtl="0" fontAlgn="base">
        <a:spcBef>
          <a:spcPct val="0"/>
        </a:spcBef>
        <a:spcAft>
          <a:spcPct val="0"/>
        </a:spcAft>
        <a:defRPr sz="3200" b="1">
          <a:solidFill>
            <a:srgbClr val="7D7061"/>
          </a:solidFill>
          <a:latin typeface="Arial" charset="0"/>
        </a:defRPr>
      </a:lvl9pPr>
    </p:titleStyle>
    <p:bodyStyle>
      <a:lvl1pPr marL="342900" indent="-342900" algn="l" rtl="0" fontAlgn="base">
        <a:spcBef>
          <a:spcPct val="20000"/>
        </a:spcBef>
        <a:spcAft>
          <a:spcPct val="0"/>
        </a:spcAft>
        <a:buClr>
          <a:srgbClr val="F56600"/>
        </a:buClr>
        <a:buChar char="•"/>
        <a:defRPr sz="2600" b="1">
          <a:solidFill>
            <a:srgbClr val="7D7061"/>
          </a:solidFill>
          <a:latin typeface="+mn-lt"/>
          <a:ea typeface="+mn-ea"/>
          <a:cs typeface="+mn-cs"/>
        </a:defRPr>
      </a:lvl1pPr>
      <a:lvl2pPr marL="742950" indent="-285750" algn="l" rtl="0" fontAlgn="base">
        <a:spcBef>
          <a:spcPct val="20000"/>
        </a:spcBef>
        <a:spcAft>
          <a:spcPct val="0"/>
        </a:spcAft>
        <a:buClr>
          <a:srgbClr val="F56600"/>
        </a:buClr>
        <a:buFont typeface="Arial" charset="0"/>
        <a:buChar char="▪"/>
        <a:defRPr sz="2500">
          <a:solidFill>
            <a:srgbClr val="7D7061"/>
          </a:solidFill>
          <a:latin typeface="+mn-lt"/>
        </a:defRPr>
      </a:lvl2pPr>
      <a:lvl3pPr marL="1143000" indent="-228600" algn="l" rtl="0" fontAlgn="base">
        <a:spcBef>
          <a:spcPct val="20000"/>
        </a:spcBef>
        <a:spcAft>
          <a:spcPct val="0"/>
        </a:spcAft>
        <a:buClr>
          <a:srgbClr val="F56600"/>
        </a:buClr>
        <a:buChar char="•"/>
        <a:defRPr sz="2200">
          <a:solidFill>
            <a:srgbClr val="7D7061"/>
          </a:solidFill>
          <a:latin typeface="+mn-lt"/>
        </a:defRPr>
      </a:lvl3pPr>
      <a:lvl4pPr marL="1600200" indent="-228600" algn="l" rtl="0" fontAlgn="base">
        <a:spcBef>
          <a:spcPct val="20000"/>
        </a:spcBef>
        <a:spcAft>
          <a:spcPct val="0"/>
        </a:spcAft>
        <a:buChar char="–"/>
        <a:defRPr sz="2700">
          <a:solidFill>
            <a:srgbClr val="A19795"/>
          </a:solidFill>
          <a:latin typeface="+mn-lt"/>
        </a:defRPr>
      </a:lvl4pPr>
      <a:lvl5pPr marL="2057400" indent="-228600" algn="l" rtl="0" fontAlgn="base">
        <a:spcBef>
          <a:spcPct val="20000"/>
        </a:spcBef>
        <a:spcAft>
          <a:spcPct val="0"/>
        </a:spcAft>
        <a:buChar char="»"/>
        <a:defRPr sz="2700">
          <a:solidFill>
            <a:srgbClr val="A19795"/>
          </a:solidFill>
          <a:latin typeface="+mn-lt"/>
        </a:defRPr>
      </a:lvl5pPr>
      <a:lvl6pPr marL="2514600" indent="-228600" algn="l" rtl="0" fontAlgn="base">
        <a:spcBef>
          <a:spcPct val="20000"/>
        </a:spcBef>
        <a:spcAft>
          <a:spcPct val="0"/>
        </a:spcAft>
        <a:buChar char="»"/>
        <a:defRPr sz="2700">
          <a:solidFill>
            <a:srgbClr val="A19795"/>
          </a:solidFill>
          <a:latin typeface="+mn-lt"/>
        </a:defRPr>
      </a:lvl6pPr>
      <a:lvl7pPr marL="2971800" indent="-228600" algn="l" rtl="0" fontAlgn="base">
        <a:spcBef>
          <a:spcPct val="20000"/>
        </a:spcBef>
        <a:spcAft>
          <a:spcPct val="0"/>
        </a:spcAft>
        <a:buChar char="»"/>
        <a:defRPr sz="2700">
          <a:solidFill>
            <a:srgbClr val="A19795"/>
          </a:solidFill>
          <a:latin typeface="+mn-lt"/>
        </a:defRPr>
      </a:lvl7pPr>
      <a:lvl8pPr marL="3429000" indent="-228600" algn="l" rtl="0" fontAlgn="base">
        <a:spcBef>
          <a:spcPct val="20000"/>
        </a:spcBef>
        <a:spcAft>
          <a:spcPct val="0"/>
        </a:spcAft>
        <a:buChar char="»"/>
        <a:defRPr sz="2700">
          <a:solidFill>
            <a:srgbClr val="A19795"/>
          </a:solidFill>
          <a:latin typeface="+mn-lt"/>
        </a:defRPr>
      </a:lvl8pPr>
      <a:lvl9pPr marL="3886200" indent="-228600" algn="l" rtl="0" fontAlgn="base">
        <a:spcBef>
          <a:spcPct val="20000"/>
        </a:spcBef>
        <a:spcAft>
          <a:spcPct val="0"/>
        </a:spcAft>
        <a:buChar char="»"/>
        <a:defRPr sz="2700">
          <a:solidFill>
            <a:srgbClr val="A197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8050" name="Picture 2" descr="Background Slide PMS 376"/>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sp>
        <p:nvSpPr>
          <p:cNvPr id="258051" name="Rectangle 3"/>
          <p:cNvSpPr>
            <a:spLocks noGrp="1" noChangeArrowheads="1"/>
          </p:cNvSpPr>
          <p:nvPr>
            <p:ph type="title"/>
          </p:nvPr>
        </p:nvSpPr>
        <p:spPr bwMode="auto">
          <a:xfrm>
            <a:off x="685800" y="914400"/>
            <a:ext cx="6629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Heading for slide goes here</a:t>
            </a:r>
          </a:p>
        </p:txBody>
      </p:sp>
      <p:sp>
        <p:nvSpPr>
          <p:cNvPr id="258052" name="Rectangle 4"/>
          <p:cNvSpPr>
            <a:spLocks noGrp="1" noChangeArrowheads="1"/>
          </p:cNvSpPr>
          <p:nvPr>
            <p:ph type="body" idx="1"/>
          </p:nvPr>
        </p:nvSpPr>
        <p:spPr bwMode="auto">
          <a:xfrm>
            <a:off x="685800" y="18288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First row of your information goes here</a:t>
            </a:r>
          </a:p>
          <a:p>
            <a:pPr lvl="1"/>
            <a:r>
              <a:rPr lang="en-US" smtClean="0"/>
              <a:t>Second row is located here</a:t>
            </a:r>
          </a:p>
          <a:p>
            <a:pPr lvl="2"/>
            <a:r>
              <a:rPr lang="en-US" smtClean="0"/>
              <a:t>Third row here</a:t>
            </a:r>
          </a:p>
        </p:txBody>
      </p:sp>
      <p:sp>
        <p:nvSpPr>
          <p:cNvPr id="258053" name="Rectangle 5"/>
          <p:cNvSpPr>
            <a:spLocks noChangeArrowheads="1"/>
          </p:cNvSpPr>
          <p:nvPr/>
        </p:nvSpPr>
        <p:spPr bwMode="auto">
          <a:xfrm>
            <a:off x="4037013" y="6513513"/>
            <a:ext cx="652462" cy="228600"/>
          </a:xfrm>
          <a:prstGeom prst="rect">
            <a:avLst/>
          </a:prstGeom>
          <a:noFill/>
          <a:ln w="9525">
            <a:noFill/>
            <a:miter lim="800000"/>
            <a:headEnd/>
            <a:tailEnd/>
          </a:ln>
          <a:effectLst/>
        </p:spPr>
        <p:txBody>
          <a:bodyPr/>
          <a:lstStyle/>
          <a:p>
            <a:pPr eaLnBrk="0" hangingPunct="0"/>
            <a:r>
              <a:rPr lang="en-US" altLang="en-US" sz="800" i="0">
                <a:solidFill>
                  <a:schemeClr val="bg2"/>
                </a:solidFill>
                <a:latin typeface="Myriad Roman" pitchFamily="34" charset="0"/>
              </a:rPr>
              <a:t>Page </a:t>
            </a:r>
            <a:fld id="{3D13F271-3E23-4A52-9E15-658E7B477670}" type="slidenum">
              <a:rPr lang="en-US" altLang="en-US" sz="800" i="0">
                <a:solidFill>
                  <a:schemeClr val="bg2"/>
                </a:solidFill>
                <a:latin typeface="Myriad Roman" pitchFamily="34" charset="0"/>
              </a:rPr>
              <a:pPr eaLnBrk="0" hangingPunct="0"/>
              <a:t>‹#›</a:t>
            </a:fld>
            <a:endParaRPr lang="en-US" altLang="en-US" sz="800" i="0">
              <a:solidFill>
                <a:schemeClr val="bg2"/>
              </a:solidFill>
              <a:latin typeface="Myriad Roman" pitchFamily="34" charset="0"/>
            </a:endParaRPr>
          </a:p>
        </p:txBody>
      </p:sp>
      <p:pic>
        <p:nvPicPr>
          <p:cNvPr id="258054" name="Picture 6" descr="DCApeachLogo2ver"/>
          <p:cNvPicPr>
            <a:picLocks noChangeAspect="1" noChangeArrowheads="1"/>
          </p:cNvPicPr>
          <p:nvPr/>
        </p:nvPicPr>
        <p:blipFill>
          <a:blip r:embed="rId14" cstate="print"/>
          <a:srcRect/>
          <a:stretch>
            <a:fillRect/>
          </a:stretch>
        </p:blipFill>
        <p:spPr bwMode="auto">
          <a:xfrm>
            <a:off x="7691438" y="725488"/>
            <a:ext cx="1041400" cy="1065212"/>
          </a:xfrm>
          <a:prstGeom prst="rect">
            <a:avLst/>
          </a:prstGeom>
          <a:solidFill>
            <a:schemeClr val="bg1"/>
          </a:solidFill>
        </p:spPr>
      </p:pic>
      <p:pic>
        <p:nvPicPr>
          <p:cNvPr id="258055" name="Picture 7" descr="OfficeCommunityDev"/>
          <p:cNvPicPr>
            <a:picLocks noChangeAspect="1" noChangeArrowheads="1"/>
          </p:cNvPicPr>
          <p:nvPr/>
        </p:nvPicPr>
        <p:blipFill>
          <a:blip r:embed="rId15" cstate="print"/>
          <a:srcRect/>
          <a:stretch>
            <a:fillRect/>
          </a:stretch>
        </p:blipFill>
        <p:spPr bwMode="auto">
          <a:xfrm>
            <a:off x="265113" y="461963"/>
            <a:ext cx="5856287" cy="341312"/>
          </a:xfrm>
          <a:prstGeom prst="rect">
            <a:avLst/>
          </a:prstGeom>
          <a:noFill/>
        </p:spPr>
      </p:pic>
      <p:sp>
        <p:nvSpPr>
          <p:cNvPr id="258056" name="Rectangle 8"/>
          <p:cNvSpPr>
            <a:spLocks noChangeArrowheads="1"/>
          </p:cNvSpPr>
          <p:nvPr/>
        </p:nvSpPr>
        <p:spPr bwMode="auto">
          <a:xfrm>
            <a:off x="727075" y="6516688"/>
            <a:ext cx="2265363" cy="231775"/>
          </a:xfrm>
          <a:prstGeom prst="rect">
            <a:avLst/>
          </a:prstGeom>
          <a:noFill/>
          <a:ln w="9525">
            <a:noFill/>
            <a:miter lim="800000"/>
            <a:headEnd/>
            <a:tailEnd/>
          </a:ln>
          <a:effectLst/>
        </p:spPr>
        <p:txBody>
          <a:bodyPr lIns="0" rIns="0"/>
          <a:lstStyle/>
          <a:p>
            <a:pPr algn="l" eaLnBrk="0" hangingPunct="0"/>
            <a:r>
              <a:rPr lang="en-US" altLang="en-US" sz="800">
                <a:solidFill>
                  <a:schemeClr val="bg2"/>
                </a:solidFill>
                <a:latin typeface="Myriad Roman" pitchFamily="34" charset="0"/>
              </a:rPr>
              <a:t>2010 CDBG Applicants’ Workshop</a:t>
            </a:r>
          </a:p>
        </p:txBody>
      </p:sp>
      <p:sp>
        <p:nvSpPr>
          <p:cNvPr id="258057" name="Rectangle 9"/>
          <p:cNvSpPr>
            <a:spLocks noGrp="1" noChangeArrowheads="1"/>
          </p:cNvSpPr>
          <p:nvPr>
            <p:ph type="ftr" sz="quarter" idx="3"/>
          </p:nvPr>
        </p:nvSpPr>
        <p:spPr bwMode="auto">
          <a:xfrm>
            <a:off x="5289550" y="6516688"/>
            <a:ext cx="3436938" cy="228600"/>
          </a:xfrm>
          <a:prstGeom prst="rect">
            <a:avLst/>
          </a:prstGeom>
          <a:noFill/>
          <a:ln w="9525" algn="ctr">
            <a:noFill/>
            <a:miter lim="800000"/>
            <a:headEnd/>
            <a:tailEnd/>
          </a:ln>
          <a:effectLst/>
        </p:spPr>
        <p:txBody>
          <a:bodyPr vert="horz" wrap="square" lIns="0" tIns="45720" rIns="0" bIns="45720" numCol="1" anchor="t" anchorCtr="0" compatLnSpc="1">
            <a:prstTxWarp prst="textNoShape">
              <a:avLst/>
            </a:prstTxWarp>
          </a:bodyPr>
          <a:lstStyle>
            <a:lvl1pPr algn="r" eaLnBrk="0" hangingPunct="0">
              <a:defRPr sz="800" i="0">
                <a:solidFill>
                  <a:schemeClr val="bg2"/>
                </a:solidFill>
                <a:latin typeface="Myriad Roman" pitchFamily="34" charset="0"/>
              </a:defRPr>
            </a:lvl1pPr>
          </a:lstStyle>
          <a:p>
            <a:r>
              <a:rPr lang="en-US" smtClean="0"/>
              <a:t>December 7-9, 2011</a:t>
            </a:r>
            <a:endParaRPr lang="en-US"/>
          </a:p>
        </p:txBody>
      </p:sp>
    </p:spTree>
  </p:cSld>
  <p:clrMap bg1="lt1" tx1="dk1" bg2="lt2" tx2="dk2" accent1="accent1" accent2="accent2" accent3="accent3" accent4="accent4" accent5="accent5" accent6="accent6" hlink="hlink" folHlink="folHlink"/>
  <p:sldLayoutIdLst>
    <p:sldLayoutId id="2147483656"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p:timing>
    <p:tnLst>
      <p:par>
        <p:cTn id="1" dur="indefinite" restart="never" nodeType="tmRoot"/>
      </p:par>
    </p:tnLst>
  </p:timing>
  <p:hf sldNum="0" hdr="0" dt="0"/>
  <p:txStyles>
    <p:titleStyle>
      <a:lvl1pPr algn="l" rtl="0" fontAlgn="base">
        <a:spcBef>
          <a:spcPct val="0"/>
        </a:spcBef>
        <a:spcAft>
          <a:spcPct val="0"/>
        </a:spcAft>
        <a:defRPr sz="3200" b="1">
          <a:solidFill>
            <a:srgbClr val="7D7061"/>
          </a:solidFill>
          <a:latin typeface="+mj-lt"/>
          <a:ea typeface="+mj-ea"/>
          <a:cs typeface="+mj-cs"/>
        </a:defRPr>
      </a:lvl1pPr>
      <a:lvl2pPr algn="l" rtl="0" fontAlgn="base">
        <a:spcBef>
          <a:spcPct val="0"/>
        </a:spcBef>
        <a:spcAft>
          <a:spcPct val="0"/>
        </a:spcAft>
        <a:defRPr sz="3200" b="1">
          <a:solidFill>
            <a:srgbClr val="7D7061"/>
          </a:solidFill>
          <a:latin typeface="Arial" charset="0"/>
        </a:defRPr>
      </a:lvl2pPr>
      <a:lvl3pPr algn="l" rtl="0" fontAlgn="base">
        <a:spcBef>
          <a:spcPct val="0"/>
        </a:spcBef>
        <a:spcAft>
          <a:spcPct val="0"/>
        </a:spcAft>
        <a:defRPr sz="3200" b="1">
          <a:solidFill>
            <a:srgbClr val="7D7061"/>
          </a:solidFill>
          <a:latin typeface="Arial" charset="0"/>
        </a:defRPr>
      </a:lvl3pPr>
      <a:lvl4pPr algn="l" rtl="0" fontAlgn="base">
        <a:spcBef>
          <a:spcPct val="0"/>
        </a:spcBef>
        <a:spcAft>
          <a:spcPct val="0"/>
        </a:spcAft>
        <a:defRPr sz="3200" b="1">
          <a:solidFill>
            <a:srgbClr val="7D7061"/>
          </a:solidFill>
          <a:latin typeface="Arial" charset="0"/>
        </a:defRPr>
      </a:lvl4pPr>
      <a:lvl5pPr algn="l" rtl="0" fontAlgn="base">
        <a:spcBef>
          <a:spcPct val="0"/>
        </a:spcBef>
        <a:spcAft>
          <a:spcPct val="0"/>
        </a:spcAft>
        <a:defRPr sz="3200" b="1">
          <a:solidFill>
            <a:srgbClr val="7D7061"/>
          </a:solidFill>
          <a:latin typeface="Arial" charset="0"/>
        </a:defRPr>
      </a:lvl5pPr>
      <a:lvl6pPr marL="457200" algn="l" rtl="0" fontAlgn="base">
        <a:spcBef>
          <a:spcPct val="0"/>
        </a:spcBef>
        <a:spcAft>
          <a:spcPct val="0"/>
        </a:spcAft>
        <a:defRPr sz="3200" b="1">
          <a:solidFill>
            <a:srgbClr val="7D7061"/>
          </a:solidFill>
          <a:latin typeface="Arial" charset="0"/>
        </a:defRPr>
      </a:lvl6pPr>
      <a:lvl7pPr marL="914400" algn="l" rtl="0" fontAlgn="base">
        <a:spcBef>
          <a:spcPct val="0"/>
        </a:spcBef>
        <a:spcAft>
          <a:spcPct val="0"/>
        </a:spcAft>
        <a:defRPr sz="3200" b="1">
          <a:solidFill>
            <a:srgbClr val="7D7061"/>
          </a:solidFill>
          <a:latin typeface="Arial" charset="0"/>
        </a:defRPr>
      </a:lvl7pPr>
      <a:lvl8pPr marL="1371600" algn="l" rtl="0" fontAlgn="base">
        <a:spcBef>
          <a:spcPct val="0"/>
        </a:spcBef>
        <a:spcAft>
          <a:spcPct val="0"/>
        </a:spcAft>
        <a:defRPr sz="3200" b="1">
          <a:solidFill>
            <a:srgbClr val="7D7061"/>
          </a:solidFill>
          <a:latin typeface="Arial" charset="0"/>
        </a:defRPr>
      </a:lvl8pPr>
      <a:lvl9pPr marL="1828800" algn="l" rtl="0" fontAlgn="base">
        <a:spcBef>
          <a:spcPct val="0"/>
        </a:spcBef>
        <a:spcAft>
          <a:spcPct val="0"/>
        </a:spcAft>
        <a:defRPr sz="3200" b="1">
          <a:solidFill>
            <a:srgbClr val="7D7061"/>
          </a:solidFill>
          <a:latin typeface="Arial" charset="0"/>
        </a:defRPr>
      </a:lvl9pPr>
    </p:titleStyle>
    <p:bodyStyle>
      <a:lvl1pPr marL="342900" indent="-342900" algn="l" rtl="0" fontAlgn="base">
        <a:spcBef>
          <a:spcPct val="20000"/>
        </a:spcBef>
        <a:spcAft>
          <a:spcPct val="0"/>
        </a:spcAft>
        <a:buClr>
          <a:srgbClr val="F56600"/>
        </a:buClr>
        <a:buChar char="•"/>
        <a:defRPr sz="2600" b="1">
          <a:solidFill>
            <a:srgbClr val="7D7061"/>
          </a:solidFill>
          <a:latin typeface="+mn-lt"/>
          <a:ea typeface="+mn-ea"/>
          <a:cs typeface="+mn-cs"/>
        </a:defRPr>
      </a:lvl1pPr>
      <a:lvl2pPr marL="742950" indent="-285750" algn="l" rtl="0" fontAlgn="base">
        <a:spcBef>
          <a:spcPct val="20000"/>
        </a:spcBef>
        <a:spcAft>
          <a:spcPct val="0"/>
        </a:spcAft>
        <a:buClr>
          <a:srgbClr val="F56600"/>
        </a:buClr>
        <a:buFont typeface="Arial" charset="0"/>
        <a:buChar char="▪"/>
        <a:defRPr sz="2500">
          <a:solidFill>
            <a:srgbClr val="7D7061"/>
          </a:solidFill>
          <a:latin typeface="+mn-lt"/>
        </a:defRPr>
      </a:lvl2pPr>
      <a:lvl3pPr marL="1143000" indent="-228600" algn="l" rtl="0" fontAlgn="base">
        <a:spcBef>
          <a:spcPct val="20000"/>
        </a:spcBef>
        <a:spcAft>
          <a:spcPct val="0"/>
        </a:spcAft>
        <a:buClr>
          <a:srgbClr val="F56600"/>
        </a:buClr>
        <a:buChar char="•"/>
        <a:defRPr sz="2200">
          <a:solidFill>
            <a:srgbClr val="7D7061"/>
          </a:solidFill>
          <a:latin typeface="+mn-lt"/>
        </a:defRPr>
      </a:lvl3pPr>
      <a:lvl4pPr marL="1600200" indent="-228600" algn="l" rtl="0" fontAlgn="base">
        <a:spcBef>
          <a:spcPct val="20000"/>
        </a:spcBef>
        <a:spcAft>
          <a:spcPct val="0"/>
        </a:spcAft>
        <a:buChar char="–"/>
        <a:defRPr sz="2700">
          <a:solidFill>
            <a:srgbClr val="A19795"/>
          </a:solidFill>
          <a:latin typeface="+mn-lt"/>
        </a:defRPr>
      </a:lvl4pPr>
      <a:lvl5pPr marL="2057400" indent="-228600" algn="l" rtl="0" fontAlgn="base">
        <a:spcBef>
          <a:spcPct val="20000"/>
        </a:spcBef>
        <a:spcAft>
          <a:spcPct val="0"/>
        </a:spcAft>
        <a:buChar char="»"/>
        <a:defRPr sz="2700">
          <a:solidFill>
            <a:srgbClr val="A19795"/>
          </a:solidFill>
          <a:latin typeface="+mn-lt"/>
        </a:defRPr>
      </a:lvl5pPr>
      <a:lvl6pPr marL="2514600" indent="-228600" algn="l" rtl="0" fontAlgn="base">
        <a:spcBef>
          <a:spcPct val="20000"/>
        </a:spcBef>
        <a:spcAft>
          <a:spcPct val="0"/>
        </a:spcAft>
        <a:buChar char="»"/>
        <a:defRPr sz="2700">
          <a:solidFill>
            <a:srgbClr val="A19795"/>
          </a:solidFill>
          <a:latin typeface="+mn-lt"/>
        </a:defRPr>
      </a:lvl6pPr>
      <a:lvl7pPr marL="2971800" indent="-228600" algn="l" rtl="0" fontAlgn="base">
        <a:spcBef>
          <a:spcPct val="20000"/>
        </a:spcBef>
        <a:spcAft>
          <a:spcPct val="0"/>
        </a:spcAft>
        <a:buChar char="»"/>
        <a:defRPr sz="2700">
          <a:solidFill>
            <a:srgbClr val="A19795"/>
          </a:solidFill>
          <a:latin typeface="+mn-lt"/>
        </a:defRPr>
      </a:lvl7pPr>
      <a:lvl8pPr marL="3429000" indent="-228600" algn="l" rtl="0" fontAlgn="base">
        <a:spcBef>
          <a:spcPct val="20000"/>
        </a:spcBef>
        <a:spcAft>
          <a:spcPct val="0"/>
        </a:spcAft>
        <a:buChar char="»"/>
        <a:defRPr sz="2700">
          <a:solidFill>
            <a:srgbClr val="A19795"/>
          </a:solidFill>
          <a:latin typeface="+mn-lt"/>
        </a:defRPr>
      </a:lvl8pPr>
      <a:lvl9pPr marL="3886200" indent="-228600" algn="l" rtl="0" fontAlgn="base">
        <a:spcBef>
          <a:spcPct val="20000"/>
        </a:spcBef>
        <a:spcAft>
          <a:spcPct val="0"/>
        </a:spcAft>
        <a:buChar char="»"/>
        <a:defRPr sz="2700">
          <a:solidFill>
            <a:srgbClr val="A197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65218" name="Picture 2" descr="Background Slide PMS 376"/>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sp>
        <p:nvSpPr>
          <p:cNvPr id="265219" name="Rectangle 3"/>
          <p:cNvSpPr>
            <a:spLocks noGrp="1" noChangeArrowheads="1"/>
          </p:cNvSpPr>
          <p:nvPr>
            <p:ph type="title"/>
          </p:nvPr>
        </p:nvSpPr>
        <p:spPr bwMode="auto">
          <a:xfrm>
            <a:off x="685800" y="914400"/>
            <a:ext cx="6629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Heading for slide goes here</a:t>
            </a:r>
          </a:p>
        </p:txBody>
      </p:sp>
      <p:sp>
        <p:nvSpPr>
          <p:cNvPr id="265220" name="Rectangle 4"/>
          <p:cNvSpPr>
            <a:spLocks noGrp="1" noChangeArrowheads="1"/>
          </p:cNvSpPr>
          <p:nvPr>
            <p:ph type="body" idx="1"/>
          </p:nvPr>
        </p:nvSpPr>
        <p:spPr bwMode="auto">
          <a:xfrm>
            <a:off x="685800" y="18288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First row of your information goes here</a:t>
            </a:r>
          </a:p>
          <a:p>
            <a:pPr lvl="1"/>
            <a:r>
              <a:rPr lang="en-US" smtClean="0"/>
              <a:t>Second row is located here</a:t>
            </a:r>
          </a:p>
          <a:p>
            <a:pPr lvl="2"/>
            <a:r>
              <a:rPr lang="en-US" smtClean="0"/>
              <a:t>Third row here</a:t>
            </a:r>
          </a:p>
        </p:txBody>
      </p:sp>
      <p:sp>
        <p:nvSpPr>
          <p:cNvPr id="265221" name="Rectangle 5"/>
          <p:cNvSpPr>
            <a:spLocks noChangeArrowheads="1"/>
          </p:cNvSpPr>
          <p:nvPr/>
        </p:nvSpPr>
        <p:spPr bwMode="auto">
          <a:xfrm>
            <a:off x="4037013" y="6513513"/>
            <a:ext cx="652462" cy="228600"/>
          </a:xfrm>
          <a:prstGeom prst="rect">
            <a:avLst/>
          </a:prstGeom>
          <a:noFill/>
          <a:ln w="9525">
            <a:noFill/>
            <a:miter lim="800000"/>
            <a:headEnd/>
            <a:tailEnd/>
          </a:ln>
          <a:effectLst/>
        </p:spPr>
        <p:txBody>
          <a:bodyPr/>
          <a:lstStyle/>
          <a:p>
            <a:pPr eaLnBrk="0" hangingPunct="0"/>
            <a:r>
              <a:rPr lang="en-US" altLang="en-US" sz="800" i="0">
                <a:solidFill>
                  <a:schemeClr val="bg2"/>
                </a:solidFill>
                <a:latin typeface="Myriad Roman" pitchFamily="34" charset="0"/>
              </a:rPr>
              <a:t>Page </a:t>
            </a:r>
            <a:fld id="{7714747F-7265-4A88-8379-A58C8E2EA5E5}" type="slidenum">
              <a:rPr lang="en-US" altLang="en-US" sz="800" i="0">
                <a:solidFill>
                  <a:schemeClr val="bg2"/>
                </a:solidFill>
                <a:latin typeface="Myriad Roman" pitchFamily="34" charset="0"/>
              </a:rPr>
              <a:pPr eaLnBrk="0" hangingPunct="0"/>
              <a:t>‹#›</a:t>
            </a:fld>
            <a:endParaRPr lang="en-US" altLang="en-US" sz="800" i="0">
              <a:solidFill>
                <a:schemeClr val="bg2"/>
              </a:solidFill>
              <a:latin typeface="Myriad Roman" pitchFamily="34" charset="0"/>
            </a:endParaRPr>
          </a:p>
        </p:txBody>
      </p:sp>
      <p:pic>
        <p:nvPicPr>
          <p:cNvPr id="265222" name="Picture 6" descr="DCApeachLogo2ver"/>
          <p:cNvPicPr>
            <a:picLocks noChangeAspect="1" noChangeArrowheads="1"/>
          </p:cNvPicPr>
          <p:nvPr/>
        </p:nvPicPr>
        <p:blipFill>
          <a:blip r:embed="rId14" cstate="print"/>
          <a:srcRect/>
          <a:stretch>
            <a:fillRect/>
          </a:stretch>
        </p:blipFill>
        <p:spPr bwMode="auto">
          <a:xfrm>
            <a:off x="7691438" y="725488"/>
            <a:ext cx="1041400" cy="1065212"/>
          </a:xfrm>
          <a:prstGeom prst="rect">
            <a:avLst/>
          </a:prstGeom>
          <a:solidFill>
            <a:schemeClr val="bg1"/>
          </a:solidFill>
        </p:spPr>
      </p:pic>
      <p:sp>
        <p:nvSpPr>
          <p:cNvPr id="265223" name="Rectangle 7"/>
          <p:cNvSpPr>
            <a:spLocks noChangeArrowheads="1"/>
          </p:cNvSpPr>
          <p:nvPr/>
        </p:nvSpPr>
        <p:spPr bwMode="auto">
          <a:xfrm>
            <a:off x="727075" y="6516688"/>
            <a:ext cx="2265363" cy="231775"/>
          </a:xfrm>
          <a:prstGeom prst="rect">
            <a:avLst/>
          </a:prstGeom>
          <a:noFill/>
          <a:ln w="9525">
            <a:noFill/>
            <a:miter lim="800000"/>
            <a:headEnd/>
            <a:tailEnd/>
          </a:ln>
          <a:effectLst/>
        </p:spPr>
        <p:txBody>
          <a:bodyPr lIns="0" rIns="0"/>
          <a:lstStyle/>
          <a:p>
            <a:pPr algn="l" eaLnBrk="0" hangingPunct="0"/>
            <a:r>
              <a:rPr lang="en-US" altLang="en-US" sz="800">
                <a:solidFill>
                  <a:schemeClr val="bg2"/>
                </a:solidFill>
                <a:latin typeface="Myriad Roman" pitchFamily="34" charset="0"/>
              </a:rPr>
              <a:t>2010 CDBG Recipients’ Workshop</a:t>
            </a:r>
          </a:p>
        </p:txBody>
      </p:sp>
      <p:sp>
        <p:nvSpPr>
          <p:cNvPr id="265224" name="Rectangle 8"/>
          <p:cNvSpPr>
            <a:spLocks noGrp="1" noChangeArrowheads="1"/>
          </p:cNvSpPr>
          <p:nvPr>
            <p:ph type="ftr" sz="quarter" idx="3"/>
          </p:nvPr>
        </p:nvSpPr>
        <p:spPr bwMode="auto">
          <a:xfrm>
            <a:off x="5289550" y="6516688"/>
            <a:ext cx="3436938" cy="228600"/>
          </a:xfrm>
          <a:prstGeom prst="rect">
            <a:avLst/>
          </a:prstGeom>
          <a:noFill/>
          <a:ln w="9525" algn="ctr">
            <a:noFill/>
            <a:miter lim="800000"/>
            <a:headEnd/>
            <a:tailEnd/>
          </a:ln>
          <a:effectLst/>
        </p:spPr>
        <p:txBody>
          <a:bodyPr vert="horz" wrap="square" lIns="0" tIns="45720" rIns="0" bIns="45720" numCol="1" anchor="t" anchorCtr="0" compatLnSpc="1">
            <a:prstTxWarp prst="textNoShape">
              <a:avLst/>
            </a:prstTxWarp>
          </a:bodyPr>
          <a:lstStyle>
            <a:lvl1pPr algn="r" eaLnBrk="0" hangingPunct="0">
              <a:defRPr sz="800" i="0">
                <a:solidFill>
                  <a:schemeClr val="bg2"/>
                </a:solidFill>
                <a:latin typeface="Myriad Roman" pitchFamily="34" charset="0"/>
              </a:defRPr>
            </a:lvl1pPr>
          </a:lstStyle>
          <a:p>
            <a:r>
              <a:rPr lang="en-US" smtClean="0"/>
              <a:t>December 7-9, 2011</a:t>
            </a:r>
            <a:endParaRPr lang="en-US"/>
          </a:p>
        </p:txBody>
      </p:sp>
      <p:pic>
        <p:nvPicPr>
          <p:cNvPr id="265225" name="Picture 9" descr="CDFDtype"/>
          <p:cNvPicPr>
            <a:picLocks noChangeAspect="1" noChangeArrowheads="1"/>
          </p:cNvPicPr>
          <p:nvPr/>
        </p:nvPicPr>
        <p:blipFill>
          <a:blip r:embed="rId15" cstate="print"/>
          <a:srcRect/>
          <a:stretch>
            <a:fillRect/>
          </a:stretch>
        </p:blipFill>
        <p:spPr bwMode="auto">
          <a:xfrm>
            <a:off x="76200" y="533400"/>
            <a:ext cx="7162800" cy="336550"/>
          </a:xfrm>
          <a:prstGeom prst="rect">
            <a:avLst/>
          </a:prstGeom>
          <a:noFill/>
        </p:spPr>
      </p:pic>
    </p:spTree>
  </p:cSld>
  <p:clrMap bg1="lt1" tx1="dk1" bg2="lt2" tx2="dk2" accent1="accent1" accent2="accent2" accent3="accent3" accent4="accent4" accent5="accent5" accent6="accent6" hlink="hlink" folHlink="folHlink"/>
  <p:sldLayoutIdLst>
    <p:sldLayoutId id="2147483658"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timing>
    <p:tnLst>
      <p:par>
        <p:cTn id="1" dur="indefinite" restart="never" nodeType="tmRoot"/>
      </p:par>
    </p:tnLst>
  </p:timing>
  <p:hf sldNum="0" hdr="0" dt="0"/>
  <p:txStyles>
    <p:titleStyle>
      <a:lvl1pPr algn="l" rtl="0" fontAlgn="base">
        <a:spcBef>
          <a:spcPct val="0"/>
        </a:spcBef>
        <a:spcAft>
          <a:spcPct val="0"/>
        </a:spcAft>
        <a:defRPr sz="3200" b="1">
          <a:solidFill>
            <a:srgbClr val="7D7061"/>
          </a:solidFill>
          <a:latin typeface="+mj-lt"/>
          <a:ea typeface="+mj-ea"/>
          <a:cs typeface="+mj-cs"/>
        </a:defRPr>
      </a:lvl1pPr>
      <a:lvl2pPr algn="l" rtl="0" fontAlgn="base">
        <a:spcBef>
          <a:spcPct val="0"/>
        </a:spcBef>
        <a:spcAft>
          <a:spcPct val="0"/>
        </a:spcAft>
        <a:defRPr sz="3200" b="1">
          <a:solidFill>
            <a:srgbClr val="7D7061"/>
          </a:solidFill>
          <a:latin typeface="Arial" charset="0"/>
        </a:defRPr>
      </a:lvl2pPr>
      <a:lvl3pPr algn="l" rtl="0" fontAlgn="base">
        <a:spcBef>
          <a:spcPct val="0"/>
        </a:spcBef>
        <a:spcAft>
          <a:spcPct val="0"/>
        </a:spcAft>
        <a:defRPr sz="3200" b="1">
          <a:solidFill>
            <a:srgbClr val="7D7061"/>
          </a:solidFill>
          <a:latin typeface="Arial" charset="0"/>
        </a:defRPr>
      </a:lvl3pPr>
      <a:lvl4pPr algn="l" rtl="0" fontAlgn="base">
        <a:spcBef>
          <a:spcPct val="0"/>
        </a:spcBef>
        <a:spcAft>
          <a:spcPct val="0"/>
        </a:spcAft>
        <a:defRPr sz="3200" b="1">
          <a:solidFill>
            <a:srgbClr val="7D7061"/>
          </a:solidFill>
          <a:latin typeface="Arial" charset="0"/>
        </a:defRPr>
      </a:lvl4pPr>
      <a:lvl5pPr algn="l" rtl="0" fontAlgn="base">
        <a:spcBef>
          <a:spcPct val="0"/>
        </a:spcBef>
        <a:spcAft>
          <a:spcPct val="0"/>
        </a:spcAft>
        <a:defRPr sz="3200" b="1">
          <a:solidFill>
            <a:srgbClr val="7D7061"/>
          </a:solidFill>
          <a:latin typeface="Arial" charset="0"/>
        </a:defRPr>
      </a:lvl5pPr>
      <a:lvl6pPr marL="457200" algn="l" rtl="0" fontAlgn="base">
        <a:spcBef>
          <a:spcPct val="0"/>
        </a:spcBef>
        <a:spcAft>
          <a:spcPct val="0"/>
        </a:spcAft>
        <a:defRPr sz="3200" b="1">
          <a:solidFill>
            <a:srgbClr val="7D7061"/>
          </a:solidFill>
          <a:latin typeface="Arial" charset="0"/>
        </a:defRPr>
      </a:lvl6pPr>
      <a:lvl7pPr marL="914400" algn="l" rtl="0" fontAlgn="base">
        <a:spcBef>
          <a:spcPct val="0"/>
        </a:spcBef>
        <a:spcAft>
          <a:spcPct val="0"/>
        </a:spcAft>
        <a:defRPr sz="3200" b="1">
          <a:solidFill>
            <a:srgbClr val="7D7061"/>
          </a:solidFill>
          <a:latin typeface="Arial" charset="0"/>
        </a:defRPr>
      </a:lvl7pPr>
      <a:lvl8pPr marL="1371600" algn="l" rtl="0" fontAlgn="base">
        <a:spcBef>
          <a:spcPct val="0"/>
        </a:spcBef>
        <a:spcAft>
          <a:spcPct val="0"/>
        </a:spcAft>
        <a:defRPr sz="3200" b="1">
          <a:solidFill>
            <a:srgbClr val="7D7061"/>
          </a:solidFill>
          <a:latin typeface="Arial" charset="0"/>
        </a:defRPr>
      </a:lvl8pPr>
      <a:lvl9pPr marL="1828800" algn="l" rtl="0" fontAlgn="base">
        <a:spcBef>
          <a:spcPct val="0"/>
        </a:spcBef>
        <a:spcAft>
          <a:spcPct val="0"/>
        </a:spcAft>
        <a:defRPr sz="3200" b="1">
          <a:solidFill>
            <a:srgbClr val="7D7061"/>
          </a:solidFill>
          <a:latin typeface="Arial" charset="0"/>
        </a:defRPr>
      </a:lvl9pPr>
    </p:titleStyle>
    <p:bodyStyle>
      <a:lvl1pPr marL="342900" indent="-342900" algn="l" rtl="0" fontAlgn="base">
        <a:spcBef>
          <a:spcPct val="20000"/>
        </a:spcBef>
        <a:spcAft>
          <a:spcPct val="0"/>
        </a:spcAft>
        <a:buClr>
          <a:srgbClr val="F56600"/>
        </a:buClr>
        <a:buChar char="•"/>
        <a:defRPr sz="2600" b="1">
          <a:solidFill>
            <a:srgbClr val="7D7061"/>
          </a:solidFill>
          <a:latin typeface="+mn-lt"/>
          <a:ea typeface="+mn-ea"/>
          <a:cs typeface="+mn-cs"/>
        </a:defRPr>
      </a:lvl1pPr>
      <a:lvl2pPr marL="742950" indent="-285750" algn="l" rtl="0" fontAlgn="base">
        <a:spcBef>
          <a:spcPct val="20000"/>
        </a:spcBef>
        <a:spcAft>
          <a:spcPct val="0"/>
        </a:spcAft>
        <a:buClr>
          <a:srgbClr val="F56600"/>
        </a:buClr>
        <a:buFont typeface="Arial" charset="0"/>
        <a:buChar char="▪"/>
        <a:defRPr sz="2500">
          <a:solidFill>
            <a:srgbClr val="7D7061"/>
          </a:solidFill>
          <a:latin typeface="+mn-lt"/>
        </a:defRPr>
      </a:lvl2pPr>
      <a:lvl3pPr marL="1143000" indent="-228600" algn="l" rtl="0" fontAlgn="base">
        <a:spcBef>
          <a:spcPct val="20000"/>
        </a:spcBef>
        <a:spcAft>
          <a:spcPct val="0"/>
        </a:spcAft>
        <a:buClr>
          <a:srgbClr val="F56600"/>
        </a:buClr>
        <a:buChar char="•"/>
        <a:defRPr sz="2200">
          <a:solidFill>
            <a:srgbClr val="7D7061"/>
          </a:solidFill>
          <a:latin typeface="+mn-lt"/>
        </a:defRPr>
      </a:lvl3pPr>
      <a:lvl4pPr marL="1600200" indent="-228600" algn="l" rtl="0" fontAlgn="base">
        <a:spcBef>
          <a:spcPct val="20000"/>
        </a:spcBef>
        <a:spcAft>
          <a:spcPct val="0"/>
        </a:spcAft>
        <a:buChar char="–"/>
        <a:defRPr sz="2700">
          <a:solidFill>
            <a:srgbClr val="A19795"/>
          </a:solidFill>
          <a:latin typeface="+mn-lt"/>
        </a:defRPr>
      </a:lvl4pPr>
      <a:lvl5pPr marL="2057400" indent="-228600" algn="l" rtl="0" fontAlgn="base">
        <a:spcBef>
          <a:spcPct val="20000"/>
        </a:spcBef>
        <a:spcAft>
          <a:spcPct val="0"/>
        </a:spcAft>
        <a:buChar char="»"/>
        <a:defRPr sz="2700">
          <a:solidFill>
            <a:srgbClr val="A19795"/>
          </a:solidFill>
          <a:latin typeface="+mn-lt"/>
        </a:defRPr>
      </a:lvl5pPr>
      <a:lvl6pPr marL="2514600" indent="-228600" algn="l" rtl="0" fontAlgn="base">
        <a:spcBef>
          <a:spcPct val="20000"/>
        </a:spcBef>
        <a:spcAft>
          <a:spcPct val="0"/>
        </a:spcAft>
        <a:buChar char="»"/>
        <a:defRPr sz="2700">
          <a:solidFill>
            <a:srgbClr val="A19795"/>
          </a:solidFill>
          <a:latin typeface="+mn-lt"/>
        </a:defRPr>
      </a:lvl6pPr>
      <a:lvl7pPr marL="2971800" indent="-228600" algn="l" rtl="0" fontAlgn="base">
        <a:spcBef>
          <a:spcPct val="20000"/>
        </a:spcBef>
        <a:spcAft>
          <a:spcPct val="0"/>
        </a:spcAft>
        <a:buChar char="»"/>
        <a:defRPr sz="2700">
          <a:solidFill>
            <a:srgbClr val="A19795"/>
          </a:solidFill>
          <a:latin typeface="+mn-lt"/>
        </a:defRPr>
      </a:lvl7pPr>
      <a:lvl8pPr marL="3429000" indent="-228600" algn="l" rtl="0" fontAlgn="base">
        <a:spcBef>
          <a:spcPct val="20000"/>
        </a:spcBef>
        <a:spcAft>
          <a:spcPct val="0"/>
        </a:spcAft>
        <a:buChar char="»"/>
        <a:defRPr sz="2700">
          <a:solidFill>
            <a:srgbClr val="A19795"/>
          </a:solidFill>
          <a:latin typeface="+mn-lt"/>
        </a:defRPr>
      </a:lvl8pPr>
      <a:lvl9pPr marL="3886200" indent="-228600" algn="l" rtl="0" fontAlgn="base">
        <a:spcBef>
          <a:spcPct val="20000"/>
        </a:spcBef>
        <a:spcAft>
          <a:spcPct val="0"/>
        </a:spcAft>
        <a:buChar char="»"/>
        <a:defRPr sz="2700">
          <a:solidFill>
            <a:srgbClr val="A197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68290" name="Picture 2" descr="Background Slide PMS 376"/>
          <p:cNvPicPr>
            <a:picLocks noChangeAspect="1" noChangeArrowheads="1"/>
          </p:cNvPicPr>
          <p:nvPr/>
        </p:nvPicPr>
        <p:blipFill>
          <a:blip r:embed="rId14" cstate="print"/>
          <a:srcRect/>
          <a:stretch>
            <a:fillRect/>
          </a:stretch>
        </p:blipFill>
        <p:spPr bwMode="auto">
          <a:xfrm>
            <a:off x="0" y="0"/>
            <a:ext cx="9144000" cy="6858000"/>
          </a:xfrm>
          <a:prstGeom prst="rect">
            <a:avLst/>
          </a:prstGeom>
          <a:noFill/>
        </p:spPr>
      </p:pic>
      <p:sp>
        <p:nvSpPr>
          <p:cNvPr id="268291" name="Rectangle 3"/>
          <p:cNvSpPr>
            <a:spLocks noGrp="1" noChangeArrowheads="1"/>
          </p:cNvSpPr>
          <p:nvPr>
            <p:ph type="title"/>
          </p:nvPr>
        </p:nvSpPr>
        <p:spPr bwMode="auto">
          <a:xfrm>
            <a:off x="685800" y="914400"/>
            <a:ext cx="6629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Heading for slide goes here</a:t>
            </a:r>
          </a:p>
        </p:txBody>
      </p:sp>
      <p:sp>
        <p:nvSpPr>
          <p:cNvPr id="268292" name="Rectangle 4"/>
          <p:cNvSpPr>
            <a:spLocks noGrp="1" noChangeArrowheads="1"/>
          </p:cNvSpPr>
          <p:nvPr>
            <p:ph type="body" idx="1"/>
          </p:nvPr>
        </p:nvSpPr>
        <p:spPr bwMode="auto">
          <a:xfrm>
            <a:off x="685800" y="18288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First row of your information goes here</a:t>
            </a:r>
          </a:p>
          <a:p>
            <a:pPr lvl="1"/>
            <a:r>
              <a:rPr lang="en-US" smtClean="0"/>
              <a:t>Second row is located here</a:t>
            </a:r>
          </a:p>
          <a:p>
            <a:pPr lvl="2"/>
            <a:r>
              <a:rPr lang="en-US" smtClean="0"/>
              <a:t>Third row here</a:t>
            </a:r>
          </a:p>
        </p:txBody>
      </p:sp>
      <p:sp>
        <p:nvSpPr>
          <p:cNvPr id="268293" name="Rectangle 5"/>
          <p:cNvSpPr>
            <a:spLocks noChangeArrowheads="1"/>
          </p:cNvSpPr>
          <p:nvPr/>
        </p:nvSpPr>
        <p:spPr bwMode="auto">
          <a:xfrm>
            <a:off x="4037013" y="6513513"/>
            <a:ext cx="652462" cy="228600"/>
          </a:xfrm>
          <a:prstGeom prst="rect">
            <a:avLst/>
          </a:prstGeom>
          <a:noFill/>
          <a:ln w="9525">
            <a:noFill/>
            <a:miter lim="800000"/>
            <a:headEnd/>
            <a:tailEnd/>
          </a:ln>
          <a:effectLst/>
        </p:spPr>
        <p:txBody>
          <a:bodyPr/>
          <a:lstStyle/>
          <a:p>
            <a:pPr eaLnBrk="0" hangingPunct="0"/>
            <a:r>
              <a:rPr lang="en-US" altLang="en-US" sz="800" i="0">
                <a:solidFill>
                  <a:schemeClr val="bg2"/>
                </a:solidFill>
                <a:latin typeface="Myriad Roman" pitchFamily="34" charset="0"/>
              </a:rPr>
              <a:t>Page </a:t>
            </a:r>
            <a:fld id="{CA67342E-6334-4C7D-8ADA-EADE20F8DF34}" type="slidenum">
              <a:rPr lang="en-US" altLang="en-US" sz="800" i="0">
                <a:solidFill>
                  <a:schemeClr val="bg2"/>
                </a:solidFill>
                <a:latin typeface="Myriad Roman" pitchFamily="34" charset="0"/>
              </a:rPr>
              <a:pPr eaLnBrk="0" hangingPunct="0"/>
              <a:t>‹#›</a:t>
            </a:fld>
            <a:endParaRPr lang="en-US" altLang="en-US" sz="800" i="0">
              <a:solidFill>
                <a:schemeClr val="bg2"/>
              </a:solidFill>
              <a:latin typeface="Myriad Roman" pitchFamily="34" charset="0"/>
            </a:endParaRPr>
          </a:p>
        </p:txBody>
      </p:sp>
      <p:pic>
        <p:nvPicPr>
          <p:cNvPr id="268294" name="Picture 6" descr="DCApeachLogo2ver"/>
          <p:cNvPicPr>
            <a:picLocks noChangeAspect="1" noChangeArrowheads="1"/>
          </p:cNvPicPr>
          <p:nvPr/>
        </p:nvPicPr>
        <p:blipFill>
          <a:blip r:embed="rId15" cstate="print"/>
          <a:srcRect/>
          <a:stretch>
            <a:fillRect/>
          </a:stretch>
        </p:blipFill>
        <p:spPr bwMode="auto">
          <a:xfrm>
            <a:off x="7691438" y="725488"/>
            <a:ext cx="1041400" cy="1065212"/>
          </a:xfrm>
          <a:prstGeom prst="rect">
            <a:avLst/>
          </a:prstGeom>
          <a:solidFill>
            <a:schemeClr val="bg1"/>
          </a:solidFill>
        </p:spPr>
      </p:pic>
      <p:sp>
        <p:nvSpPr>
          <p:cNvPr id="268295" name="Rectangle 7"/>
          <p:cNvSpPr>
            <a:spLocks noChangeArrowheads="1"/>
          </p:cNvSpPr>
          <p:nvPr/>
        </p:nvSpPr>
        <p:spPr bwMode="auto">
          <a:xfrm>
            <a:off x="727075" y="6516688"/>
            <a:ext cx="2265363" cy="231775"/>
          </a:xfrm>
          <a:prstGeom prst="rect">
            <a:avLst/>
          </a:prstGeom>
          <a:noFill/>
          <a:ln w="9525">
            <a:noFill/>
            <a:miter lim="800000"/>
            <a:headEnd/>
            <a:tailEnd/>
          </a:ln>
          <a:effectLst/>
        </p:spPr>
        <p:txBody>
          <a:bodyPr lIns="0" rIns="0"/>
          <a:lstStyle/>
          <a:p>
            <a:pPr algn="l" eaLnBrk="0" hangingPunct="0"/>
            <a:r>
              <a:rPr lang="en-US" altLang="en-US" sz="800">
                <a:solidFill>
                  <a:schemeClr val="bg2"/>
                </a:solidFill>
                <a:latin typeface="Myriad Roman" pitchFamily="34" charset="0"/>
              </a:rPr>
              <a:t>2011 CDBG Applicants’ Workshop</a:t>
            </a:r>
          </a:p>
        </p:txBody>
      </p:sp>
      <p:sp>
        <p:nvSpPr>
          <p:cNvPr id="268296" name="Rectangle 8"/>
          <p:cNvSpPr>
            <a:spLocks noGrp="1" noChangeArrowheads="1"/>
          </p:cNvSpPr>
          <p:nvPr>
            <p:ph type="ftr" sz="quarter" idx="3"/>
          </p:nvPr>
        </p:nvSpPr>
        <p:spPr bwMode="auto">
          <a:xfrm>
            <a:off x="5289550" y="6516688"/>
            <a:ext cx="3436938" cy="228600"/>
          </a:xfrm>
          <a:prstGeom prst="rect">
            <a:avLst/>
          </a:prstGeom>
          <a:noFill/>
          <a:ln w="9525" algn="ctr">
            <a:noFill/>
            <a:miter lim="800000"/>
            <a:headEnd/>
            <a:tailEnd/>
          </a:ln>
          <a:effectLst/>
        </p:spPr>
        <p:txBody>
          <a:bodyPr vert="horz" wrap="square" lIns="0" tIns="45720" rIns="0" bIns="45720" numCol="1" anchor="t" anchorCtr="0" compatLnSpc="1">
            <a:prstTxWarp prst="textNoShape">
              <a:avLst/>
            </a:prstTxWarp>
          </a:bodyPr>
          <a:lstStyle>
            <a:lvl1pPr algn="r" eaLnBrk="0" hangingPunct="0">
              <a:defRPr sz="800" i="0">
                <a:solidFill>
                  <a:schemeClr val="bg2"/>
                </a:solidFill>
                <a:latin typeface="Myriad Roman" pitchFamily="34" charset="0"/>
              </a:defRPr>
            </a:lvl1pPr>
          </a:lstStyle>
          <a:p>
            <a:r>
              <a:rPr lang="en-US" smtClean="0"/>
              <a:t>December 7-9, 2011</a:t>
            </a:r>
            <a:endParaRPr lang="en-US"/>
          </a:p>
        </p:txBody>
      </p:sp>
      <p:pic>
        <p:nvPicPr>
          <p:cNvPr id="268297" name="Picture 9" descr="CDFDtype"/>
          <p:cNvPicPr>
            <a:picLocks noChangeAspect="1" noChangeArrowheads="1"/>
          </p:cNvPicPr>
          <p:nvPr/>
        </p:nvPicPr>
        <p:blipFill>
          <a:blip r:embed="rId16" cstate="print"/>
          <a:srcRect/>
          <a:stretch>
            <a:fillRect/>
          </a:stretch>
        </p:blipFill>
        <p:spPr bwMode="auto">
          <a:xfrm>
            <a:off x="76200" y="533400"/>
            <a:ext cx="7162800" cy="336550"/>
          </a:xfrm>
          <a:prstGeom prst="rect">
            <a:avLst/>
          </a:prstGeom>
          <a:noFill/>
        </p:spPr>
      </p:pic>
    </p:spTree>
  </p:cSld>
  <p:clrMap bg1="lt1" tx1="dk1" bg2="lt2" tx2="dk2" accent1="accent1" accent2="accent2" accent3="accent3" accent4="accent4" accent5="accent5" accent6="accent6" hlink="hlink" folHlink="folHlink"/>
  <p:sldLayoutIdLst>
    <p:sldLayoutId id="214748366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ransition/>
  <p:timing>
    <p:tnLst>
      <p:par>
        <p:cTn id="1" dur="indefinite" restart="never" nodeType="tmRoot"/>
      </p:par>
    </p:tnLst>
  </p:timing>
  <p:hf sldNum="0" hdr="0" dt="0"/>
  <p:txStyles>
    <p:titleStyle>
      <a:lvl1pPr algn="l" rtl="0" fontAlgn="base">
        <a:spcBef>
          <a:spcPct val="0"/>
        </a:spcBef>
        <a:spcAft>
          <a:spcPct val="0"/>
        </a:spcAft>
        <a:defRPr sz="3200" b="1">
          <a:solidFill>
            <a:srgbClr val="7D7061"/>
          </a:solidFill>
          <a:latin typeface="+mj-lt"/>
          <a:ea typeface="+mj-ea"/>
          <a:cs typeface="+mj-cs"/>
        </a:defRPr>
      </a:lvl1pPr>
      <a:lvl2pPr algn="l" rtl="0" fontAlgn="base">
        <a:spcBef>
          <a:spcPct val="0"/>
        </a:spcBef>
        <a:spcAft>
          <a:spcPct val="0"/>
        </a:spcAft>
        <a:defRPr sz="3200" b="1">
          <a:solidFill>
            <a:srgbClr val="7D7061"/>
          </a:solidFill>
          <a:latin typeface="Arial" charset="0"/>
        </a:defRPr>
      </a:lvl2pPr>
      <a:lvl3pPr algn="l" rtl="0" fontAlgn="base">
        <a:spcBef>
          <a:spcPct val="0"/>
        </a:spcBef>
        <a:spcAft>
          <a:spcPct val="0"/>
        </a:spcAft>
        <a:defRPr sz="3200" b="1">
          <a:solidFill>
            <a:srgbClr val="7D7061"/>
          </a:solidFill>
          <a:latin typeface="Arial" charset="0"/>
        </a:defRPr>
      </a:lvl3pPr>
      <a:lvl4pPr algn="l" rtl="0" fontAlgn="base">
        <a:spcBef>
          <a:spcPct val="0"/>
        </a:spcBef>
        <a:spcAft>
          <a:spcPct val="0"/>
        </a:spcAft>
        <a:defRPr sz="3200" b="1">
          <a:solidFill>
            <a:srgbClr val="7D7061"/>
          </a:solidFill>
          <a:latin typeface="Arial" charset="0"/>
        </a:defRPr>
      </a:lvl4pPr>
      <a:lvl5pPr algn="l" rtl="0" fontAlgn="base">
        <a:spcBef>
          <a:spcPct val="0"/>
        </a:spcBef>
        <a:spcAft>
          <a:spcPct val="0"/>
        </a:spcAft>
        <a:defRPr sz="3200" b="1">
          <a:solidFill>
            <a:srgbClr val="7D7061"/>
          </a:solidFill>
          <a:latin typeface="Arial" charset="0"/>
        </a:defRPr>
      </a:lvl5pPr>
      <a:lvl6pPr marL="457200" algn="l" rtl="0" fontAlgn="base">
        <a:spcBef>
          <a:spcPct val="0"/>
        </a:spcBef>
        <a:spcAft>
          <a:spcPct val="0"/>
        </a:spcAft>
        <a:defRPr sz="3200" b="1">
          <a:solidFill>
            <a:srgbClr val="7D7061"/>
          </a:solidFill>
          <a:latin typeface="Arial" charset="0"/>
        </a:defRPr>
      </a:lvl6pPr>
      <a:lvl7pPr marL="914400" algn="l" rtl="0" fontAlgn="base">
        <a:spcBef>
          <a:spcPct val="0"/>
        </a:spcBef>
        <a:spcAft>
          <a:spcPct val="0"/>
        </a:spcAft>
        <a:defRPr sz="3200" b="1">
          <a:solidFill>
            <a:srgbClr val="7D7061"/>
          </a:solidFill>
          <a:latin typeface="Arial" charset="0"/>
        </a:defRPr>
      </a:lvl7pPr>
      <a:lvl8pPr marL="1371600" algn="l" rtl="0" fontAlgn="base">
        <a:spcBef>
          <a:spcPct val="0"/>
        </a:spcBef>
        <a:spcAft>
          <a:spcPct val="0"/>
        </a:spcAft>
        <a:defRPr sz="3200" b="1">
          <a:solidFill>
            <a:srgbClr val="7D7061"/>
          </a:solidFill>
          <a:latin typeface="Arial" charset="0"/>
        </a:defRPr>
      </a:lvl8pPr>
      <a:lvl9pPr marL="1828800" algn="l" rtl="0" fontAlgn="base">
        <a:spcBef>
          <a:spcPct val="0"/>
        </a:spcBef>
        <a:spcAft>
          <a:spcPct val="0"/>
        </a:spcAft>
        <a:defRPr sz="3200" b="1">
          <a:solidFill>
            <a:srgbClr val="7D7061"/>
          </a:solidFill>
          <a:latin typeface="Arial" charset="0"/>
        </a:defRPr>
      </a:lvl9pPr>
    </p:titleStyle>
    <p:bodyStyle>
      <a:lvl1pPr marL="342900" indent="-342900" algn="l" rtl="0" fontAlgn="base">
        <a:spcBef>
          <a:spcPct val="20000"/>
        </a:spcBef>
        <a:spcAft>
          <a:spcPct val="0"/>
        </a:spcAft>
        <a:buClr>
          <a:srgbClr val="F56600"/>
        </a:buClr>
        <a:buChar char="•"/>
        <a:defRPr sz="2600" b="1">
          <a:solidFill>
            <a:srgbClr val="7D7061"/>
          </a:solidFill>
          <a:latin typeface="+mn-lt"/>
          <a:ea typeface="+mn-ea"/>
          <a:cs typeface="+mn-cs"/>
        </a:defRPr>
      </a:lvl1pPr>
      <a:lvl2pPr marL="742950" indent="-285750" algn="l" rtl="0" fontAlgn="base">
        <a:spcBef>
          <a:spcPct val="20000"/>
        </a:spcBef>
        <a:spcAft>
          <a:spcPct val="0"/>
        </a:spcAft>
        <a:buClr>
          <a:srgbClr val="F56600"/>
        </a:buClr>
        <a:buFont typeface="Arial" charset="0"/>
        <a:buChar char="▪"/>
        <a:defRPr sz="2500">
          <a:solidFill>
            <a:srgbClr val="7D7061"/>
          </a:solidFill>
          <a:latin typeface="+mn-lt"/>
        </a:defRPr>
      </a:lvl2pPr>
      <a:lvl3pPr marL="1143000" indent="-228600" algn="l" rtl="0" fontAlgn="base">
        <a:spcBef>
          <a:spcPct val="20000"/>
        </a:spcBef>
        <a:spcAft>
          <a:spcPct val="0"/>
        </a:spcAft>
        <a:buClr>
          <a:srgbClr val="F56600"/>
        </a:buClr>
        <a:buChar char="•"/>
        <a:defRPr sz="2200">
          <a:solidFill>
            <a:srgbClr val="7D7061"/>
          </a:solidFill>
          <a:latin typeface="+mn-lt"/>
        </a:defRPr>
      </a:lvl3pPr>
      <a:lvl4pPr marL="1600200" indent="-228600" algn="l" rtl="0" fontAlgn="base">
        <a:spcBef>
          <a:spcPct val="20000"/>
        </a:spcBef>
        <a:spcAft>
          <a:spcPct val="0"/>
        </a:spcAft>
        <a:buChar char="–"/>
        <a:defRPr sz="2700">
          <a:solidFill>
            <a:srgbClr val="A19795"/>
          </a:solidFill>
          <a:latin typeface="+mn-lt"/>
        </a:defRPr>
      </a:lvl4pPr>
      <a:lvl5pPr marL="2057400" indent="-228600" algn="l" rtl="0" fontAlgn="base">
        <a:spcBef>
          <a:spcPct val="20000"/>
        </a:spcBef>
        <a:spcAft>
          <a:spcPct val="0"/>
        </a:spcAft>
        <a:buChar char="»"/>
        <a:defRPr sz="2700">
          <a:solidFill>
            <a:srgbClr val="A19795"/>
          </a:solidFill>
          <a:latin typeface="+mn-lt"/>
        </a:defRPr>
      </a:lvl5pPr>
      <a:lvl6pPr marL="2514600" indent="-228600" algn="l" rtl="0" fontAlgn="base">
        <a:spcBef>
          <a:spcPct val="20000"/>
        </a:spcBef>
        <a:spcAft>
          <a:spcPct val="0"/>
        </a:spcAft>
        <a:buChar char="»"/>
        <a:defRPr sz="2700">
          <a:solidFill>
            <a:srgbClr val="A19795"/>
          </a:solidFill>
          <a:latin typeface="+mn-lt"/>
        </a:defRPr>
      </a:lvl6pPr>
      <a:lvl7pPr marL="2971800" indent="-228600" algn="l" rtl="0" fontAlgn="base">
        <a:spcBef>
          <a:spcPct val="20000"/>
        </a:spcBef>
        <a:spcAft>
          <a:spcPct val="0"/>
        </a:spcAft>
        <a:buChar char="»"/>
        <a:defRPr sz="2700">
          <a:solidFill>
            <a:srgbClr val="A19795"/>
          </a:solidFill>
          <a:latin typeface="+mn-lt"/>
        </a:defRPr>
      </a:lvl7pPr>
      <a:lvl8pPr marL="3429000" indent="-228600" algn="l" rtl="0" fontAlgn="base">
        <a:spcBef>
          <a:spcPct val="20000"/>
        </a:spcBef>
        <a:spcAft>
          <a:spcPct val="0"/>
        </a:spcAft>
        <a:buChar char="»"/>
        <a:defRPr sz="2700">
          <a:solidFill>
            <a:srgbClr val="A19795"/>
          </a:solidFill>
          <a:latin typeface="+mn-lt"/>
        </a:defRPr>
      </a:lvl8pPr>
      <a:lvl9pPr marL="3886200" indent="-228600" algn="l" rtl="0" fontAlgn="base">
        <a:spcBef>
          <a:spcPct val="20000"/>
        </a:spcBef>
        <a:spcAft>
          <a:spcPct val="0"/>
        </a:spcAft>
        <a:buChar char="»"/>
        <a:defRPr sz="2700">
          <a:solidFill>
            <a:srgbClr val="A197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EF2AA-451F-4F64-B2E9-8B44678E162C}" type="datetimeFigureOut">
              <a:rPr lang="en-US" smtClean="0"/>
              <a:pPr/>
              <a:t>12/4/2017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909C92-4F98-4785-A8A4-19CD7AE82C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Background Slide PMS 376"/>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685800" y="914400"/>
            <a:ext cx="6629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Heading for slide goes here</a:t>
            </a:r>
          </a:p>
        </p:txBody>
      </p:sp>
      <p:sp>
        <p:nvSpPr>
          <p:cNvPr id="1028" name="Rectangle 4"/>
          <p:cNvSpPr>
            <a:spLocks noGrp="1" noChangeArrowheads="1"/>
          </p:cNvSpPr>
          <p:nvPr>
            <p:ph type="body" idx="1"/>
          </p:nvPr>
        </p:nvSpPr>
        <p:spPr bwMode="auto">
          <a:xfrm>
            <a:off x="685800" y="1828800"/>
            <a:ext cx="7543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First row of your information goes here</a:t>
            </a:r>
          </a:p>
          <a:p>
            <a:pPr lvl="1"/>
            <a:r>
              <a:rPr lang="en-US" smtClean="0"/>
              <a:t>Second row is located here</a:t>
            </a:r>
          </a:p>
          <a:p>
            <a:pPr lvl="2"/>
            <a:r>
              <a:rPr lang="en-US" smtClean="0"/>
              <a:t>Third row here</a:t>
            </a:r>
          </a:p>
        </p:txBody>
      </p:sp>
      <p:sp>
        <p:nvSpPr>
          <p:cNvPr id="4101" name="Rectangle 5"/>
          <p:cNvSpPr>
            <a:spLocks noChangeArrowheads="1"/>
          </p:cNvSpPr>
          <p:nvPr/>
        </p:nvSpPr>
        <p:spPr bwMode="auto">
          <a:xfrm>
            <a:off x="4037013" y="6513513"/>
            <a:ext cx="652462" cy="228600"/>
          </a:xfrm>
          <a:prstGeom prst="rect">
            <a:avLst/>
          </a:prstGeom>
          <a:noFill/>
          <a:ln w="9525">
            <a:noFill/>
            <a:miter lim="800000"/>
            <a:headEnd/>
            <a:tailEnd/>
          </a:ln>
          <a:effectLst/>
        </p:spPr>
        <p:txBody>
          <a:bodyPr/>
          <a:lstStyle/>
          <a:p>
            <a:pPr eaLnBrk="0" hangingPunct="0">
              <a:defRPr/>
            </a:pPr>
            <a:r>
              <a:rPr lang="en-US" altLang="en-US" sz="800" i="0">
                <a:solidFill>
                  <a:schemeClr val="bg2"/>
                </a:solidFill>
                <a:latin typeface="Myriad Roman" pitchFamily="34" charset="0"/>
              </a:rPr>
              <a:t>Page </a:t>
            </a:r>
            <a:fld id="{2AA3E1EC-C6E1-4532-88F3-E33BE78C5434}" type="slidenum">
              <a:rPr lang="en-US" altLang="en-US" sz="800" i="0">
                <a:solidFill>
                  <a:schemeClr val="bg2"/>
                </a:solidFill>
                <a:latin typeface="Myriad Roman" pitchFamily="34" charset="0"/>
              </a:rPr>
              <a:pPr eaLnBrk="0" hangingPunct="0">
                <a:defRPr/>
              </a:pPr>
              <a:t>‹#›</a:t>
            </a:fld>
            <a:endParaRPr lang="en-US" altLang="en-US" sz="800" i="0">
              <a:solidFill>
                <a:schemeClr val="bg2"/>
              </a:solidFill>
              <a:latin typeface="Myriad Roman" pitchFamily="34" charset="0"/>
            </a:endParaRPr>
          </a:p>
        </p:txBody>
      </p:sp>
      <p:pic>
        <p:nvPicPr>
          <p:cNvPr id="1030" name="Picture 6" descr="DCApeachLogo2ver"/>
          <p:cNvPicPr>
            <a:picLocks noChangeAspect="1" noChangeArrowheads="1"/>
          </p:cNvPicPr>
          <p:nvPr/>
        </p:nvPicPr>
        <p:blipFill>
          <a:blip r:embed="rId15" cstate="print"/>
          <a:srcRect/>
          <a:stretch>
            <a:fillRect/>
          </a:stretch>
        </p:blipFill>
        <p:spPr bwMode="auto">
          <a:xfrm>
            <a:off x="7691438" y="725488"/>
            <a:ext cx="1041400" cy="1065212"/>
          </a:xfrm>
          <a:prstGeom prst="rect">
            <a:avLst/>
          </a:prstGeom>
          <a:solidFill>
            <a:schemeClr val="bg1"/>
          </a:solidFill>
          <a:ln w="9525">
            <a:noFill/>
            <a:miter lim="800000"/>
            <a:headEnd/>
            <a:tailEnd/>
          </a:ln>
        </p:spPr>
      </p:pic>
      <p:sp>
        <p:nvSpPr>
          <p:cNvPr id="4104" name="Rectangle 8"/>
          <p:cNvSpPr>
            <a:spLocks noChangeArrowheads="1"/>
          </p:cNvSpPr>
          <p:nvPr/>
        </p:nvSpPr>
        <p:spPr bwMode="auto">
          <a:xfrm>
            <a:off x="727075" y="6516688"/>
            <a:ext cx="2265363" cy="231775"/>
          </a:xfrm>
          <a:prstGeom prst="rect">
            <a:avLst/>
          </a:prstGeom>
          <a:noFill/>
          <a:ln w="9525">
            <a:noFill/>
            <a:miter lim="800000"/>
            <a:headEnd/>
            <a:tailEnd/>
          </a:ln>
          <a:effectLst/>
        </p:spPr>
        <p:txBody>
          <a:bodyPr lIns="0" rIns="0"/>
          <a:lstStyle/>
          <a:p>
            <a:pPr algn="l" eaLnBrk="0" hangingPunct="0">
              <a:defRPr/>
            </a:pPr>
            <a:r>
              <a:rPr lang="en-US" altLang="en-US" sz="800" dirty="0" smtClean="0">
                <a:solidFill>
                  <a:schemeClr val="bg2"/>
                </a:solidFill>
                <a:latin typeface="Myriad Roman" pitchFamily="34" charset="0"/>
              </a:rPr>
              <a:t>2014 CDBG Applicants' Workshop</a:t>
            </a:r>
            <a:endParaRPr lang="en-US" altLang="en-US" sz="800" dirty="0">
              <a:solidFill>
                <a:schemeClr val="bg2"/>
              </a:solidFill>
              <a:latin typeface="Myriad Roman" pitchFamily="34" charset="0"/>
            </a:endParaRPr>
          </a:p>
        </p:txBody>
      </p:sp>
      <p:sp>
        <p:nvSpPr>
          <p:cNvPr id="4105" name="Rectangle 9"/>
          <p:cNvSpPr>
            <a:spLocks noGrp="1" noChangeArrowheads="1"/>
          </p:cNvSpPr>
          <p:nvPr>
            <p:ph type="ftr" sz="quarter" idx="3"/>
          </p:nvPr>
        </p:nvSpPr>
        <p:spPr bwMode="auto">
          <a:xfrm>
            <a:off x="5289550" y="6516688"/>
            <a:ext cx="3436938" cy="228600"/>
          </a:xfrm>
          <a:prstGeom prst="rect">
            <a:avLst/>
          </a:prstGeom>
          <a:noFill/>
          <a:ln w="9525" algn="ctr">
            <a:noFill/>
            <a:miter lim="800000"/>
            <a:headEnd/>
            <a:tailEnd/>
          </a:ln>
          <a:effectLst/>
        </p:spPr>
        <p:txBody>
          <a:bodyPr vert="horz" wrap="square" lIns="0" tIns="45720" rIns="0" bIns="45720" numCol="1" anchor="t" anchorCtr="0" compatLnSpc="1">
            <a:prstTxWarp prst="textNoShape">
              <a:avLst/>
            </a:prstTxWarp>
          </a:bodyPr>
          <a:lstStyle>
            <a:lvl1pPr algn="r" eaLnBrk="0" hangingPunct="0">
              <a:defRPr sz="800" i="0" dirty="0" smtClean="0">
                <a:solidFill>
                  <a:schemeClr val="bg2"/>
                </a:solidFill>
                <a:latin typeface="Myriad Roman" pitchFamily="34" charset="0"/>
              </a:defRPr>
            </a:lvl1pPr>
          </a:lstStyle>
          <a:p>
            <a:r>
              <a:rPr lang="en-US" smtClean="0"/>
              <a:t>December 7-9, 2011</a:t>
            </a:r>
            <a:endParaRPr lang="en-US"/>
          </a:p>
        </p:txBody>
      </p:sp>
      <p:sp>
        <p:nvSpPr>
          <p:cNvPr id="10" name="TextBox 9"/>
          <p:cNvSpPr txBox="1"/>
          <p:nvPr/>
        </p:nvSpPr>
        <p:spPr>
          <a:xfrm>
            <a:off x="381000" y="457200"/>
            <a:ext cx="184150" cy="369888"/>
          </a:xfrm>
          <a:prstGeom prst="rect">
            <a:avLst/>
          </a:prstGeom>
          <a:noFill/>
        </p:spPr>
        <p:txBody>
          <a:bodyPr wrap="none">
            <a:spAutoFit/>
          </a:bodyPr>
          <a:lstStyle/>
          <a:p>
            <a:pPr>
              <a:defRPr/>
            </a:pPr>
            <a:endParaRPr lang="en-US" dirty="0"/>
          </a:p>
        </p:txBody>
      </p:sp>
      <p:sp>
        <p:nvSpPr>
          <p:cNvPr id="11" name="TextBox 10"/>
          <p:cNvSpPr txBox="1"/>
          <p:nvPr/>
        </p:nvSpPr>
        <p:spPr>
          <a:xfrm>
            <a:off x="457200" y="381000"/>
            <a:ext cx="5943600" cy="554038"/>
          </a:xfrm>
          <a:prstGeom prst="rect">
            <a:avLst/>
          </a:prstGeom>
          <a:noFill/>
        </p:spPr>
        <p:txBody>
          <a:bodyPr>
            <a:spAutoFit/>
          </a:bodyPr>
          <a:lstStyle/>
          <a:p>
            <a:pPr algn="l">
              <a:defRPr/>
            </a:pPr>
            <a:r>
              <a:rPr lang="en-US" sz="3000" b="1" i="0" dirty="0">
                <a:solidFill>
                  <a:srgbClr val="7D7061"/>
                </a:solidFill>
              </a:rPr>
              <a:t>Community Finance Division</a:t>
            </a: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ransition/>
  <p:timing>
    <p:tnLst>
      <p:par>
        <p:cTn id="1" dur="indefinite" restart="never" nodeType="tmRoot"/>
      </p:par>
    </p:tnLst>
  </p:timing>
  <p:hf sldNum="0" hdr="0" dt="0"/>
  <p:txStyles>
    <p:titleStyle>
      <a:lvl1pPr algn="l" rtl="0" eaLnBrk="1" fontAlgn="base" hangingPunct="1">
        <a:spcBef>
          <a:spcPct val="0"/>
        </a:spcBef>
        <a:spcAft>
          <a:spcPct val="0"/>
        </a:spcAft>
        <a:defRPr sz="3200" b="1">
          <a:solidFill>
            <a:srgbClr val="7D7061"/>
          </a:solidFill>
          <a:latin typeface="+mj-lt"/>
          <a:ea typeface="+mj-ea"/>
          <a:cs typeface="+mj-cs"/>
        </a:defRPr>
      </a:lvl1pPr>
      <a:lvl2pPr algn="l" rtl="0" eaLnBrk="1" fontAlgn="base" hangingPunct="1">
        <a:spcBef>
          <a:spcPct val="0"/>
        </a:spcBef>
        <a:spcAft>
          <a:spcPct val="0"/>
        </a:spcAft>
        <a:defRPr sz="3200" b="1">
          <a:solidFill>
            <a:srgbClr val="7D7061"/>
          </a:solidFill>
          <a:latin typeface="Arial" charset="0"/>
        </a:defRPr>
      </a:lvl2pPr>
      <a:lvl3pPr algn="l" rtl="0" eaLnBrk="1" fontAlgn="base" hangingPunct="1">
        <a:spcBef>
          <a:spcPct val="0"/>
        </a:spcBef>
        <a:spcAft>
          <a:spcPct val="0"/>
        </a:spcAft>
        <a:defRPr sz="3200" b="1">
          <a:solidFill>
            <a:srgbClr val="7D7061"/>
          </a:solidFill>
          <a:latin typeface="Arial" charset="0"/>
        </a:defRPr>
      </a:lvl3pPr>
      <a:lvl4pPr algn="l" rtl="0" eaLnBrk="1" fontAlgn="base" hangingPunct="1">
        <a:spcBef>
          <a:spcPct val="0"/>
        </a:spcBef>
        <a:spcAft>
          <a:spcPct val="0"/>
        </a:spcAft>
        <a:defRPr sz="3200" b="1">
          <a:solidFill>
            <a:srgbClr val="7D7061"/>
          </a:solidFill>
          <a:latin typeface="Arial" charset="0"/>
        </a:defRPr>
      </a:lvl4pPr>
      <a:lvl5pPr algn="l" rtl="0" eaLnBrk="1" fontAlgn="base" hangingPunct="1">
        <a:spcBef>
          <a:spcPct val="0"/>
        </a:spcBef>
        <a:spcAft>
          <a:spcPct val="0"/>
        </a:spcAft>
        <a:defRPr sz="3200" b="1">
          <a:solidFill>
            <a:srgbClr val="7D7061"/>
          </a:solidFill>
          <a:latin typeface="Arial" charset="0"/>
        </a:defRPr>
      </a:lvl5pPr>
      <a:lvl6pPr marL="457200" algn="l" rtl="0" eaLnBrk="1" fontAlgn="base" hangingPunct="1">
        <a:spcBef>
          <a:spcPct val="0"/>
        </a:spcBef>
        <a:spcAft>
          <a:spcPct val="0"/>
        </a:spcAft>
        <a:defRPr sz="3200" b="1">
          <a:solidFill>
            <a:srgbClr val="7D7061"/>
          </a:solidFill>
          <a:latin typeface="Arial" charset="0"/>
        </a:defRPr>
      </a:lvl6pPr>
      <a:lvl7pPr marL="914400" algn="l" rtl="0" eaLnBrk="1" fontAlgn="base" hangingPunct="1">
        <a:spcBef>
          <a:spcPct val="0"/>
        </a:spcBef>
        <a:spcAft>
          <a:spcPct val="0"/>
        </a:spcAft>
        <a:defRPr sz="3200" b="1">
          <a:solidFill>
            <a:srgbClr val="7D7061"/>
          </a:solidFill>
          <a:latin typeface="Arial" charset="0"/>
        </a:defRPr>
      </a:lvl7pPr>
      <a:lvl8pPr marL="1371600" algn="l" rtl="0" eaLnBrk="1" fontAlgn="base" hangingPunct="1">
        <a:spcBef>
          <a:spcPct val="0"/>
        </a:spcBef>
        <a:spcAft>
          <a:spcPct val="0"/>
        </a:spcAft>
        <a:defRPr sz="3200" b="1">
          <a:solidFill>
            <a:srgbClr val="7D7061"/>
          </a:solidFill>
          <a:latin typeface="Arial" charset="0"/>
        </a:defRPr>
      </a:lvl8pPr>
      <a:lvl9pPr marL="1828800" algn="l" rtl="0" eaLnBrk="1" fontAlgn="base" hangingPunct="1">
        <a:spcBef>
          <a:spcPct val="0"/>
        </a:spcBef>
        <a:spcAft>
          <a:spcPct val="0"/>
        </a:spcAft>
        <a:defRPr sz="3200" b="1">
          <a:solidFill>
            <a:srgbClr val="7D7061"/>
          </a:solidFill>
          <a:latin typeface="Arial" charset="0"/>
        </a:defRPr>
      </a:lvl9pPr>
    </p:titleStyle>
    <p:bodyStyle>
      <a:lvl1pPr marL="342900" indent="-342900" algn="l" rtl="0" eaLnBrk="1" fontAlgn="base" hangingPunct="1">
        <a:spcBef>
          <a:spcPct val="20000"/>
        </a:spcBef>
        <a:spcAft>
          <a:spcPct val="0"/>
        </a:spcAft>
        <a:buClr>
          <a:srgbClr val="F56600"/>
        </a:buClr>
        <a:buChar char="•"/>
        <a:defRPr sz="2600" b="1">
          <a:solidFill>
            <a:srgbClr val="7D7061"/>
          </a:solidFill>
          <a:latin typeface="+mn-lt"/>
          <a:ea typeface="+mn-ea"/>
          <a:cs typeface="+mn-cs"/>
        </a:defRPr>
      </a:lvl1pPr>
      <a:lvl2pPr marL="742950" indent="-285750" algn="l" rtl="0" eaLnBrk="1" fontAlgn="base" hangingPunct="1">
        <a:spcBef>
          <a:spcPct val="20000"/>
        </a:spcBef>
        <a:spcAft>
          <a:spcPct val="0"/>
        </a:spcAft>
        <a:buClr>
          <a:srgbClr val="F56600"/>
        </a:buClr>
        <a:buFont typeface="Arial" charset="0"/>
        <a:buChar char="▪"/>
        <a:defRPr sz="2500">
          <a:solidFill>
            <a:srgbClr val="7D7061"/>
          </a:solidFill>
          <a:latin typeface="+mn-lt"/>
        </a:defRPr>
      </a:lvl2pPr>
      <a:lvl3pPr marL="1143000" indent="-228600" algn="l" rtl="0" eaLnBrk="1" fontAlgn="base" hangingPunct="1">
        <a:spcBef>
          <a:spcPct val="20000"/>
        </a:spcBef>
        <a:spcAft>
          <a:spcPct val="0"/>
        </a:spcAft>
        <a:buClr>
          <a:srgbClr val="F56600"/>
        </a:buClr>
        <a:buChar char="•"/>
        <a:defRPr sz="2200">
          <a:solidFill>
            <a:srgbClr val="7D7061"/>
          </a:solidFill>
          <a:latin typeface="+mn-lt"/>
        </a:defRPr>
      </a:lvl3pPr>
      <a:lvl4pPr marL="1600200" indent="-228600" algn="l" rtl="0" eaLnBrk="1" fontAlgn="base" hangingPunct="1">
        <a:spcBef>
          <a:spcPct val="20000"/>
        </a:spcBef>
        <a:spcAft>
          <a:spcPct val="0"/>
        </a:spcAft>
        <a:buChar char="–"/>
        <a:defRPr sz="2700">
          <a:solidFill>
            <a:srgbClr val="A19795"/>
          </a:solidFill>
          <a:latin typeface="+mn-lt"/>
        </a:defRPr>
      </a:lvl4pPr>
      <a:lvl5pPr marL="2057400" indent="-228600" algn="l" rtl="0" eaLnBrk="1" fontAlgn="base" hangingPunct="1">
        <a:spcBef>
          <a:spcPct val="20000"/>
        </a:spcBef>
        <a:spcAft>
          <a:spcPct val="0"/>
        </a:spcAft>
        <a:buChar char="»"/>
        <a:defRPr sz="2700">
          <a:solidFill>
            <a:srgbClr val="A19795"/>
          </a:solidFill>
          <a:latin typeface="+mn-lt"/>
        </a:defRPr>
      </a:lvl5pPr>
      <a:lvl6pPr marL="2514600" indent="-228600" algn="l" rtl="0" eaLnBrk="1" fontAlgn="base" hangingPunct="1">
        <a:spcBef>
          <a:spcPct val="20000"/>
        </a:spcBef>
        <a:spcAft>
          <a:spcPct val="0"/>
        </a:spcAft>
        <a:buChar char="»"/>
        <a:defRPr sz="2700">
          <a:solidFill>
            <a:srgbClr val="A19795"/>
          </a:solidFill>
          <a:latin typeface="+mn-lt"/>
        </a:defRPr>
      </a:lvl6pPr>
      <a:lvl7pPr marL="2971800" indent="-228600" algn="l" rtl="0" eaLnBrk="1" fontAlgn="base" hangingPunct="1">
        <a:spcBef>
          <a:spcPct val="20000"/>
        </a:spcBef>
        <a:spcAft>
          <a:spcPct val="0"/>
        </a:spcAft>
        <a:buChar char="»"/>
        <a:defRPr sz="2700">
          <a:solidFill>
            <a:srgbClr val="A19795"/>
          </a:solidFill>
          <a:latin typeface="+mn-lt"/>
        </a:defRPr>
      </a:lvl7pPr>
      <a:lvl8pPr marL="3429000" indent="-228600" algn="l" rtl="0" eaLnBrk="1" fontAlgn="base" hangingPunct="1">
        <a:spcBef>
          <a:spcPct val="20000"/>
        </a:spcBef>
        <a:spcAft>
          <a:spcPct val="0"/>
        </a:spcAft>
        <a:buChar char="»"/>
        <a:defRPr sz="2700">
          <a:solidFill>
            <a:srgbClr val="A19795"/>
          </a:solidFill>
          <a:latin typeface="+mn-lt"/>
        </a:defRPr>
      </a:lvl8pPr>
      <a:lvl9pPr marL="3886200" indent="-228600" algn="l" rtl="0" eaLnBrk="1" fontAlgn="base" hangingPunct="1">
        <a:spcBef>
          <a:spcPct val="20000"/>
        </a:spcBef>
        <a:spcAft>
          <a:spcPct val="0"/>
        </a:spcAft>
        <a:buChar char="»"/>
        <a:defRPr sz="2700">
          <a:solidFill>
            <a:srgbClr val="A197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4" name="Date Placeholder 13"/>
          <p:cNvSpPr>
            <a:spLocks noGrp="1"/>
          </p:cNvSpPr>
          <p:nvPr>
            <p:ph type="dt" sz="half" idx="2"/>
          </p:nvPr>
        </p:nvSpPr>
        <p:spPr>
          <a:xfrm>
            <a:off x="6096000" y="6248402"/>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C101A9C7-C274-4F50-89C9-83BDB06EDB81}" type="datetime1">
              <a:rPr lang="en-US" smtClean="0"/>
              <a:pPr/>
              <a:t>12/4/2017</a:t>
            </a:fld>
            <a:endParaRPr lang="en-US" dirty="0"/>
          </a:p>
        </p:txBody>
      </p:sp>
      <p:sp>
        <p:nvSpPr>
          <p:cNvPr id="3" name="Footer Placeholder 2"/>
          <p:cNvSpPr>
            <a:spLocks noGrp="1"/>
          </p:cNvSpPr>
          <p:nvPr>
            <p:ph type="ftr" sz="quarter" idx="3"/>
          </p:nvPr>
        </p:nvSpPr>
        <p:spPr>
          <a:xfrm>
            <a:off x="609600" y="6248208"/>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t>December 7-9, 2011</a:t>
            </a: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237756297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Lst>
  <p:transition spd="med">
    <p:fade/>
  </p:transition>
  <p:timing>
    <p:tnLst>
      <p:par>
        <p:cTn id="1" dur="indefinite" restart="never" nodeType="tmRoot"/>
      </p:par>
    </p:tnLst>
  </p:timing>
  <p:hf sldNum="0" hdr="0" dt="0"/>
  <p:txStyles>
    <p:titleStyle>
      <a:lvl1pPr algn="l" rtl="0" eaLnBrk="1" latinLnBrk="0" hangingPunct="1">
        <a:spcBef>
          <a:spcPct val="0"/>
        </a:spcBef>
        <a:buNone/>
        <a:defRPr kumimoji="0" sz="4400" kern="1200" baseline="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baseline="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n-US" sz="2900" kern="1200" baseline="0" dirty="0" smtClean="0">
          <a:solidFill>
            <a:schemeClr val="tx2"/>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2"/>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2"/>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2"/>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4" name="Date Placeholder 13"/>
          <p:cNvSpPr>
            <a:spLocks noGrp="1"/>
          </p:cNvSpPr>
          <p:nvPr>
            <p:ph type="dt" sz="half" idx="2"/>
          </p:nvPr>
        </p:nvSpPr>
        <p:spPr>
          <a:xfrm>
            <a:off x="6096000" y="6248404"/>
            <a:ext cx="2667000" cy="365125"/>
          </a:xfrm>
          <a:prstGeom prst="rect">
            <a:avLst/>
          </a:prstGeom>
        </p:spPr>
        <p:txBody>
          <a:bodyPr vert="horz" anchor="ctr" anchorCtr="0"/>
          <a:lstStyle>
            <a:lvl1pPr algn="l" eaLnBrk="1" latinLnBrk="0" hangingPunct="1">
              <a:defRPr kumimoji="0" sz="1050">
                <a:solidFill>
                  <a:schemeClr val="tx2"/>
                </a:solidFill>
              </a:defRPr>
            </a:lvl1pPr>
          </a:lstStyle>
          <a:p>
            <a:pPr fontAlgn="auto">
              <a:spcBef>
                <a:spcPts val="0"/>
              </a:spcBef>
              <a:spcAft>
                <a:spcPts val="0"/>
              </a:spcAft>
            </a:pPr>
            <a:fld id="{C101A9C7-C274-4F50-89C9-83BDB06EDB81}" type="datetime1">
              <a:rPr lang="en-US" i="0" smtClean="0">
                <a:solidFill>
                  <a:srgbClr val="8A7967"/>
                </a:solidFill>
                <a:latin typeface="Tw Cen MT"/>
              </a:rPr>
              <a:pPr fontAlgn="auto">
                <a:spcBef>
                  <a:spcPts val="0"/>
                </a:spcBef>
                <a:spcAft>
                  <a:spcPts val="0"/>
                </a:spcAft>
              </a:pPr>
              <a:t>12/4/2017</a:t>
            </a:fld>
            <a:endParaRPr lang="en-US" i="0" dirty="0">
              <a:solidFill>
                <a:srgbClr val="8A7967"/>
              </a:solidFill>
              <a:latin typeface="Tw Cen MT"/>
            </a:endParaRPr>
          </a:p>
        </p:txBody>
      </p:sp>
      <p:sp>
        <p:nvSpPr>
          <p:cNvPr id="3" name="Footer Placeholder 2"/>
          <p:cNvSpPr>
            <a:spLocks noGrp="1"/>
          </p:cNvSpPr>
          <p:nvPr>
            <p:ph type="ftr" sz="quarter" idx="3"/>
          </p:nvPr>
        </p:nvSpPr>
        <p:spPr>
          <a:xfrm>
            <a:off x="609600" y="6248210"/>
            <a:ext cx="5421083" cy="365125"/>
          </a:xfrm>
          <a:prstGeom prst="rect">
            <a:avLst/>
          </a:prstGeom>
        </p:spPr>
        <p:txBody>
          <a:bodyPr vert="horz" anchor="ctr"/>
          <a:lstStyle>
            <a:lvl1pPr algn="r" eaLnBrk="1" latinLnBrk="0" hangingPunct="1">
              <a:defRPr kumimoji="0" sz="1050">
                <a:solidFill>
                  <a:schemeClr val="tx2"/>
                </a:solidFill>
              </a:defRPr>
            </a:lvl1pPr>
          </a:lstStyle>
          <a:p>
            <a:pPr fontAlgn="auto">
              <a:spcBef>
                <a:spcPts val="0"/>
              </a:spcBef>
              <a:spcAft>
                <a:spcPts val="0"/>
              </a:spcAft>
            </a:pPr>
            <a:endParaRPr lang="en-US" i="0" dirty="0">
              <a:solidFill>
                <a:srgbClr val="8A7967"/>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i="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i="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i="0">
              <a:solidFill>
                <a:prstClr val="white"/>
              </a:solidFill>
            </a:endParaRPr>
          </a:p>
        </p:txBody>
      </p:sp>
    </p:spTree>
    <p:extLst>
      <p:ext uri="{BB962C8B-B14F-4D97-AF65-F5344CB8AC3E}">
        <p14:creationId xmlns:p14="http://schemas.microsoft.com/office/powerpoint/2010/main" val="283927390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Lst>
  <p:transition spd="med">
    <p:fade/>
  </p:transition>
  <p:hf sldNum="0" hdr="0" ftr="0" dt="0"/>
  <p:txStyles>
    <p:titleStyle>
      <a:lvl1pPr algn="l" rtl="0" eaLnBrk="1" latinLnBrk="0" hangingPunct="1">
        <a:spcBef>
          <a:spcPct val="0"/>
        </a:spcBef>
        <a:buNone/>
        <a:defRPr kumimoji="0" sz="3301" kern="1200" baseline="0">
          <a:solidFill>
            <a:schemeClr val="tx2"/>
          </a:solidFill>
          <a:latin typeface="+mj-lt"/>
          <a:ea typeface="+mj-ea"/>
          <a:cs typeface="+mj-cs"/>
        </a:defRPr>
      </a:lvl1pPr>
    </p:titleStyle>
    <p:bodyStyle>
      <a:lvl1pPr marL="240094" indent="-240094" algn="l" rtl="0" eaLnBrk="1" latinLnBrk="0" hangingPunct="1">
        <a:spcBef>
          <a:spcPts val="525"/>
        </a:spcBef>
        <a:buClr>
          <a:schemeClr val="accent2"/>
        </a:buClr>
        <a:buSzPct val="60000"/>
        <a:buFont typeface="Wingdings"/>
        <a:buChar char=""/>
        <a:defRPr kumimoji="0" sz="2176" kern="1200" baseline="0">
          <a:solidFill>
            <a:schemeClr val="tx2"/>
          </a:solidFill>
          <a:latin typeface="+mn-lt"/>
          <a:ea typeface="+mn-ea"/>
          <a:cs typeface="+mn-cs"/>
        </a:defRPr>
      </a:lvl1pPr>
      <a:lvl2pPr marL="480188" indent="-205795" algn="l" rtl="0" eaLnBrk="1" latinLnBrk="0" hangingPunct="1">
        <a:spcBef>
          <a:spcPts val="413"/>
        </a:spcBef>
        <a:buClr>
          <a:schemeClr val="accent1"/>
        </a:buClr>
        <a:buSzPct val="70000"/>
        <a:buFont typeface="Wingdings 2"/>
        <a:buChar char=""/>
        <a:defRPr kumimoji="0" lang="en-US" sz="2176" kern="1200" baseline="0" dirty="0" smtClean="0">
          <a:solidFill>
            <a:schemeClr val="tx2"/>
          </a:solidFill>
          <a:latin typeface="+mn-lt"/>
          <a:ea typeface="+mn-ea"/>
          <a:cs typeface="+mn-cs"/>
        </a:defRPr>
      </a:lvl2pPr>
      <a:lvl3pPr marL="685983" indent="-171496" algn="l" rtl="0" eaLnBrk="1" latinLnBrk="0" hangingPunct="1">
        <a:spcBef>
          <a:spcPts val="375"/>
        </a:spcBef>
        <a:buClr>
          <a:schemeClr val="accent2"/>
        </a:buClr>
        <a:buSzPct val="75000"/>
        <a:buFont typeface="Wingdings"/>
        <a:buChar char=""/>
        <a:defRPr kumimoji="0" sz="1725" kern="1200">
          <a:solidFill>
            <a:schemeClr val="tx2"/>
          </a:solidFill>
          <a:latin typeface="+mn-lt"/>
          <a:ea typeface="+mn-ea"/>
          <a:cs typeface="+mn-cs"/>
        </a:defRPr>
      </a:lvl3pPr>
      <a:lvl4pPr marL="1028974" indent="-171496" algn="l" rtl="0" eaLnBrk="1" latinLnBrk="0" hangingPunct="1">
        <a:spcBef>
          <a:spcPts val="300"/>
        </a:spcBef>
        <a:buClr>
          <a:schemeClr val="accent3"/>
        </a:buClr>
        <a:buSzPct val="75000"/>
        <a:buFont typeface="Wingdings"/>
        <a:buChar char=""/>
        <a:defRPr kumimoji="0" sz="1500" kern="1200">
          <a:solidFill>
            <a:schemeClr val="tx2"/>
          </a:solidFill>
          <a:latin typeface="+mn-lt"/>
          <a:ea typeface="+mn-ea"/>
          <a:cs typeface="+mn-cs"/>
        </a:defRPr>
      </a:lvl4pPr>
      <a:lvl5pPr marL="1371966" indent="-171496" algn="l" rtl="0" eaLnBrk="1" latinLnBrk="0" hangingPunct="1">
        <a:spcBef>
          <a:spcPts val="300"/>
        </a:spcBef>
        <a:buClr>
          <a:schemeClr val="accent4"/>
        </a:buClr>
        <a:buSzPct val="65000"/>
        <a:buFont typeface="Wingdings"/>
        <a:buChar char=""/>
        <a:defRPr kumimoji="0" sz="1500" kern="1200">
          <a:solidFill>
            <a:schemeClr val="tx2"/>
          </a:solidFill>
          <a:latin typeface="+mn-lt"/>
          <a:ea typeface="+mn-ea"/>
          <a:cs typeface="+mn-cs"/>
        </a:defRPr>
      </a:lvl5pPr>
      <a:lvl6pPr marL="1577761" indent="-171496"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555" indent="-171496"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9350" indent="-171496"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5145" indent="-171496"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91" algn="l" rtl="0" eaLnBrk="1" latinLnBrk="0" hangingPunct="1">
        <a:defRPr kumimoji="0" kern="1200">
          <a:solidFill>
            <a:schemeClr val="tx1"/>
          </a:solidFill>
          <a:latin typeface="+mn-lt"/>
          <a:ea typeface="+mn-ea"/>
          <a:cs typeface="+mn-cs"/>
        </a:defRPr>
      </a:lvl2pPr>
      <a:lvl3pPr marL="685983" algn="l" rtl="0" eaLnBrk="1" latinLnBrk="0" hangingPunct="1">
        <a:defRPr kumimoji="0" kern="1200">
          <a:solidFill>
            <a:schemeClr val="tx1"/>
          </a:solidFill>
          <a:latin typeface="+mn-lt"/>
          <a:ea typeface="+mn-ea"/>
          <a:cs typeface="+mn-cs"/>
        </a:defRPr>
      </a:lvl3pPr>
      <a:lvl4pPr marL="1028974" algn="l" rtl="0" eaLnBrk="1" latinLnBrk="0" hangingPunct="1">
        <a:defRPr kumimoji="0" kern="1200">
          <a:solidFill>
            <a:schemeClr val="tx1"/>
          </a:solidFill>
          <a:latin typeface="+mn-lt"/>
          <a:ea typeface="+mn-ea"/>
          <a:cs typeface="+mn-cs"/>
        </a:defRPr>
      </a:lvl4pPr>
      <a:lvl5pPr marL="1371966" algn="l" rtl="0" eaLnBrk="1" latinLnBrk="0" hangingPunct="1">
        <a:defRPr kumimoji="0" kern="1200">
          <a:solidFill>
            <a:schemeClr val="tx1"/>
          </a:solidFill>
          <a:latin typeface="+mn-lt"/>
          <a:ea typeface="+mn-ea"/>
          <a:cs typeface="+mn-cs"/>
        </a:defRPr>
      </a:lvl5pPr>
      <a:lvl6pPr marL="1714957" algn="l" rtl="0" eaLnBrk="1" latinLnBrk="0" hangingPunct="1">
        <a:defRPr kumimoji="0" kern="1200">
          <a:solidFill>
            <a:schemeClr val="tx1"/>
          </a:solidFill>
          <a:latin typeface="+mn-lt"/>
          <a:ea typeface="+mn-ea"/>
          <a:cs typeface="+mn-cs"/>
        </a:defRPr>
      </a:lvl6pPr>
      <a:lvl7pPr marL="2057949" algn="l" rtl="0" eaLnBrk="1" latinLnBrk="0" hangingPunct="1">
        <a:defRPr kumimoji="0" kern="1200">
          <a:solidFill>
            <a:schemeClr val="tx1"/>
          </a:solidFill>
          <a:latin typeface="+mn-lt"/>
          <a:ea typeface="+mn-ea"/>
          <a:cs typeface="+mn-cs"/>
        </a:defRPr>
      </a:lvl7pPr>
      <a:lvl8pPr marL="2400940" algn="l" rtl="0" eaLnBrk="1" latinLnBrk="0" hangingPunct="1">
        <a:defRPr kumimoji="0" kern="1200">
          <a:solidFill>
            <a:schemeClr val="tx1"/>
          </a:solidFill>
          <a:latin typeface="+mn-lt"/>
          <a:ea typeface="+mn-ea"/>
          <a:cs typeface="+mn-cs"/>
        </a:defRPr>
      </a:lvl8pPr>
      <a:lvl9pPr marL="274393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9.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6.xml"/><Relationship Id="rId1" Type="http://schemas.openxmlformats.org/officeDocument/2006/relationships/vmlDrawing" Target="../drawings/vmlDrawing1.vml"/><Relationship Id="rId5" Type="http://schemas.openxmlformats.org/officeDocument/2006/relationships/image" Target="../media/image26.png"/><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6.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0.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70.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70.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0.xml"/></Relationships>
</file>

<file path=ppt/slides/_rels/slide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7.xm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0.xml"/></Relationships>
</file>

<file path=ppt/slides/_rels/slide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0.xml"/></Relationships>
</file>

<file path=ppt/slides/_rels/slide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3.xml"/></Relationships>
</file>

<file path=ppt/slides/_rels/slide9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9.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a:xfrm>
            <a:off x="915908" y="-76200"/>
            <a:ext cx="6477000" cy="1828800"/>
          </a:xfrm>
        </p:spPr>
        <p:txBody>
          <a:bodyPr>
            <a:normAutofit/>
          </a:bodyPr>
          <a:lstStyle/>
          <a:p>
            <a:r>
              <a:rPr lang="en-US" sz="2800" dirty="0" smtClean="0"/>
              <a:t>2018 </a:t>
            </a:r>
            <a:r>
              <a:rPr lang="en-US" sz="2800" dirty="0" smtClean="0"/>
              <a:t>CDBG Applicants’ </a:t>
            </a:r>
            <a:r>
              <a:rPr lang="en-US" sz="2800" dirty="0"/>
              <a:t>Workshop</a:t>
            </a:r>
            <a:br>
              <a:rPr lang="en-US" sz="2800" dirty="0"/>
            </a:br>
            <a:r>
              <a:rPr lang="en-US" sz="2800" dirty="0" smtClean="0"/>
              <a:t>Neighborhood Revitalization </a:t>
            </a:r>
            <a:r>
              <a:rPr lang="en-US" sz="2800" dirty="0"/>
              <a:t>Session</a:t>
            </a:r>
          </a:p>
        </p:txBody>
      </p:sp>
      <p:sp>
        <p:nvSpPr>
          <p:cNvPr id="2" name="Subtitle 1"/>
          <p:cNvSpPr>
            <a:spLocks noGrp="1"/>
          </p:cNvSpPr>
          <p:nvPr>
            <p:ph type="subTitle" idx="1"/>
          </p:nvPr>
        </p:nvSpPr>
        <p:spPr>
          <a:xfrm>
            <a:off x="2895600" y="6064396"/>
            <a:ext cx="4953000" cy="685800"/>
          </a:xfrm>
        </p:spPr>
        <p:txBody>
          <a:bodyPr>
            <a:normAutofit/>
          </a:bodyPr>
          <a:lstStyle/>
          <a:p>
            <a:r>
              <a:rPr lang="en-US" dirty="0" smtClean="0"/>
              <a:t>Glenn Misner</a:t>
            </a:r>
            <a:endParaRPr lang="en-US" dirty="0"/>
          </a:p>
        </p:txBody>
      </p:sp>
      <p:sp>
        <p:nvSpPr>
          <p:cNvPr id="3" name="Text Placeholder 2"/>
          <p:cNvSpPr>
            <a:spLocks noGrp="1"/>
          </p:cNvSpPr>
          <p:nvPr>
            <p:ph type="body" sz="quarter" idx="10"/>
          </p:nvPr>
        </p:nvSpPr>
        <p:spPr/>
        <p:txBody>
          <a:bodyPr>
            <a:normAutofit/>
          </a:bodyPr>
          <a:lstStyle/>
          <a:p>
            <a:r>
              <a:rPr lang="en-US" sz="1800" dirty="0" smtClean="0"/>
              <a:t>December </a:t>
            </a:r>
            <a:r>
              <a:rPr lang="en-US" sz="1800" dirty="0" smtClean="0"/>
              <a:t>6, 2017</a:t>
            </a:r>
            <a:endParaRPr lang="en-US" sz="1800" dirty="0"/>
          </a:p>
        </p:txBody>
      </p:sp>
      <p:sp>
        <p:nvSpPr>
          <p:cNvPr id="115716" name="Text Box 4"/>
          <p:cNvSpPr txBox="1">
            <a:spLocks noChangeArrowheads="1"/>
          </p:cNvSpPr>
          <p:nvPr/>
        </p:nvSpPr>
        <p:spPr bwMode="auto">
          <a:xfrm>
            <a:off x="914400" y="2971800"/>
            <a:ext cx="7696200" cy="457200"/>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pPr>
            <a:endParaRPr lang="en-US" sz="2400" i="0">
              <a:solidFill>
                <a:schemeClr val="tx1"/>
              </a:solidFill>
              <a:latin typeface="Times New Roman" pitchFamily="18" charset="0"/>
            </a:endParaRPr>
          </a:p>
        </p:txBody>
      </p:sp>
      <p:pic>
        <p:nvPicPr>
          <p:cNvPr id="5" name="Picture 4" descr="streetscape2.jpg"/>
          <p:cNvPicPr>
            <a:picLocks noChangeAspect="1"/>
          </p:cNvPicPr>
          <p:nvPr/>
        </p:nvPicPr>
        <p:blipFill>
          <a:blip r:embed="rId3" cstate="print"/>
          <a:stretch>
            <a:fillRect/>
          </a:stretch>
        </p:blipFill>
        <p:spPr>
          <a:xfrm>
            <a:off x="685800" y="1512270"/>
            <a:ext cx="6577343" cy="3558234"/>
          </a:xfrm>
          <a:prstGeom prst="rect">
            <a:avLst/>
          </a:prstGeom>
        </p:spPr>
      </p:pic>
      <p:pic>
        <p:nvPicPr>
          <p:cNvPr id="6" name="Picture 5" descr="equalHousHandiCombo.jpg"/>
          <p:cNvPicPr>
            <a:picLocks noChangeAspect="1"/>
          </p:cNvPicPr>
          <p:nvPr/>
        </p:nvPicPr>
        <p:blipFill>
          <a:blip r:embed="rId4" cstate="print"/>
          <a:stretch>
            <a:fillRect/>
          </a:stretch>
        </p:blipFill>
        <p:spPr>
          <a:xfrm>
            <a:off x="415984" y="5191674"/>
            <a:ext cx="996831" cy="609600"/>
          </a:xfrm>
          <a:prstGeom prst="rect">
            <a:avLst/>
          </a:prstGeom>
        </p:spPr>
      </p:pic>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612648" y="414775"/>
            <a:ext cx="8531352" cy="6425480"/>
          </a:xfrm>
          <a:prstGeom prst="rect">
            <a:avLst/>
          </a:prstGeom>
        </p:spPr>
      </p:pic>
    </p:spTree>
    <p:extLst>
      <p:ext uri="{BB962C8B-B14F-4D97-AF65-F5344CB8AC3E}">
        <p14:creationId xmlns:p14="http://schemas.microsoft.com/office/powerpoint/2010/main" val="2874205122"/>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612648" y="303798"/>
            <a:ext cx="8503168" cy="6523932"/>
          </a:xfrm>
          <a:prstGeom prst="rect">
            <a:avLst/>
          </a:prstGeom>
        </p:spPr>
      </p:pic>
    </p:spTree>
    <p:extLst>
      <p:ext uri="{BB962C8B-B14F-4D97-AF65-F5344CB8AC3E}">
        <p14:creationId xmlns:p14="http://schemas.microsoft.com/office/powerpoint/2010/main" val="3680134801"/>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154532" y="228600"/>
            <a:ext cx="8989468" cy="6364266"/>
          </a:xfrm>
          <a:prstGeom prst="rect">
            <a:avLst/>
          </a:prstGeom>
        </p:spPr>
      </p:pic>
    </p:spTree>
    <p:extLst>
      <p:ext uri="{BB962C8B-B14F-4D97-AF65-F5344CB8AC3E}">
        <p14:creationId xmlns:p14="http://schemas.microsoft.com/office/powerpoint/2010/main" val="1834016342"/>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78794" y="228600"/>
            <a:ext cx="8821107" cy="6615830"/>
          </a:xfrm>
        </p:spPr>
      </p:pic>
    </p:spTree>
    <p:extLst>
      <p:ext uri="{BB962C8B-B14F-4D97-AF65-F5344CB8AC3E}">
        <p14:creationId xmlns:p14="http://schemas.microsoft.com/office/powerpoint/2010/main" val="1798989434"/>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p:txBody>
          <a:bodyPr>
            <a:normAutofit lnSpcReduction="10000"/>
          </a:bodyPr>
          <a:lstStyle/>
          <a:p>
            <a:pPr>
              <a:buFont typeface="Wingdings" panose="05000000000000000000" pitchFamily="2" charset="2"/>
              <a:buChar char="q"/>
            </a:pPr>
            <a:r>
              <a:rPr lang="en-US" altLang="en-US" sz="2800" dirty="0"/>
              <a:t>Community Development Block Grant (CDBG) enacted by Congress as Title I of Housing and Community Development Act of 1974</a:t>
            </a:r>
          </a:p>
          <a:p>
            <a:pPr marL="0" indent="0">
              <a:buNone/>
            </a:pPr>
            <a:endParaRPr lang="en-US" altLang="en-US" sz="2800" dirty="0"/>
          </a:p>
          <a:p>
            <a:pPr>
              <a:buFont typeface="Wingdings" panose="05000000000000000000" pitchFamily="2" charset="2"/>
              <a:buChar char="q"/>
            </a:pPr>
            <a:r>
              <a:rPr lang="en-US" altLang="en-US" sz="2800" dirty="0"/>
              <a:t>The primary objective of CDBG is “the development of viable communities through improvement of living conditions, housing and the expansion of economic opportunities in cities and counties, principally for persons of low-and moderate income.”</a:t>
            </a:r>
          </a:p>
          <a:p>
            <a:endParaRPr lang="en-US" altLang="en-US" sz="2100" dirty="0"/>
          </a:p>
        </p:txBody>
      </p:sp>
      <p:sp>
        <p:nvSpPr>
          <p:cNvPr id="70663" name="Rectangle 7"/>
          <p:cNvSpPr>
            <a:spLocks noGrp="1" noRot="1" noChangeArrowheads="1"/>
          </p:cNvSpPr>
          <p:nvPr>
            <p:ph type="title"/>
          </p:nvPr>
        </p:nvSpPr>
        <p:spPr>
          <a:xfrm>
            <a:off x="304800" y="228600"/>
            <a:ext cx="8461248" cy="85725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n-US" altLang="en-US" dirty="0" smtClean="0"/>
              <a:t>One tool that can help…….CDBG</a:t>
            </a:r>
            <a:endParaRPr lang="en-US" altLang="en-US" dirty="0"/>
          </a:p>
        </p:txBody>
      </p:sp>
    </p:spTree>
    <p:extLst>
      <p:ext uri="{BB962C8B-B14F-4D97-AF65-F5344CB8AC3E}">
        <p14:creationId xmlns:p14="http://schemas.microsoft.com/office/powerpoint/2010/main" val="346680914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a:xfrm>
            <a:off x="612648" y="2096036"/>
            <a:ext cx="8153400" cy="4533364"/>
          </a:xfrm>
        </p:spPr>
        <p:txBody>
          <a:bodyPr>
            <a:normAutofit/>
          </a:bodyPr>
          <a:lstStyle/>
          <a:p>
            <a:pPr>
              <a:lnSpc>
                <a:spcPct val="90000"/>
              </a:lnSpc>
              <a:buFont typeface="Wingdings" panose="05000000000000000000" pitchFamily="2" charset="2"/>
              <a:buChar char="q"/>
            </a:pPr>
            <a:r>
              <a:rPr lang="en-US" altLang="en-US" sz="2800" dirty="0"/>
              <a:t>Local governments can implement a broad range of activities as long as they further the National Objectives of the Act</a:t>
            </a:r>
          </a:p>
          <a:p>
            <a:pPr>
              <a:lnSpc>
                <a:spcPct val="90000"/>
              </a:lnSpc>
              <a:buFont typeface="Wingdings" panose="05000000000000000000" pitchFamily="2" charset="2"/>
              <a:buChar char="q"/>
            </a:pPr>
            <a:endParaRPr lang="en-US" altLang="en-US" sz="2800" dirty="0"/>
          </a:p>
          <a:p>
            <a:pPr>
              <a:lnSpc>
                <a:spcPct val="90000"/>
              </a:lnSpc>
              <a:buFont typeface="Wingdings" panose="05000000000000000000" pitchFamily="2" charset="2"/>
              <a:buChar char="q"/>
            </a:pPr>
            <a:r>
              <a:rPr lang="en-US" altLang="en-US" sz="2800" dirty="0"/>
              <a:t>National Objectives are:</a:t>
            </a:r>
          </a:p>
          <a:p>
            <a:pPr lvl="1">
              <a:lnSpc>
                <a:spcPct val="90000"/>
              </a:lnSpc>
            </a:pPr>
            <a:r>
              <a:rPr lang="en-US" altLang="en-US" sz="2800" dirty="0"/>
              <a:t>Majority benefit to low and moderate income persons through services and job creation </a:t>
            </a:r>
          </a:p>
          <a:p>
            <a:pPr lvl="1">
              <a:lnSpc>
                <a:spcPct val="90000"/>
              </a:lnSpc>
            </a:pPr>
            <a:r>
              <a:rPr lang="en-US" altLang="en-US" sz="2800" dirty="0"/>
              <a:t>Prevention or elimination of slums and blight</a:t>
            </a:r>
          </a:p>
          <a:p>
            <a:pPr lvl="1">
              <a:lnSpc>
                <a:spcPct val="90000"/>
              </a:lnSpc>
            </a:pPr>
            <a:r>
              <a:rPr lang="en-US" altLang="en-US" sz="2800" dirty="0"/>
              <a:t>Meeting urgent needs that pose a threat to the health and welfare of the community</a:t>
            </a:r>
          </a:p>
          <a:p>
            <a:pPr>
              <a:lnSpc>
                <a:spcPct val="90000"/>
              </a:lnSpc>
            </a:pPr>
            <a:endParaRPr lang="en-US" altLang="en-US" sz="2100" dirty="0"/>
          </a:p>
        </p:txBody>
      </p:sp>
      <p:sp>
        <p:nvSpPr>
          <p:cNvPr id="71684" name="Rectangle 4"/>
          <p:cNvSpPr>
            <a:spLocks noGrp="1" noRot="1" noChangeArrowheads="1"/>
          </p:cNvSpPr>
          <p:nvPr>
            <p:ph type="title"/>
          </p:nvPr>
        </p:nvSpPr>
        <p:spPr>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dirty="0" smtClean="0"/>
              <a:t>CDBG</a:t>
            </a:r>
            <a:endParaRPr lang="en-US" altLang="en-US" dirty="0"/>
          </a:p>
        </p:txBody>
      </p:sp>
    </p:spTree>
    <p:extLst>
      <p:ext uri="{BB962C8B-B14F-4D97-AF65-F5344CB8AC3E}">
        <p14:creationId xmlns:p14="http://schemas.microsoft.com/office/powerpoint/2010/main" val="1808858372"/>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CDBG Annual Competition</a:t>
            </a:r>
          </a:p>
        </p:txBody>
      </p:sp>
      <p:sp>
        <p:nvSpPr>
          <p:cNvPr id="3" name="Content Placeholder 2"/>
          <p:cNvSpPr>
            <a:spLocks noGrp="1"/>
          </p:cNvSpPr>
          <p:nvPr>
            <p:ph sz="quarter" idx="1"/>
          </p:nvPr>
        </p:nvSpPr>
        <p:spPr>
          <a:xfrm>
            <a:off x="152400" y="1600200"/>
            <a:ext cx="8991600" cy="5029200"/>
          </a:xfrm>
        </p:spPr>
        <p:txBody>
          <a:bodyPr>
            <a:normAutofit/>
          </a:bodyPr>
          <a:lstStyle/>
          <a:p>
            <a:pPr marL="0" indent="0">
              <a:buNone/>
            </a:pPr>
            <a:r>
              <a:rPr lang="en-US" sz="4800" dirty="0" smtClean="0">
                <a:solidFill>
                  <a:schemeClr val="tx1"/>
                </a:solidFill>
              </a:rPr>
              <a:t>Funding </a:t>
            </a:r>
            <a:r>
              <a:rPr lang="en-US" sz="4800" dirty="0" smtClean="0">
                <a:solidFill>
                  <a:schemeClr val="tx1"/>
                </a:solidFill>
              </a:rPr>
              <a:t>Limits</a:t>
            </a:r>
            <a:r>
              <a:rPr lang="en-US" dirty="0" smtClean="0">
                <a:solidFill>
                  <a:schemeClr val="tx1"/>
                </a:solidFill>
              </a:rPr>
              <a:t>	</a:t>
            </a:r>
          </a:p>
          <a:p>
            <a:pPr marL="0" indent="0">
              <a:buNone/>
            </a:pPr>
            <a:r>
              <a:rPr lang="en-US" sz="2800" dirty="0" smtClean="0">
                <a:solidFill>
                  <a:schemeClr val="tx1"/>
                </a:solidFill>
              </a:rPr>
              <a:t>Single </a:t>
            </a:r>
            <a:r>
              <a:rPr lang="en-US" sz="2800" dirty="0">
                <a:solidFill>
                  <a:schemeClr val="tx1"/>
                </a:solidFill>
              </a:rPr>
              <a:t>Activity CDBG (Annual Competition)</a:t>
            </a:r>
          </a:p>
          <a:p>
            <a:pPr marL="0" indent="0">
              <a:buNone/>
            </a:pPr>
            <a:r>
              <a:rPr lang="en-US" sz="2800" dirty="0">
                <a:solidFill>
                  <a:schemeClr val="tx1"/>
                </a:solidFill>
              </a:rPr>
              <a:t>Employment Incentive Program			</a:t>
            </a:r>
            <a:r>
              <a:rPr lang="en-US" sz="2800" dirty="0" smtClean="0">
                <a:solidFill>
                  <a:schemeClr val="tx1"/>
                </a:solidFill>
              </a:rPr>
              <a:t>      $</a:t>
            </a:r>
            <a:r>
              <a:rPr lang="en-US" sz="2800" dirty="0">
                <a:solidFill>
                  <a:schemeClr val="tx1"/>
                </a:solidFill>
              </a:rPr>
              <a:t>750,000</a:t>
            </a:r>
          </a:p>
          <a:p>
            <a:pPr marL="0" indent="0">
              <a:buNone/>
            </a:pPr>
            <a:r>
              <a:rPr lang="en-US" sz="2800" dirty="0">
                <a:solidFill>
                  <a:schemeClr val="tx1"/>
                </a:solidFill>
              </a:rPr>
              <a:t>Redevelopment Fund Program</a:t>
            </a:r>
          </a:p>
          <a:p>
            <a:pPr marL="0" indent="0">
              <a:buNone/>
            </a:pPr>
            <a:endParaRPr lang="en-US" sz="2800" dirty="0">
              <a:solidFill>
                <a:schemeClr val="tx1"/>
              </a:solidFill>
            </a:endParaRPr>
          </a:p>
          <a:p>
            <a:pPr marL="0" indent="0">
              <a:buNone/>
            </a:pPr>
            <a:r>
              <a:rPr lang="en-US" sz="2800" dirty="0">
                <a:solidFill>
                  <a:schemeClr val="tx1"/>
                </a:solidFill>
              </a:rPr>
              <a:t>Multi-Activity </a:t>
            </a:r>
            <a:r>
              <a:rPr lang="en-US" sz="2800" dirty="0" smtClean="0">
                <a:solidFill>
                  <a:schemeClr val="tx1"/>
                </a:solidFill>
              </a:rPr>
              <a:t>------------------------------------</a:t>
            </a:r>
            <a:r>
              <a:rPr lang="en-US" sz="2800" dirty="0">
                <a:solidFill>
                  <a:schemeClr val="tx1"/>
                </a:solidFill>
              </a:rPr>
              <a:t>	$1,000,000</a:t>
            </a:r>
          </a:p>
        </p:txBody>
      </p:sp>
      <p:cxnSp>
        <p:nvCxnSpPr>
          <p:cNvPr id="5" name="Straight Connector 4"/>
          <p:cNvCxnSpPr/>
          <p:nvPr/>
        </p:nvCxnSpPr>
        <p:spPr>
          <a:xfrm>
            <a:off x="6457167" y="3052762"/>
            <a:ext cx="680581" cy="629303"/>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flipH="1">
            <a:off x="6451948" y="3682065"/>
            <a:ext cx="685800" cy="57854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84794017"/>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228600"/>
            <a:ext cx="8001000" cy="990600"/>
          </a:xfrm>
        </p:spPr>
        <p:txBody>
          <a:bodyPr>
            <a:normAutofit/>
          </a:bodyPr>
          <a:lstStyle/>
          <a:p>
            <a:r>
              <a:rPr lang="en-US" dirty="0"/>
              <a:t>CDBG </a:t>
            </a:r>
            <a:r>
              <a:rPr lang="en-US" dirty="0" smtClean="0"/>
              <a:t>Annual Competition</a:t>
            </a:r>
            <a:endParaRPr lang="en-US" dirty="0"/>
          </a:p>
        </p:txBody>
      </p:sp>
      <p:sp>
        <p:nvSpPr>
          <p:cNvPr id="171011" name="Rectangle 3"/>
          <p:cNvSpPr>
            <a:spLocks noGrp="1" noChangeArrowheads="1"/>
          </p:cNvSpPr>
          <p:nvPr>
            <p:ph sz="quarter" idx="1"/>
          </p:nvPr>
        </p:nvSpPr>
        <p:spPr>
          <a:xfrm>
            <a:off x="457200" y="1981200"/>
            <a:ext cx="8001000" cy="4724400"/>
          </a:xfrm>
        </p:spPr>
        <p:txBody>
          <a:bodyPr>
            <a:normAutofit/>
          </a:bodyPr>
          <a:lstStyle/>
          <a:p>
            <a:r>
              <a:rPr lang="en-US" sz="3600" dirty="0" smtClean="0">
                <a:solidFill>
                  <a:schemeClr val="tx1"/>
                </a:solidFill>
              </a:rPr>
              <a:t>Due Date:</a:t>
            </a:r>
          </a:p>
          <a:p>
            <a:pPr marL="0" indent="0">
              <a:buNone/>
            </a:pPr>
            <a:endParaRPr lang="en-US" sz="3600" dirty="0" smtClean="0">
              <a:solidFill>
                <a:schemeClr val="tx1"/>
              </a:solidFill>
            </a:endParaRPr>
          </a:p>
          <a:p>
            <a:pPr marL="0" indent="0" algn="ctr">
              <a:buNone/>
            </a:pPr>
            <a:r>
              <a:rPr lang="en-US" sz="7200" dirty="0" smtClean="0">
                <a:solidFill>
                  <a:schemeClr val="tx1"/>
                </a:solidFill>
              </a:rPr>
              <a:t>April </a:t>
            </a:r>
            <a:r>
              <a:rPr lang="en-US" sz="7200" dirty="0" smtClean="0">
                <a:solidFill>
                  <a:schemeClr val="tx1"/>
                </a:solidFill>
              </a:rPr>
              <a:t>2, 2018</a:t>
            </a:r>
            <a:endParaRPr lang="en-US" sz="7200" dirty="0" smtClean="0">
              <a:solidFill>
                <a:schemeClr val="tx1"/>
              </a:solidFill>
            </a:endParaRPr>
          </a:p>
          <a:p>
            <a:pPr lvl="2">
              <a:buFontTx/>
              <a:buNone/>
            </a:pPr>
            <a:endParaRPr lang="en-US" dirty="0"/>
          </a:p>
          <a:p>
            <a:pPr lvl="1">
              <a:buFont typeface="Arial" charset="0"/>
              <a:buNone/>
            </a:pPr>
            <a:r>
              <a:rPr lang="en-US" dirty="0" smtClean="0"/>
              <a:t> </a:t>
            </a:r>
            <a:endParaRPr lang="en-US" dirty="0"/>
          </a:p>
        </p:txBody>
      </p:sp>
      <p:sp>
        <p:nvSpPr>
          <p:cNvPr id="171013" name="Line 5"/>
          <p:cNvSpPr>
            <a:spLocks noChangeShapeType="1"/>
          </p:cNvSpPr>
          <p:nvPr/>
        </p:nvSpPr>
        <p:spPr bwMode="auto">
          <a:xfrm>
            <a:off x="914400" y="19050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228600"/>
            <a:ext cx="8001000" cy="990600"/>
          </a:xfrm>
        </p:spPr>
        <p:txBody>
          <a:bodyPr>
            <a:normAutofit fontScale="90000"/>
          </a:bodyPr>
          <a:lstStyle/>
          <a:p>
            <a:r>
              <a:rPr lang="en-US" dirty="0"/>
              <a:t>CDBG </a:t>
            </a:r>
            <a:r>
              <a:rPr lang="en-US" dirty="0" smtClean="0"/>
              <a:t>Neighborhood Revitalization</a:t>
            </a:r>
            <a:endParaRPr lang="en-US" dirty="0"/>
          </a:p>
        </p:txBody>
      </p:sp>
      <p:sp>
        <p:nvSpPr>
          <p:cNvPr id="171011" name="Rectangle 3"/>
          <p:cNvSpPr>
            <a:spLocks noGrp="1" noChangeArrowheads="1"/>
          </p:cNvSpPr>
          <p:nvPr>
            <p:ph sz="quarter" idx="1"/>
          </p:nvPr>
        </p:nvSpPr>
        <p:spPr>
          <a:xfrm>
            <a:off x="457200" y="1981200"/>
            <a:ext cx="8001000" cy="4724400"/>
          </a:xfrm>
        </p:spPr>
        <p:txBody>
          <a:bodyPr>
            <a:normAutofit lnSpcReduction="10000"/>
          </a:bodyPr>
          <a:lstStyle/>
          <a:p>
            <a:r>
              <a:rPr lang="en-US" sz="3600" dirty="0">
                <a:solidFill>
                  <a:schemeClr val="tx1"/>
                </a:solidFill>
              </a:rPr>
              <a:t>Types of Grants</a:t>
            </a:r>
          </a:p>
          <a:p>
            <a:pPr lvl="1"/>
            <a:r>
              <a:rPr lang="en-US" sz="3600" b="1" dirty="0">
                <a:solidFill>
                  <a:schemeClr val="tx1"/>
                </a:solidFill>
              </a:rPr>
              <a:t>Single Activity</a:t>
            </a:r>
            <a:r>
              <a:rPr lang="en-US" sz="3600" dirty="0">
                <a:solidFill>
                  <a:schemeClr val="tx1"/>
                </a:solidFill>
              </a:rPr>
              <a:t>: </a:t>
            </a:r>
          </a:p>
          <a:p>
            <a:pPr lvl="2"/>
            <a:r>
              <a:rPr lang="en-US" sz="3600" dirty="0">
                <a:solidFill>
                  <a:schemeClr val="tx1"/>
                </a:solidFill>
              </a:rPr>
              <a:t>Housing Activities </a:t>
            </a:r>
            <a:r>
              <a:rPr lang="en-US" sz="3600" dirty="0" smtClean="0">
                <a:solidFill>
                  <a:schemeClr val="tx1"/>
                </a:solidFill>
              </a:rPr>
              <a:t>Only</a:t>
            </a:r>
          </a:p>
          <a:p>
            <a:pPr lvl="2"/>
            <a:r>
              <a:rPr lang="en-US" sz="3600" dirty="0" smtClean="0">
                <a:solidFill>
                  <a:schemeClr val="tx1"/>
                </a:solidFill>
              </a:rPr>
              <a:t>Infrastructure Activities Only</a:t>
            </a:r>
            <a:endParaRPr lang="en-US" sz="3600" dirty="0">
              <a:solidFill>
                <a:schemeClr val="tx1"/>
              </a:solidFill>
            </a:endParaRPr>
          </a:p>
          <a:p>
            <a:pPr lvl="1"/>
            <a:r>
              <a:rPr lang="en-US" sz="3600" b="1" dirty="0">
                <a:solidFill>
                  <a:schemeClr val="tx1"/>
                </a:solidFill>
              </a:rPr>
              <a:t>Multi-Activity</a:t>
            </a:r>
            <a:r>
              <a:rPr lang="en-US" sz="3600" dirty="0">
                <a:solidFill>
                  <a:schemeClr val="tx1"/>
                </a:solidFill>
              </a:rPr>
              <a:t>: </a:t>
            </a:r>
          </a:p>
          <a:p>
            <a:pPr lvl="2"/>
            <a:r>
              <a:rPr lang="en-US" sz="3600" dirty="0">
                <a:solidFill>
                  <a:schemeClr val="tx1"/>
                </a:solidFill>
              </a:rPr>
              <a:t>Housing PLUS Infrastructure </a:t>
            </a:r>
            <a:r>
              <a:rPr lang="en-US" sz="3600" dirty="0" smtClean="0">
                <a:solidFill>
                  <a:schemeClr val="tx1"/>
                </a:solidFill>
              </a:rPr>
              <a:t>Activities</a:t>
            </a:r>
          </a:p>
          <a:p>
            <a:pPr lvl="2">
              <a:buFontTx/>
              <a:buNone/>
            </a:pPr>
            <a:endParaRPr lang="en-US" dirty="0"/>
          </a:p>
          <a:p>
            <a:pPr lvl="1">
              <a:buFont typeface="Arial" charset="0"/>
              <a:buNone/>
            </a:pPr>
            <a:r>
              <a:rPr lang="en-US" dirty="0" smtClean="0"/>
              <a:t> </a:t>
            </a:r>
            <a:endParaRPr lang="en-US" dirty="0"/>
          </a:p>
        </p:txBody>
      </p:sp>
      <p:sp>
        <p:nvSpPr>
          <p:cNvPr id="171013" name="Line 5"/>
          <p:cNvSpPr>
            <a:spLocks noChangeShapeType="1"/>
          </p:cNvSpPr>
          <p:nvPr/>
        </p:nvSpPr>
        <p:spPr bwMode="auto">
          <a:xfrm>
            <a:off x="914400" y="1905000"/>
            <a:ext cx="7391400" cy="0"/>
          </a:xfrm>
          <a:prstGeom prst="line">
            <a:avLst/>
          </a:prstGeom>
          <a:noFill/>
          <a:ln w="9525">
            <a:solidFill>
              <a:schemeClr val="accent1"/>
            </a:solidFill>
            <a:round/>
            <a:headEnd/>
            <a:tailEnd/>
          </a:ln>
          <a:effectLst/>
        </p:spPr>
        <p:txBody>
          <a:bodyPr/>
          <a:lstStyle/>
          <a:p>
            <a:endParaRPr lang="en-US"/>
          </a:p>
        </p:txBody>
      </p:sp>
    </p:spTree>
    <p:extLst>
      <p:ext uri="{BB962C8B-B14F-4D97-AF65-F5344CB8AC3E}">
        <p14:creationId xmlns:p14="http://schemas.microsoft.com/office/powerpoint/2010/main" val="1861003448"/>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04800" y="457200"/>
            <a:ext cx="8305800" cy="609600"/>
          </a:xfrm>
        </p:spPr>
        <p:txBody>
          <a:bodyPr>
            <a:normAutofit fontScale="90000"/>
          </a:bodyPr>
          <a:lstStyle/>
          <a:p>
            <a:r>
              <a:rPr lang="en-US" dirty="0"/>
              <a:t>CDBG </a:t>
            </a:r>
            <a:r>
              <a:rPr lang="en-US" dirty="0" smtClean="0"/>
              <a:t>Neighborhood Revitalization</a:t>
            </a:r>
            <a:endParaRPr lang="en-US" dirty="0"/>
          </a:p>
        </p:txBody>
      </p:sp>
      <p:sp>
        <p:nvSpPr>
          <p:cNvPr id="116740" name="Rectangle 4"/>
          <p:cNvSpPr>
            <a:spLocks noChangeArrowheads="1"/>
          </p:cNvSpPr>
          <p:nvPr/>
        </p:nvSpPr>
        <p:spPr bwMode="auto">
          <a:xfrm>
            <a:off x="381000" y="2216396"/>
            <a:ext cx="8077200" cy="3651003"/>
          </a:xfrm>
          <a:prstGeom prst="rect">
            <a:avLst/>
          </a:prstGeom>
          <a:noFill/>
          <a:ln w="9525">
            <a:noFill/>
            <a:miter lim="800000"/>
            <a:headEnd/>
            <a:tailEnd/>
          </a:ln>
          <a:effectLst/>
        </p:spPr>
        <p:txBody>
          <a:bodyPr lIns="92075" tIns="46038" rIns="92075" bIns="46038"/>
          <a:lstStyle/>
          <a:p>
            <a:pPr marL="342900" indent="-342900" algn="l">
              <a:spcBef>
                <a:spcPct val="20000"/>
              </a:spcBef>
              <a:buClr>
                <a:srgbClr val="F56600"/>
              </a:buClr>
              <a:buFontTx/>
              <a:buChar char="•"/>
            </a:pPr>
            <a:r>
              <a:rPr lang="en-US" sz="2800" b="1" i="0" dirty="0">
                <a:solidFill>
                  <a:schemeClr val="tx1"/>
                </a:solidFill>
              </a:rPr>
              <a:t>Assessing Needs</a:t>
            </a:r>
          </a:p>
          <a:p>
            <a:pPr marL="742950" lvl="1" indent="-285750" algn="l">
              <a:spcBef>
                <a:spcPct val="20000"/>
              </a:spcBef>
              <a:buClr>
                <a:srgbClr val="F56600"/>
              </a:buClr>
              <a:buFont typeface="Wingdings" pitchFamily="2" charset="2"/>
              <a:buChar char="Ø"/>
            </a:pPr>
            <a:r>
              <a:rPr lang="en-US" sz="2800" b="1" i="0" dirty="0">
                <a:solidFill>
                  <a:schemeClr val="tx1"/>
                </a:solidFill>
              </a:rPr>
              <a:t>What are the needs community wide?</a:t>
            </a:r>
          </a:p>
          <a:p>
            <a:pPr marL="742950" lvl="1" indent="-285750" algn="l">
              <a:spcBef>
                <a:spcPct val="20000"/>
              </a:spcBef>
              <a:buClr>
                <a:srgbClr val="F56600"/>
              </a:buClr>
              <a:buFont typeface="Wingdings" pitchFamily="2" charset="2"/>
              <a:buChar char="Ø"/>
            </a:pPr>
            <a:r>
              <a:rPr lang="en-US" sz="2800" b="1" i="0" dirty="0">
                <a:solidFill>
                  <a:schemeClr val="tx1"/>
                </a:solidFill>
              </a:rPr>
              <a:t>Are there concentrations of substandard housing</a:t>
            </a:r>
            <a:r>
              <a:rPr lang="en-US" sz="2800" b="1" i="0" dirty="0" smtClean="0">
                <a:solidFill>
                  <a:schemeClr val="tx1"/>
                </a:solidFill>
              </a:rPr>
              <a:t>? Are there Infrastructure needs?</a:t>
            </a:r>
            <a:endParaRPr lang="en-US" sz="2800" b="1" i="0" dirty="0">
              <a:solidFill>
                <a:schemeClr val="tx1"/>
              </a:solidFill>
            </a:endParaRPr>
          </a:p>
          <a:p>
            <a:pPr marL="742950" lvl="1" indent="-285750" algn="l">
              <a:spcBef>
                <a:spcPct val="20000"/>
              </a:spcBef>
              <a:buClr>
                <a:srgbClr val="F56600"/>
              </a:buClr>
              <a:buFont typeface="Wingdings" pitchFamily="2" charset="2"/>
              <a:buChar char="Ø"/>
            </a:pPr>
            <a:r>
              <a:rPr lang="en-US" sz="2800" b="1" i="0" dirty="0">
                <a:solidFill>
                  <a:schemeClr val="tx1"/>
                </a:solidFill>
              </a:rPr>
              <a:t>Determine the project area (TARGET AREA)</a:t>
            </a:r>
          </a:p>
          <a:p>
            <a:pPr marL="342900" indent="-342900" algn="l">
              <a:spcBef>
                <a:spcPct val="20000"/>
              </a:spcBef>
              <a:buClr>
                <a:srgbClr val="F56600"/>
              </a:buClr>
            </a:pPr>
            <a:endParaRPr lang="en-US" sz="3200" b="1" i="0" dirty="0">
              <a:solidFill>
                <a:schemeClr val="tx1"/>
              </a:solidFill>
            </a:endParaRPr>
          </a:p>
        </p:txBody>
      </p:sp>
      <p:sp>
        <p:nvSpPr>
          <p:cNvPr id="116742" name="Line 6"/>
          <p:cNvSpPr>
            <a:spLocks noChangeShapeType="1"/>
          </p:cNvSpPr>
          <p:nvPr/>
        </p:nvSpPr>
        <p:spPr bwMode="auto">
          <a:xfrm>
            <a:off x="914400" y="18288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these look familiar???</a:t>
            </a:r>
            <a:endParaRPr lang="en-US" dirty="0"/>
          </a:p>
        </p:txBody>
      </p:sp>
      <p:pic>
        <p:nvPicPr>
          <p:cNvPr id="4" name="Content Placeholder 3"/>
          <p:cNvPicPr>
            <a:picLocks noGrp="1" noChangeAspect="1"/>
          </p:cNvPicPr>
          <p:nvPr>
            <p:ph sz="quarter" idx="1"/>
          </p:nvPr>
        </p:nvPicPr>
        <p:blipFill>
          <a:blip r:embed="rId2"/>
          <a:stretch>
            <a:fillRect/>
          </a:stretch>
        </p:blipFill>
        <p:spPr>
          <a:xfrm>
            <a:off x="1066800" y="1524000"/>
            <a:ext cx="7885380" cy="5224412"/>
          </a:xfrm>
          <a:prstGeom prst="rect">
            <a:avLst/>
          </a:prstGeom>
        </p:spPr>
      </p:pic>
    </p:spTree>
    <p:extLst>
      <p:ext uri="{BB962C8B-B14F-4D97-AF65-F5344CB8AC3E}">
        <p14:creationId xmlns:p14="http://schemas.microsoft.com/office/powerpoint/2010/main" val="4195985914"/>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61416" y="152400"/>
            <a:ext cx="6882384" cy="1066800"/>
          </a:xfrm>
        </p:spPr>
        <p:txBody>
          <a:bodyPr>
            <a:normAutofit/>
          </a:bodyPr>
          <a:lstStyle/>
          <a:p>
            <a:r>
              <a:rPr lang="en-US" sz="3200" dirty="0" smtClean="0"/>
              <a:t>Single Activity</a:t>
            </a:r>
            <a:br>
              <a:rPr lang="en-US" sz="3200" dirty="0" smtClean="0"/>
            </a:br>
            <a:r>
              <a:rPr lang="en-US" sz="3200" dirty="0" smtClean="0"/>
              <a:t>Neighborhood Revitalization</a:t>
            </a:r>
            <a:endParaRPr lang="en-US" sz="3200" dirty="0"/>
          </a:p>
        </p:txBody>
      </p:sp>
      <p:sp>
        <p:nvSpPr>
          <p:cNvPr id="118787" name="Rectangle 3"/>
          <p:cNvSpPr>
            <a:spLocks noGrp="1" noChangeArrowheads="1"/>
          </p:cNvSpPr>
          <p:nvPr>
            <p:ph sz="quarter" idx="1"/>
          </p:nvPr>
        </p:nvSpPr>
        <p:spPr>
          <a:xfrm>
            <a:off x="1066800" y="1981200"/>
            <a:ext cx="7239000" cy="4267200"/>
          </a:xfrm>
        </p:spPr>
        <p:txBody>
          <a:bodyPr/>
          <a:lstStyle/>
          <a:p>
            <a:pPr>
              <a:buFont typeface="Wingdings" pitchFamily="2" charset="2"/>
              <a:buChar char="§"/>
            </a:pPr>
            <a:r>
              <a:rPr lang="en-US" sz="2800" b="1" dirty="0" smtClean="0">
                <a:solidFill>
                  <a:schemeClr val="tx1"/>
                </a:solidFill>
              </a:rPr>
              <a:t>Addresses </a:t>
            </a:r>
            <a:r>
              <a:rPr lang="en-US" sz="2800" b="1" dirty="0">
                <a:solidFill>
                  <a:schemeClr val="tx1"/>
                </a:solidFill>
              </a:rPr>
              <a:t>Housing Activities</a:t>
            </a:r>
          </a:p>
          <a:p>
            <a:pPr>
              <a:buFont typeface="Wingdings" pitchFamily="2" charset="2"/>
              <a:buChar char="§"/>
            </a:pPr>
            <a:r>
              <a:rPr lang="en-US" sz="2800" b="1" dirty="0">
                <a:solidFill>
                  <a:schemeClr val="tx1"/>
                </a:solidFill>
              </a:rPr>
              <a:t>May Include Several Activities</a:t>
            </a:r>
          </a:p>
          <a:p>
            <a:pPr lvl="1">
              <a:buFont typeface="Wingdings" pitchFamily="2" charset="2"/>
              <a:buChar char="Ø"/>
            </a:pPr>
            <a:r>
              <a:rPr lang="en-US" sz="2800" b="1" dirty="0">
                <a:solidFill>
                  <a:schemeClr val="tx1"/>
                </a:solidFill>
              </a:rPr>
              <a:t>Rehabilitation</a:t>
            </a:r>
          </a:p>
          <a:p>
            <a:pPr lvl="1">
              <a:buFont typeface="Wingdings" pitchFamily="2" charset="2"/>
              <a:buChar char="Ø"/>
            </a:pPr>
            <a:r>
              <a:rPr lang="en-US" sz="2800" b="1" dirty="0">
                <a:solidFill>
                  <a:schemeClr val="tx1"/>
                </a:solidFill>
              </a:rPr>
              <a:t>Reconstruction</a:t>
            </a:r>
          </a:p>
          <a:p>
            <a:pPr lvl="1">
              <a:buFont typeface="Wingdings" pitchFamily="2" charset="2"/>
              <a:buChar char="Ø"/>
            </a:pPr>
            <a:r>
              <a:rPr lang="en-US" sz="2800" b="1" dirty="0">
                <a:solidFill>
                  <a:schemeClr val="tx1"/>
                </a:solidFill>
              </a:rPr>
              <a:t>Acquisition</a:t>
            </a:r>
          </a:p>
          <a:p>
            <a:pPr lvl="1">
              <a:buFont typeface="Wingdings" pitchFamily="2" charset="2"/>
              <a:buChar char="Ø"/>
            </a:pPr>
            <a:r>
              <a:rPr lang="en-US" sz="2800" b="1" dirty="0">
                <a:solidFill>
                  <a:schemeClr val="tx1"/>
                </a:solidFill>
              </a:rPr>
              <a:t>Relocation	</a:t>
            </a:r>
          </a:p>
          <a:p>
            <a:pPr lvl="1">
              <a:buFont typeface="Wingdings" pitchFamily="2" charset="2"/>
              <a:buChar char="Ø"/>
            </a:pPr>
            <a:r>
              <a:rPr lang="en-US" sz="2800" b="1" dirty="0" smtClean="0">
                <a:solidFill>
                  <a:schemeClr val="tx1"/>
                </a:solidFill>
              </a:rPr>
              <a:t>Demolition/Clearance</a:t>
            </a:r>
            <a:endParaRPr lang="en-US" sz="2800" b="1" dirty="0">
              <a:solidFill>
                <a:schemeClr val="tx1"/>
              </a:solidFill>
            </a:endParaRPr>
          </a:p>
          <a:p>
            <a:pPr>
              <a:buFont typeface="Wingdings" pitchFamily="2" charset="2"/>
              <a:buNone/>
            </a:pPr>
            <a:endParaRPr lang="en-US" sz="2200" dirty="0"/>
          </a:p>
        </p:txBody>
      </p:sp>
      <p:sp>
        <p:nvSpPr>
          <p:cNvPr id="118788" name="Line 4"/>
          <p:cNvSpPr>
            <a:spLocks noChangeShapeType="1"/>
          </p:cNvSpPr>
          <p:nvPr/>
        </p:nvSpPr>
        <p:spPr bwMode="auto">
          <a:xfrm>
            <a:off x="914400" y="18288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04800"/>
            <a:ext cx="6629400" cy="762000"/>
          </a:xfrm>
        </p:spPr>
        <p:txBody>
          <a:bodyPr>
            <a:noAutofit/>
          </a:bodyPr>
          <a:lstStyle/>
          <a:p>
            <a:r>
              <a:rPr lang="en-US" sz="3600" dirty="0" smtClean="0"/>
              <a:t>Single Activity</a:t>
            </a:r>
            <a:br>
              <a:rPr lang="en-US" sz="3600" dirty="0" smtClean="0"/>
            </a:br>
            <a:r>
              <a:rPr lang="en-US" sz="3600" dirty="0" smtClean="0"/>
              <a:t>Neighborhood Revitalization</a:t>
            </a:r>
            <a:endParaRPr lang="en-US" sz="3600" dirty="0"/>
          </a:p>
        </p:txBody>
      </p:sp>
      <p:sp>
        <p:nvSpPr>
          <p:cNvPr id="2" name="Content Placeholder 1"/>
          <p:cNvSpPr>
            <a:spLocks noGrp="1"/>
          </p:cNvSpPr>
          <p:nvPr>
            <p:ph sz="quarter" idx="1"/>
          </p:nvPr>
        </p:nvSpPr>
        <p:spPr>
          <a:xfrm>
            <a:off x="685800" y="1752600"/>
            <a:ext cx="7543800" cy="4495608"/>
          </a:xfrm>
        </p:spPr>
        <p:txBody>
          <a:bodyPr>
            <a:normAutofit/>
          </a:bodyPr>
          <a:lstStyle/>
          <a:p>
            <a:r>
              <a:rPr lang="en-US" sz="2800" b="1" dirty="0" smtClean="0">
                <a:solidFill>
                  <a:schemeClr val="tx1"/>
                </a:solidFill>
              </a:rPr>
              <a:t>Who May Receive Assistance?</a:t>
            </a:r>
          </a:p>
          <a:p>
            <a:pPr lvl="1"/>
            <a:r>
              <a:rPr lang="en-US" sz="2800" b="1" dirty="0" smtClean="0">
                <a:solidFill>
                  <a:schemeClr val="tx1"/>
                </a:solidFill>
              </a:rPr>
              <a:t>Individual or Family Home-Owners (Owner Occupants).</a:t>
            </a:r>
          </a:p>
          <a:p>
            <a:pPr lvl="1"/>
            <a:r>
              <a:rPr lang="en-US" sz="2800" b="1" dirty="0" smtClean="0">
                <a:solidFill>
                  <a:schemeClr val="tx1"/>
                </a:solidFill>
              </a:rPr>
              <a:t>Investor Owners (Rental Units).</a:t>
            </a:r>
          </a:p>
          <a:p>
            <a:pPr lvl="1"/>
            <a:r>
              <a:rPr lang="en-US" sz="2800" b="1" dirty="0" smtClean="0">
                <a:solidFill>
                  <a:schemeClr val="tx1"/>
                </a:solidFill>
              </a:rPr>
              <a:t>Occupants must meet Low-Moderate Income definition.</a:t>
            </a:r>
          </a:p>
          <a:p>
            <a:pPr lvl="1"/>
            <a:r>
              <a:rPr lang="en-US" sz="2800" b="1" dirty="0" smtClean="0">
                <a:solidFill>
                  <a:schemeClr val="tx1"/>
                </a:solidFill>
              </a:rPr>
              <a:t>Must possess clear Deed to property.</a:t>
            </a:r>
          </a:p>
          <a:p>
            <a:pPr lvl="1"/>
            <a:r>
              <a:rPr lang="en-US" sz="2800" b="1" dirty="0" smtClean="0">
                <a:solidFill>
                  <a:schemeClr val="tx1"/>
                </a:solidFill>
              </a:rPr>
              <a:t>Properties must be within Applicant Jurisdiction.</a:t>
            </a:r>
            <a:endParaRPr lang="en-US" sz="2800" b="1" dirty="0">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09600" y="152400"/>
            <a:ext cx="7772400" cy="1143000"/>
          </a:xfrm>
        </p:spPr>
        <p:txBody>
          <a:bodyPr>
            <a:noAutofit/>
          </a:bodyPr>
          <a:lstStyle/>
          <a:p>
            <a:r>
              <a:rPr lang="en-US" sz="3600" dirty="0" smtClean="0"/>
              <a:t>Single Activity</a:t>
            </a:r>
            <a:br>
              <a:rPr lang="en-US" sz="3600" dirty="0" smtClean="0"/>
            </a:br>
            <a:r>
              <a:rPr lang="en-US" sz="3600" dirty="0" smtClean="0"/>
              <a:t>Neighborhood Revitalization</a:t>
            </a:r>
            <a:endParaRPr lang="en-US" sz="3600" dirty="0"/>
          </a:p>
        </p:txBody>
      </p:sp>
      <p:sp>
        <p:nvSpPr>
          <p:cNvPr id="119811" name="Rectangle 3"/>
          <p:cNvSpPr>
            <a:spLocks noGrp="1" noChangeArrowheads="1"/>
          </p:cNvSpPr>
          <p:nvPr>
            <p:ph sz="quarter" idx="1"/>
          </p:nvPr>
        </p:nvSpPr>
        <p:spPr>
          <a:xfrm>
            <a:off x="800100" y="2085434"/>
            <a:ext cx="7391400" cy="4267200"/>
          </a:xfrm>
        </p:spPr>
        <p:txBody>
          <a:bodyPr/>
          <a:lstStyle/>
          <a:p>
            <a:pPr>
              <a:buFont typeface="Wingdings" pitchFamily="2" charset="2"/>
              <a:buChar char="§"/>
            </a:pPr>
            <a:r>
              <a:rPr lang="en-US" sz="3200" b="1" dirty="0" smtClean="0">
                <a:solidFill>
                  <a:schemeClr val="tx1"/>
                </a:solidFill>
              </a:rPr>
              <a:t>Limit </a:t>
            </a:r>
            <a:r>
              <a:rPr lang="en-US" sz="3200" b="1" dirty="0">
                <a:solidFill>
                  <a:schemeClr val="tx1"/>
                </a:solidFill>
              </a:rPr>
              <a:t>of </a:t>
            </a:r>
            <a:r>
              <a:rPr lang="en-US" sz="3200" b="1" dirty="0" smtClean="0">
                <a:solidFill>
                  <a:schemeClr val="tx1"/>
                </a:solidFill>
              </a:rPr>
              <a:t>$750,000</a:t>
            </a:r>
            <a:r>
              <a:rPr lang="en-US" sz="3200" b="1" dirty="0">
                <a:solidFill>
                  <a:schemeClr val="tx1"/>
                </a:solidFill>
              </a:rPr>
              <a:t>.</a:t>
            </a:r>
          </a:p>
          <a:p>
            <a:pPr>
              <a:buFont typeface="Wingdings" pitchFamily="2" charset="2"/>
              <a:buChar char="§"/>
            </a:pPr>
            <a:r>
              <a:rPr lang="en-US" sz="3200" b="1" dirty="0">
                <a:solidFill>
                  <a:schemeClr val="tx1"/>
                </a:solidFill>
              </a:rPr>
              <a:t>May be City/County Wide, Target Area, </a:t>
            </a:r>
            <a:r>
              <a:rPr lang="en-US" sz="3200" b="1" dirty="0" smtClean="0">
                <a:solidFill>
                  <a:schemeClr val="tx1"/>
                </a:solidFill>
              </a:rPr>
              <a:t>or Targeted </a:t>
            </a:r>
            <a:r>
              <a:rPr lang="en-US" sz="3200" b="1" dirty="0">
                <a:solidFill>
                  <a:schemeClr val="tx1"/>
                </a:solidFill>
              </a:rPr>
              <a:t>to a Specific Group</a:t>
            </a:r>
          </a:p>
          <a:p>
            <a:pPr lvl="1">
              <a:buFont typeface="Wingdings" pitchFamily="2" charset="2"/>
              <a:buChar char="Ø"/>
            </a:pPr>
            <a:r>
              <a:rPr lang="en-US" sz="3200" b="1" dirty="0">
                <a:solidFill>
                  <a:schemeClr val="tx1"/>
                </a:solidFill>
              </a:rPr>
              <a:t>Elderly</a:t>
            </a:r>
          </a:p>
          <a:p>
            <a:pPr lvl="1">
              <a:buFont typeface="Wingdings" pitchFamily="2" charset="2"/>
              <a:buChar char="Ø"/>
            </a:pPr>
            <a:r>
              <a:rPr lang="en-US" sz="3200" b="1" dirty="0">
                <a:solidFill>
                  <a:schemeClr val="tx1"/>
                </a:solidFill>
              </a:rPr>
              <a:t>Handicapped</a:t>
            </a:r>
          </a:p>
          <a:p>
            <a:pPr lvl="1">
              <a:buFont typeface="Wingdings" pitchFamily="2" charset="2"/>
              <a:buChar char="Ø"/>
            </a:pPr>
            <a:r>
              <a:rPr lang="en-US" sz="3200" b="1" dirty="0">
                <a:solidFill>
                  <a:schemeClr val="tx1"/>
                </a:solidFill>
              </a:rPr>
              <a:t>Working Families with Children</a:t>
            </a:r>
          </a:p>
        </p:txBody>
      </p:sp>
      <p:sp>
        <p:nvSpPr>
          <p:cNvPr id="119812" name="Line 4"/>
          <p:cNvSpPr>
            <a:spLocks noChangeShapeType="1"/>
          </p:cNvSpPr>
          <p:nvPr/>
        </p:nvSpPr>
        <p:spPr bwMode="auto">
          <a:xfrm>
            <a:off x="800100" y="18288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09600" y="0"/>
            <a:ext cx="7848600" cy="1676400"/>
          </a:xfrm>
        </p:spPr>
        <p:txBody>
          <a:bodyPr/>
          <a:lstStyle/>
          <a:p>
            <a:r>
              <a:rPr lang="en-US" sz="2800" u="sng" dirty="0">
                <a:solidFill>
                  <a:srgbClr val="FF0000"/>
                </a:solidFill>
              </a:rPr>
              <a:t>Eligible </a:t>
            </a:r>
            <a:r>
              <a:rPr lang="en-US" sz="2800" u="sng" dirty="0" smtClean="0">
                <a:solidFill>
                  <a:srgbClr val="FF0000"/>
                </a:solidFill>
              </a:rPr>
              <a:t>Activities</a:t>
            </a:r>
            <a:r>
              <a:rPr lang="en-US" sz="2800" u="sng" dirty="0"/>
              <a:t/>
            </a:r>
            <a:br>
              <a:rPr lang="en-US" sz="2800" u="sng" dirty="0"/>
            </a:br>
            <a:r>
              <a:rPr lang="en-US" sz="2800" dirty="0" smtClean="0"/>
              <a:t>Single Activity Neighborhood Revitalization</a:t>
            </a:r>
            <a:r>
              <a:rPr lang="en-US" sz="2800" dirty="0"/>
              <a:t/>
            </a:r>
            <a:br>
              <a:rPr lang="en-US" sz="2800" dirty="0"/>
            </a:br>
            <a:r>
              <a:rPr lang="en-US" sz="2000" dirty="0"/>
              <a:t>Maximum </a:t>
            </a:r>
            <a:r>
              <a:rPr lang="en-US" sz="2000" dirty="0" smtClean="0"/>
              <a:t>$750,000</a:t>
            </a:r>
            <a:r>
              <a:rPr lang="en-US" sz="2000" dirty="0"/>
              <a:t>.</a:t>
            </a:r>
            <a:r>
              <a:rPr lang="en-US" sz="2400" dirty="0"/>
              <a:t/>
            </a:r>
            <a:br>
              <a:rPr lang="en-US" sz="2400" dirty="0"/>
            </a:br>
            <a:endParaRPr lang="en-US" sz="2400" dirty="0"/>
          </a:p>
        </p:txBody>
      </p:sp>
      <p:sp>
        <p:nvSpPr>
          <p:cNvPr id="122883" name="Rectangle 3"/>
          <p:cNvSpPr>
            <a:spLocks noGrp="1" noChangeArrowheads="1"/>
          </p:cNvSpPr>
          <p:nvPr>
            <p:ph sz="quarter" idx="1"/>
          </p:nvPr>
        </p:nvSpPr>
        <p:spPr>
          <a:xfrm>
            <a:off x="395335" y="2057399"/>
            <a:ext cx="8458200" cy="4114607"/>
          </a:xfrm>
        </p:spPr>
        <p:txBody>
          <a:bodyPr>
            <a:noAutofit/>
          </a:bodyPr>
          <a:lstStyle/>
          <a:p>
            <a:r>
              <a:rPr lang="en-US" sz="3200" b="1" u="sng" dirty="0">
                <a:solidFill>
                  <a:schemeClr val="tx1"/>
                </a:solidFill>
              </a:rPr>
              <a:t>Rehabilitation </a:t>
            </a:r>
            <a:r>
              <a:rPr lang="en-US" sz="3200" b="1" dirty="0">
                <a:solidFill>
                  <a:schemeClr val="tx1"/>
                </a:solidFill>
              </a:rPr>
              <a:t>– </a:t>
            </a:r>
            <a:r>
              <a:rPr lang="en-US" sz="3200" b="1" dirty="0" smtClean="0">
                <a:solidFill>
                  <a:schemeClr val="tx1"/>
                </a:solidFill>
              </a:rPr>
              <a:t>To repair and/or bring to Code existing substandard housing unit.</a:t>
            </a:r>
            <a:endParaRPr lang="en-US" sz="3200" b="1" u="sng" dirty="0">
              <a:solidFill>
                <a:schemeClr val="tx1"/>
              </a:solidFill>
            </a:endParaRPr>
          </a:p>
          <a:p>
            <a:r>
              <a:rPr lang="en-US" sz="3200" b="1" u="sng" dirty="0" smtClean="0">
                <a:solidFill>
                  <a:schemeClr val="tx1"/>
                </a:solidFill>
              </a:rPr>
              <a:t>Reconstruction</a:t>
            </a:r>
            <a:r>
              <a:rPr lang="en-US" sz="3200" b="1" dirty="0" smtClean="0">
                <a:solidFill>
                  <a:schemeClr val="tx1"/>
                </a:solidFill>
              </a:rPr>
              <a:t> </a:t>
            </a:r>
            <a:r>
              <a:rPr lang="en-US" sz="3200" b="1" dirty="0">
                <a:solidFill>
                  <a:schemeClr val="tx1"/>
                </a:solidFill>
              </a:rPr>
              <a:t>– Where </a:t>
            </a:r>
            <a:r>
              <a:rPr lang="en-US" sz="3200" b="1" dirty="0" smtClean="0">
                <a:solidFill>
                  <a:schemeClr val="tx1"/>
                </a:solidFill>
              </a:rPr>
              <a:t>unfeasible </a:t>
            </a:r>
            <a:r>
              <a:rPr lang="en-US" sz="3200" b="1" dirty="0">
                <a:solidFill>
                  <a:schemeClr val="tx1"/>
                </a:solidFill>
              </a:rPr>
              <a:t>to </a:t>
            </a:r>
            <a:r>
              <a:rPr lang="en-US" sz="3200" b="1" dirty="0" smtClean="0">
                <a:solidFill>
                  <a:schemeClr val="tx1"/>
                </a:solidFill>
              </a:rPr>
              <a:t>Rehab, Demolish and construct new unit on same site – </a:t>
            </a:r>
            <a:r>
              <a:rPr lang="en-US" sz="3200" b="1" i="1" dirty="0" smtClean="0">
                <a:solidFill>
                  <a:schemeClr val="tx1"/>
                </a:solidFill>
              </a:rPr>
              <a:t>Owner Occupied ONLY</a:t>
            </a:r>
            <a:r>
              <a:rPr lang="en-US" sz="3200" b="1" dirty="0" smtClean="0">
                <a:solidFill>
                  <a:schemeClr val="tx1"/>
                </a:solidFill>
              </a:rPr>
              <a:t>.</a:t>
            </a:r>
          </a:p>
        </p:txBody>
      </p:sp>
      <p:sp>
        <p:nvSpPr>
          <p:cNvPr id="122884" name="Line 4"/>
          <p:cNvSpPr>
            <a:spLocks noChangeShapeType="1"/>
          </p:cNvSpPr>
          <p:nvPr/>
        </p:nvSpPr>
        <p:spPr bwMode="auto">
          <a:xfrm flipV="1">
            <a:off x="762000" y="1752600"/>
            <a:ext cx="76200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582168" y="-114204"/>
            <a:ext cx="8229600" cy="1905000"/>
          </a:xfrm>
        </p:spPr>
        <p:txBody>
          <a:bodyPr/>
          <a:lstStyle/>
          <a:p>
            <a:r>
              <a:rPr lang="en-US" sz="2800" u="sng" dirty="0">
                <a:solidFill>
                  <a:srgbClr val="FF0000"/>
                </a:solidFill>
              </a:rPr>
              <a:t>Eligible Activities</a:t>
            </a:r>
            <a:r>
              <a:rPr lang="en-US" u="sng" dirty="0"/>
              <a:t/>
            </a:r>
            <a:br>
              <a:rPr lang="en-US" u="sng" dirty="0"/>
            </a:br>
            <a:r>
              <a:rPr lang="en-US" sz="2800" dirty="0" smtClean="0"/>
              <a:t>Single </a:t>
            </a:r>
            <a:r>
              <a:rPr lang="en-US" sz="2800" dirty="0"/>
              <a:t>Activity </a:t>
            </a:r>
            <a:r>
              <a:rPr lang="en-US" sz="2800" dirty="0" smtClean="0"/>
              <a:t>Neighborhood Revitalization</a:t>
            </a:r>
            <a:r>
              <a:rPr lang="en-US" sz="2800" dirty="0"/>
              <a:t/>
            </a:r>
            <a:br>
              <a:rPr lang="en-US" sz="2800" dirty="0"/>
            </a:br>
            <a:r>
              <a:rPr lang="en-US" sz="2000" dirty="0"/>
              <a:t>Maximum </a:t>
            </a:r>
            <a:r>
              <a:rPr lang="en-US" sz="2000" dirty="0" smtClean="0"/>
              <a:t>$750,000</a:t>
            </a:r>
            <a:r>
              <a:rPr lang="en-US" sz="2000" dirty="0"/>
              <a:t>.</a:t>
            </a:r>
            <a:br>
              <a:rPr lang="en-US" sz="2000" dirty="0"/>
            </a:br>
            <a:endParaRPr lang="en-US" sz="2000" dirty="0"/>
          </a:p>
        </p:txBody>
      </p:sp>
      <p:sp>
        <p:nvSpPr>
          <p:cNvPr id="121859" name="Rectangle 3"/>
          <p:cNvSpPr>
            <a:spLocks noGrp="1" noChangeArrowheads="1"/>
          </p:cNvSpPr>
          <p:nvPr>
            <p:ph sz="quarter" idx="1"/>
          </p:nvPr>
        </p:nvSpPr>
        <p:spPr>
          <a:xfrm>
            <a:off x="342900" y="1943388"/>
            <a:ext cx="8686800" cy="3810000"/>
          </a:xfrm>
        </p:spPr>
        <p:txBody>
          <a:bodyPr/>
          <a:lstStyle/>
          <a:p>
            <a:r>
              <a:rPr lang="en-US" sz="3200" b="1" u="sng" dirty="0">
                <a:solidFill>
                  <a:schemeClr val="tx1"/>
                </a:solidFill>
              </a:rPr>
              <a:t>Acquisition</a:t>
            </a:r>
            <a:r>
              <a:rPr lang="en-US" sz="3200" b="1" dirty="0">
                <a:solidFill>
                  <a:schemeClr val="tx1"/>
                </a:solidFill>
              </a:rPr>
              <a:t> - of Real Property</a:t>
            </a:r>
          </a:p>
          <a:p>
            <a:r>
              <a:rPr lang="en-US" sz="3200" b="1" u="sng" dirty="0">
                <a:solidFill>
                  <a:schemeClr val="tx1"/>
                </a:solidFill>
              </a:rPr>
              <a:t>Disposition</a:t>
            </a:r>
            <a:r>
              <a:rPr lang="en-US" sz="3200" b="1" dirty="0">
                <a:solidFill>
                  <a:schemeClr val="tx1"/>
                </a:solidFill>
              </a:rPr>
              <a:t> – Costs Incidental to Disposing of Property Acquired with CDBG Funds</a:t>
            </a:r>
          </a:p>
          <a:p>
            <a:r>
              <a:rPr lang="en-US" sz="3200" b="1" u="sng" dirty="0">
                <a:solidFill>
                  <a:schemeClr val="tx1"/>
                </a:solidFill>
              </a:rPr>
              <a:t>Code </a:t>
            </a:r>
            <a:r>
              <a:rPr lang="en-US" sz="3200" b="1" u="sng" dirty="0" smtClean="0">
                <a:solidFill>
                  <a:schemeClr val="tx1"/>
                </a:solidFill>
              </a:rPr>
              <a:t>Enforcement – but…</a:t>
            </a:r>
            <a:endParaRPr lang="en-US" sz="3200" b="1" u="sng" dirty="0">
              <a:solidFill>
                <a:schemeClr val="tx1"/>
              </a:solidFill>
            </a:endParaRPr>
          </a:p>
          <a:p>
            <a:endParaRPr lang="en-US" sz="3200" b="1" dirty="0"/>
          </a:p>
        </p:txBody>
      </p:sp>
      <p:sp>
        <p:nvSpPr>
          <p:cNvPr id="121860" name="Line 4"/>
          <p:cNvSpPr>
            <a:spLocks noChangeShapeType="1"/>
          </p:cNvSpPr>
          <p:nvPr/>
        </p:nvSpPr>
        <p:spPr bwMode="auto">
          <a:xfrm>
            <a:off x="838200" y="1772689"/>
            <a:ext cx="76962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609600" y="-228600"/>
            <a:ext cx="8001000" cy="2057400"/>
          </a:xfrm>
        </p:spPr>
        <p:txBody>
          <a:bodyPr/>
          <a:lstStyle/>
          <a:p>
            <a:r>
              <a:rPr lang="en-US" sz="2800" u="sng" dirty="0">
                <a:solidFill>
                  <a:srgbClr val="FF0000"/>
                </a:solidFill>
              </a:rPr>
              <a:t>Eligible Activities</a:t>
            </a:r>
            <a:r>
              <a:rPr lang="en-US" u="sng" dirty="0"/>
              <a:t/>
            </a:r>
            <a:br>
              <a:rPr lang="en-US" u="sng" dirty="0"/>
            </a:br>
            <a:r>
              <a:rPr lang="en-US" sz="2800" dirty="0" smtClean="0"/>
              <a:t>Single </a:t>
            </a:r>
            <a:r>
              <a:rPr lang="en-US" sz="2800" dirty="0"/>
              <a:t>Activity </a:t>
            </a:r>
            <a:r>
              <a:rPr lang="en-US" sz="2800" dirty="0" smtClean="0"/>
              <a:t>Neighborhood Revitalization</a:t>
            </a:r>
            <a:r>
              <a:rPr lang="en-US" sz="2800" dirty="0"/>
              <a:t/>
            </a:r>
            <a:br>
              <a:rPr lang="en-US" sz="2800" dirty="0"/>
            </a:br>
            <a:r>
              <a:rPr lang="en-US" sz="2000" dirty="0"/>
              <a:t>Maximum </a:t>
            </a:r>
            <a:r>
              <a:rPr lang="en-US" sz="2000" dirty="0" smtClean="0"/>
              <a:t>$750,000</a:t>
            </a:r>
            <a:r>
              <a:rPr lang="en-US" sz="2000" dirty="0"/>
              <a:t>.</a:t>
            </a:r>
            <a:br>
              <a:rPr lang="en-US" sz="2000" dirty="0"/>
            </a:br>
            <a:endParaRPr lang="en-US" sz="2000" dirty="0"/>
          </a:p>
        </p:txBody>
      </p:sp>
      <p:sp>
        <p:nvSpPr>
          <p:cNvPr id="173059" name="Rectangle 3"/>
          <p:cNvSpPr>
            <a:spLocks noGrp="1" noChangeArrowheads="1"/>
          </p:cNvSpPr>
          <p:nvPr>
            <p:ph sz="quarter" idx="1"/>
          </p:nvPr>
        </p:nvSpPr>
        <p:spPr>
          <a:xfrm>
            <a:off x="381000" y="2362200"/>
            <a:ext cx="8001000" cy="3810000"/>
          </a:xfrm>
        </p:spPr>
        <p:txBody>
          <a:bodyPr/>
          <a:lstStyle/>
          <a:p>
            <a:pPr>
              <a:lnSpc>
                <a:spcPct val="90000"/>
              </a:lnSpc>
            </a:pPr>
            <a:r>
              <a:rPr lang="en-US" sz="3200" b="1" u="sng" dirty="0">
                <a:solidFill>
                  <a:schemeClr val="tx1"/>
                </a:solidFill>
              </a:rPr>
              <a:t>Clearance </a:t>
            </a:r>
            <a:r>
              <a:rPr lang="en-US" sz="3200" b="1" dirty="0">
                <a:solidFill>
                  <a:schemeClr val="tx1"/>
                </a:solidFill>
              </a:rPr>
              <a:t>– Of Dilapidated Structures, </a:t>
            </a:r>
            <a:r>
              <a:rPr lang="en-US" sz="3200" b="1" dirty="0" smtClean="0">
                <a:solidFill>
                  <a:schemeClr val="tx1"/>
                </a:solidFill>
              </a:rPr>
              <a:t>out-buildings, etc.</a:t>
            </a:r>
            <a:endParaRPr lang="en-US" sz="3200" b="1" dirty="0">
              <a:solidFill>
                <a:schemeClr val="tx1"/>
              </a:solidFill>
            </a:endParaRPr>
          </a:p>
          <a:p>
            <a:pPr>
              <a:lnSpc>
                <a:spcPct val="90000"/>
              </a:lnSpc>
            </a:pPr>
            <a:r>
              <a:rPr lang="en-US" sz="3200" b="1" u="sng" dirty="0">
                <a:solidFill>
                  <a:schemeClr val="tx1"/>
                </a:solidFill>
              </a:rPr>
              <a:t>Interim Assistance</a:t>
            </a:r>
            <a:r>
              <a:rPr lang="en-US" sz="3200" b="1" dirty="0">
                <a:solidFill>
                  <a:schemeClr val="tx1"/>
                </a:solidFill>
              </a:rPr>
              <a:t> </a:t>
            </a:r>
          </a:p>
          <a:p>
            <a:pPr>
              <a:lnSpc>
                <a:spcPct val="90000"/>
              </a:lnSpc>
            </a:pPr>
            <a:r>
              <a:rPr lang="en-US" sz="3200" b="1" u="sng" dirty="0">
                <a:solidFill>
                  <a:schemeClr val="tx1"/>
                </a:solidFill>
              </a:rPr>
              <a:t>Relocation</a:t>
            </a:r>
            <a:r>
              <a:rPr lang="en-US" sz="3200" b="1" dirty="0">
                <a:solidFill>
                  <a:schemeClr val="tx1"/>
                </a:solidFill>
              </a:rPr>
              <a:t> – Temporary or </a:t>
            </a:r>
            <a:r>
              <a:rPr lang="en-US" sz="3200" b="1" dirty="0" smtClean="0">
                <a:solidFill>
                  <a:schemeClr val="tx1"/>
                </a:solidFill>
              </a:rPr>
              <a:t>Permanent</a:t>
            </a:r>
          </a:p>
          <a:p>
            <a:pPr lvl="1">
              <a:lnSpc>
                <a:spcPct val="90000"/>
              </a:lnSpc>
            </a:pPr>
            <a:r>
              <a:rPr lang="en-US" sz="3200" b="1" dirty="0" smtClean="0">
                <a:solidFill>
                  <a:schemeClr val="tx1"/>
                </a:solidFill>
              </a:rPr>
              <a:t>Temp Relocation is NOT mandatory for Owner occupied units</a:t>
            </a:r>
            <a:endParaRPr lang="en-US" sz="3200" b="1" dirty="0">
              <a:solidFill>
                <a:schemeClr val="tx1"/>
              </a:solidFill>
            </a:endParaRPr>
          </a:p>
          <a:p>
            <a:pPr>
              <a:lnSpc>
                <a:spcPct val="90000"/>
              </a:lnSpc>
            </a:pPr>
            <a:r>
              <a:rPr lang="en-US" sz="3200" b="1" u="sng" dirty="0">
                <a:solidFill>
                  <a:schemeClr val="tx1"/>
                </a:solidFill>
              </a:rPr>
              <a:t>Removal of Architectural Barriers</a:t>
            </a:r>
          </a:p>
          <a:p>
            <a:pPr>
              <a:lnSpc>
                <a:spcPct val="90000"/>
              </a:lnSpc>
            </a:pPr>
            <a:endParaRPr lang="en-US" sz="2800" b="1" u="sng" dirty="0">
              <a:solidFill>
                <a:schemeClr val="tx1"/>
              </a:solidFill>
            </a:endParaRPr>
          </a:p>
        </p:txBody>
      </p:sp>
      <p:sp>
        <p:nvSpPr>
          <p:cNvPr id="173060" name="Line 4"/>
          <p:cNvSpPr>
            <a:spLocks noChangeShapeType="1"/>
          </p:cNvSpPr>
          <p:nvPr/>
        </p:nvSpPr>
        <p:spPr bwMode="auto">
          <a:xfrm>
            <a:off x="838200" y="16764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609600" y="-228600"/>
            <a:ext cx="8001000" cy="2057400"/>
          </a:xfrm>
        </p:spPr>
        <p:txBody>
          <a:bodyPr/>
          <a:lstStyle/>
          <a:p>
            <a:r>
              <a:rPr lang="en-US" sz="2800" u="sng" dirty="0">
                <a:solidFill>
                  <a:srgbClr val="FF0000"/>
                </a:solidFill>
              </a:rPr>
              <a:t>Eligible Activities</a:t>
            </a:r>
            <a:r>
              <a:rPr lang="en-US" u="sng" dirty="0"/>
              <a:t/>
            </a:r>
            <a:br>
              <a:rPr lang="en-US" u="sng" dirty="0"/>
            </a:br>
            <a:r>
              <a:rPr lang="en-US" sz="2800" dirty="0" smtClean="0"/>
              <a:t>Single </a:t>
            </a:r>
            <a:r>
              <a:rPr lang="en-US" sz="2800" dirty="0"/>
              <a:t>Activity </a:t>
            </a:r>
            <a:r>
              <a:rPr lang="en-US" sz="2800" dirty="0" smtClean="0"/>
              <a:t>Neighborhood Revitalization</a:t>
            </a:r>
            <a:r>
              <a:rPr lang="en-US" sz="2800" dirty="0"/>
              <a:t/>
            </a:r>
            <a:br>
              <a:rPr lang="en-US" sz="2800" dirty="0"/>
            </a:br>
            <a:r>
              <a:rPr lang="en-US" sz="2000" dirty="0"/>
              <a:t>Maximum </a:t>
            </a:r>
            <a:r>
              <a:rPr lang="en-US" sz="2000" dirty="0" smtClean="0"/>
              <a:t>$750,000</a:t>
            </a:r>
            <a:r>
              <a:rPr lang="en-US" sz="2000" dirty="0"/>
              <a:t>.</a:t>
            </a:r>
            <a:br>
              <a:rPr lang="en-US" sz="2000" dirty="0"/>
            </a:br>
            <a:endParaRPr lang="en-US" sz="2000" dirty="0"/>
          </a:p>
        </p:txBody>
      </p:sp>
      <p:sp>
        <p:nvSpPr>
          <p:cNvPr id="173059" name="Rectangle 3"/>
          <p:cNvSpPr>
            <a:spLocks noGrp="1" noChangeArrowheads="1"/>
          </p:cNvSpPr>
          <p:nvPr>
            <p:ph sz="quarter" idx="1"/>
          </p:nvPr>
        </p:nvSpPr>
        <p:spPr>
          <a:xfrm>
            <a:off x="381000" y="1909720"/>
            <a:ext cx="8001000" cy="3810000"/>
          </a:xfrm>
        </p:spPr>
        <p:txBody>
          <a:bodyPr>
            <a:normAutofit lnSpcReduction="10000"/>
          </a:bodyPr>
          <a:lstStyle/>
          <a:p>
            <a:pPr>
              <a:lnSpc>
                <a:spcPct val="90000"/>
              </a:lnSpc>
            </a:pPr>
            <a:r>
              <a:rPr lang="en-US" sz="3200" b="1" u="sng" dirty="0" smtClean="0">
                <a:solidFill>
                  <a:schemeClr val="tx1"/>
                </a:solidFill>
              </a:rPr>
              <a:t>Home Buyer Assistance</a:t>
            </a:r>
            <a:endParaRPr lang="en-US" sz="3200" b="1" u="sng" dirty="0">
              <a:solidFill>
                <a:schemeClr val="tx1"/>
              </a:solidFill>
            </a:endParaRPr>
          </a:p>
          <a:p>
            <a:pPr lvl="1">
              <a:lnSpc>
                <a:spcPct val="90000"/>
              </a:lnSpc>
            </a:pPr>
            <a:r>
              <a:rPr lang="en-US" sz="3200" dirty="0">
                <a:solidFill>
                  <a:schemeClr val="tx1"/>
                </a:solidFill>
              </a:rPr>
              <a:t>Down Payment</a:t>
            </a:r>
          </a:p>
          <a:p>
            <a:pPr lvl="1">
              <a:lnSpc>
                <a:spcPct val="90000"/>
              </a:lnSpc>
            </a:pPr>
            <a:r>
              <a:rPr lang="en-US" sz="3200" dirty="0">
                <a:solidFill>
                  <a:schemeClr val="tx1"/>
                </a:solidFill>
              </a:rPr>
              <a:t>Closing </a:t>
            </a:r>
            <a:r>
              <a:rPr lang="en-US" sz="3200" dirty="0" smtClean="0">
                <a:solidFill>
                  <a:schemeClr val="tx1"/>
                </a:solidFill>
              </a:rPr>
              <a:t>costs</a:t>
            </a:r>
          </a:p>
          <a:p>
            <a:pPr lvl="1">
              <a:lnSpc>
                <a:spcPct val="90000"/>
              </a:lnSpc>
            </a:pPr>
            <a:r>
              <a:rPr lang="en-US" sz="3200" dirty="0" smtClean="0">
                <a:solidFill>
                  <a:schemeClr val="tx1"/>
                </a:solidFill>
              </a:rPr>
              <a:t>Principle Reduction Payment</a:t>
            </a:r>
          </a:p>
          <a:p>
            <a:pPr lvl="1">
              <a:lnSpc>
                <a:spcPct val="90000"/>
              </a:lnSpc>
            </a:pPr>
            <a:r>
              <a:rPr lang="en-US" sz="3200" dirty="0" smtClean="0">
                <a:solidFill>
                  <a:schemeClr val="tx1"/>
                </a:solidFill>
              </a:rPr>
              <a:t>Interest buy-down</a:t>
            </a:r>
            <a:endParaRPr lang="en-US" sz="3200" dirty="0">
              <a:solidFill>
                <a:schemeClr val="tx1"/>
              </a:solidFill>
            </a:endParaRPr>
          </a:p>
          <a:p>
            <a:pPr lvl="1">
              <a:lnSpc>
                <a:spcPct val="90000"/>
              </a:lnSpc>
              <a:buFont typeface="Arial" charset="0"/>
              <a:buNone/>
            </a:pPr>
            <a:endParaRPr lang="en-US" b="1" dirty="0">
              <a:solidFill>
                <a:schemeClr val="tx1"/>
              </a:solidFill>
            </a:endParaRPr>
          </a:p>
          <a:p>
            <a:pPr lvl="1">
              <a:lnSpc>
                <a:spcPct val="90000"/>
              </a:lnSpc>
              <a:buFont typeface="Arial" charset="0"/>
              <a:buNone/>
            </a:pPr>
            <a:r>
              <a:rPr lang="en-US" b="1" dirty="0">
                <a:solidFill>
                  <a:schemeClr val="tx1"/>
                </a:solidFill>
              </a:rPr>
              <a:t>NOTE: </a:t>
            </a:r>
            <a:r>
              <a:rPr lang="en-US" i="1" dirty="0">
                <a:solidFill>
                  <a:schemeClr val="tx1"/>
                </a:solidFill>
              </a:rPr>
              <a:t>DCA policy mandates use of </a:t>
            </a:r>
            <a:r>
              <a:rPr lang="en-US" b="1" i="1" dirty="0">
                <a:solidFill>
                  <a:schemeClr val="tx1"/>
                </a:solidFill>
              </a:rPr>
              <a:t>fixed rate mortgages </a:t>
            </a:r>
            <a:r>
              <a:rPr lang="en-US" i="1" dirty="0">
                <a:solidFill>
                  <a:schemeClr val="tx1"/>
                </a:solidFill>
              </a:rPr>
              <a:t>on all CDBG funded projects</a:t>
            </a:r>
          </a:p>
          <a:p>
            <a:pPr>
              <a:lnSpc>
                <a:spcPct val="90000"/>
              </a:lnSpc>
            </a:pPr>
            <a:endParaRPr lang="en-US" sz="2800" b="1" u="sng" dirty="0">
              <a:solidFill>
                <a:schemeClr val="tx1"/>
              </a:solidFill>
            </a:endParaRPr>
          </a:p>
        </p:txBody>
      </p:sp>
      <p:sp>
        <p:nvSpPr>
          <p:cNvPr id="173060" name="Line 4"/>
          <p:cNvSpPr>
            <a:spLocks noChangeShapeType="1"/>
          </p:cNvSpPr>
          <p:nvPr/>
        </p:nvSpPr>
        <p:spPr bwMode="auto">
          <a:xfrm>
            <a:off x="838200" y="1676400"/>
            <a:ext cx="7391400" cy="0"/>
          </a:xfrm>
          <a:prstGeom prst="line">
            <a:avLst/>
          </a:prstGeom>
          <a:noFill/>
          <a:ln w="9525">
            <a:solidFill>
              <a:schemeClr val="accent1"/>
            </a:solidFill>
            <a:round/>
            <a:headEnd/>
            <a:tailEnd/>
          </a:ln>
          <a:effectLst/>
        </p:spPr>
        <p:txBody>
          <a:bodyPr/>
          <a:lstStyle/>
          <a:p>
            <a:endParaRPr lang="en-US"/>
          </a:p>
        </p:txBody>
      </p:sp>
    </p:spTree>
    <p:extLst>
      <p:ext uri="{BB962C8B-B14F-4D97-AF65-F5344CB8AC3E}">
        <p14:creationId xmlns:p14="http://schemas.microsoft.com/office/powerpoint/2010/main" val="155989153"/>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637032" y="381000"/>
            <a:ext cx="7239000" cy="533400"/>
          </a:xfrm>
        </p:spPr>
        <p:txBody>
          <a:bodyPr>
            <a:normAutofit fontScale="90000"/>
          </a:bodyPr>
          <a:lstStyle/>
          <a:p>
            <a:r>
              <a:rPr lang="en-US" sz="2800" dirty="0" smtClean="0"/>
              <a:t/>
            </a:r>
            <a:br>
              <a:rPr lang="en-US" sz="2800" dirty="0" smtClean="0"/>
            </a:br>
            <a:r>
              <a:rPr lang="en-US" sz="3600" dirty="0" smtClean="0"/>
              <a:t>Multi-Activity</a:t>
            </a:r>
            <a:r>
              <a:rPr lang="en-US" sz="2800" dirty="0" smtClean="0"/>
              <a:t/>
            </a:r>
            <a:br>
              <a:rPr lang="en-US" sz="2800" dirty="0" smtClean="0"/>
            </a:br>
            <a:r>
              <a:rPr lang="en-US" sz="2000" dirty="0" smtClean="0"/>
              <a:t>Maximum </a:t>
            </a:r>
            <a:r>
              <a:rPr lang="en-US" sz="2000" b="1" dirty="0" smtClean="0"/>
              <a:t>$1,000,000</a:t>
            </a:r>
            <a:r>
              <a:rPr lang="en-US" sz="2000" dirty="0"/>
              <a:t>.</a:t>
            </a:r>
          </a:p>
        </p:txBody>
      </p:sp>
      <p:sp>
        <p:nvSpPr>
          <p:cNvPr id="177156" name="Rectangle 4"/>
          <p:cNvSpPr>
            <a:spLocks noGrp="1" noChangeArrowheads="1"/>
          </p:cNvSpPr>
          <p:nvPr>
            <p:ph sz="quarter" idx="1"/>
          </p:nvPr>
        </p:nvSpPr>
        <p:spPr>
          <a:xfrm>
            <a:off x="457200" y="1948862"/>
            <a:ext cx="8305800" cy="4240056"/>
          </a:xfrm>
        </p:spPr>
        <p:txBody>
          <a:bodyPr>
            <a:normAutofit lnSpcReduction="10000"/>
          </a:bodyPr>
          <a:lstStyle/>
          <a:p>
            <a:pPr marL="609600" indent="-609600">
              <a:lnSpc>
                <a:spcPct val="90000"/>
              </a:lnSpc>
              <a:buFontTx/>
              <a:buNone/>
            </a:pPr>
            <a:endParaRPr lang="en-US" sz="1300" dirty="0"/>
          </a:p>
          <a:p>
            <a:pPr algn="ctr">
              <a:lnSpc>
                <a:spcPct val="90000"/>
              </a:lnSpc>
              <a:buFont typeface="Monotype Sorts" pitchFamily="2" charset="2"/>
              <a:buNone/>
            </a:pPr>
            <a:r>
              <a:rPr lang="en-US" altLang="en-US" sz="3200" b="1" dirty="0">
                <a:solidFill>
                  <a:schemeClr val="tx1"/>
                </a:solidFill>
              </a:rPr>
              <a:t>Multi-Activity</a:t>
            </a:r>
          </a:p>
          <a:p>
            <a:pPr algn="ctr">
              <a:lnSpc>
                <a:spcPct val="90000"/>
              </a:lnSpc>
              <a:buFont typeface="Monotype Sorts" pitchFamily="2" charset="2"/>
              <a:buNone/>
            </a:pPr>
            <a:r>
              <a:rPr lang="en-US" altLang="en-US" sz="3200" b="1" dirty="0" smtClean="0">
                <a:solidFill>
                  <a:schemeClr val="tx1"/>
                </a:solidFill>
              </a:rPr>
              <a:t>“Comprehensive Neighborhood </a:t>
            </a:r>
            <a:r>
              <a:rPr lang="en-US" altLang="en-US" sz="3200" b="1" dirty="0">
                <a:solidFill>
                  <a:schemeClr val="tx1"/>
                </a:solidFill>
              </a:rPr>
              <a:t>Revitalization”</a:t>
            </a:r>
          </a:p>
          <a:p>
            <a:pPr>
              <a:lnSpc>
                <a:spcPct val="90000"/>
              </a:lnSpc>
              <a:buClr>
                <a:srgbClr val="92D050"/>
              </a:buClr>
              <a:buFont typeface="Wingdings" panose="05000000000000000000" pitchFamily="2" charset="2"/>
              <a:buChar char="q"/>
            </a:pPr>
            <a:r>
              <a:rPr lang="en-US" altLang="en-US" sz="2800" dirty="0">
                <a:solidFill>
                  <a:schemeClr val="tx1"/>
                </a:solidFill>
              </a:rPr>
              <a:t>Includes Housing AND Public Facilities Activities</a:t>
            </a:r>
          </a:p>
          <a:p>
            <a:pPr>
              <a:lnSpc>
                <a:spcPct val="90000"/>
              </a:lnSpc>
              <a:buClr>
                <a:srgbClr val="92D050"/>
              </a:buClr>
              <a:buFont typeface="Wingdings" panose="05000000000000000000" pitchFamily="2" charset="2"/>
              <a:buChar char="q"/>
            </a:pPr>
            <a:r>
              <a:rPr lang="en-US" altLang="en-US" sz="2800" dirty="0">
                <a:solidFill>
                  <a:schemeClr val="tx1"/>
                </a:solidFill>
              </a:rPr>
              <a:t>Limit of </a:t>
            </a:r>
            <a:r>
              <a:rPr lang="en-US" altLang="en-US" sz="2800" dirty="0" smtClean="0">
                <a:solidFill>
                  <a:schemeClr val="tx1"/>
                </a:solidFill>
              </a:rPr>
              <a:t>$1,000,000</a:t>
            </a:r>
            <a:endParaRPr lang="en-US" altLang="en-US" sz="2800" dirty="0">
              <a:solidFill>
                <a:schemeClr val="tx1"/>
              </a:solidFill>
            </a:endParaRPr>
          </a:p>
          <a:p>
            <a:pPr>
              <a:lnSpc>
                <a:spcPct val="90000"/>
              </a:lnSpc>
              <a:buClr>
                <a:srgbClr val="92D050"/>
              </a:buClr>
              <a:buFont typeface="Wingdings" panose="05000000000000000000" pitchFamily="2" charset="2"/>
              <a:buChar char="q"/>
            </a:pPr>
            <a:r>
              <a:rPr lang="en-US" altLang="en-US" sz="2800" dirty="0">
                <a:solidFill>
                  <a:schemeClr val="tx1"/>
                </a:solidFill>
              </a:rPr>
              <a:t>Inter-related Activities</a:t>
            </a:r>
          </a:p>
          <a:p>
            <a:pPr>
              <a:lnSpc>
                <a:spcPct val="90000"/>
              </a:lnSpc>
              <a:buClr>
                <a:srgbClr val="92D050"/>
              </a:buClr>
              <a:buFont typeface="Wingdings" panose="05000000000000000000" pitchFamily="2" charset="2"/>
              <a:buChar char="q"/>
            </a:pPr>
            <a:r>
              <a:rPr lang="en-US" altLang="en-US" sz="2800" dirty="0">
                <a:solidFill>
                  <a:schemeClr val="tx1"/>
                </a:solidFill>
              </a:rPr>
              <a:t>Same Target Area</a:t>
            </a:r>
          </a:p>
          <a:p>
            <a:pPr>
              <a:lnSpc>
                <a:spcPct val="90000"/>
              </a:lnSpc>
              <a:buClr>
                <a:srgbClr val="92D050"/>
              </a:buClr>
              <a:buFont typeface="Wingdings" panose="05000000000000000000" pitchFamily="2" charset="2"/>
              <a:buChar char="q"/>
            </a:pPr>
            <a:r>
              <a:rPr lang="en-US" altLang="en-US" sz="2800" dirty="0">
                <a:solidFill>
                  <a:schemeClr val="tx1"/>
                </a:solidFill>
              </a:rPr>
              <a:t>Comprehensive (Meets all/most of the Needs in the Target Area)</a:t>
            </a:r>
          </a:p>
          <a:p>
            <a:pPr>
              <a:lnSpc>
                <a:spcPct val="90000"/>
              </a:lnSpc>
              <a:buClr>
                <a:srgbClr val="92D050"/>
              </a:buClr>
              <a:buFont typeface="Wingdings" panose="05000000000000000000" pitchFamily="2" charset="2"/>
              <a:buChar char="q"/>
            </a:pPr>
            <a:r>
              <a:rPr lang="en-US" altLang="en-US" sz="2800" b="1" i="1" dirty="0">
                <a:solidFill>
                  <a:schemeClr val="tx1"/>
                </a:solidFill>
              </a:rPr>
              <a:t>Reasonable</a:t>
            </a:r>
            <a:r>
              <a:rPr lang="en-US" altLang="en-US" sz="2800" dirty="0">
                <a:solidFill>
                  <a:schemeClr val="tx1"/>
                </a:solidFill>
              </a:rPr>
              <a:t> Distribution of Funds Between Activities</a:t>
            </a:r>
          </a:p>
          <a:p>
            <a:pPr marL="1714591" lvl="3" indent="-457200">
              <a:lnSpc>
                <a:spcPct val="90000"/>
              </a:lnSpc>
              <a:buFont typeface="Arial" pitchFamily="34" charset="0"/>
              <a:buChar char="•"/>
            </a:pPr>
            <a:endParaRPr lang="en-US" sz="2575" b="1" dirty="0">
              <a:solidFill>
                <a:schemeClr val="tx1"/>
              </a:solidFill>
            </a:endParaRPr>
          </a:p>
          <a:p>
            <a:pPr marL="1371600" lvl="2" indent="-457200">
              <a:lnSpc>
                <a:spcPct val="90000"/>
              </a:lnSpc>
              <a:buFont typeface="Arial" pitchFamily="34" charset="0"/>
              <a:buChar char="•"/>
            </a:pPr>
            <a:endParaRPr lang="en-US" sz="2800" dirty="0"/>
          </a:p>
        </p:txBody>
      </p:sp>
      <p:sp>
        <p:nvSpPr>
          <p:cNvPr id="177157" name="Line 5"/>
          <p:cNvSpPr>
            <a:spLocks noChangeShapeType="1"/>
          </p:cNvSpPr>
          <p:nvPr/>
        </p:nvSpPr>
        <p:spPr bwMode="auto">
          <a:xfrm>
            <a:off x="9144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637032" y="-220565"/>
            <a:ext cx="7239000" cy="1905000"/>
          </a:xfrm>
        </p:spPr>
        <p:txBody>
          <a:bodyPr/>
          <a:lstStyle/>
          <a:p>
            <a:r>
              <a:rPr lang="en-US" sz="2800" u="sng" dirty="0"/>
              <a:t/>
            </a:r>
            <a:br>
              <a:rPr lang="en-US" sz="2800" u="sng" dirty="0"/>
            </a:br>
            <a:r>
              <a:rPr lang="en-US" sz="2800" dirty="0"/>
              <a:t>Revitalization Area </a:t>
            </a:r>
            <a:r>
              <a:rPr lang="en-US" sz="2800" dirty="0" smtClean="0"/>
              <a:t>Strategy (RAS) </a:t>
            </a:r>
            <a:r>
              <a:rPr lang="en-US" sz="2800" dirty="0"/>
              <a:t/>
            </a:r>
            <a:br>
              <a:rPr lang="en-US" sz="2800" dirty="0"/>
            </a:br>
            <a:endParaRPr lang="en-US" sz="2000" dirty="0"/>
          </a:p>
        </p:txBody>
      </p:sp>
      <p:sp>
        <p:nvSpPr>
          <p:cNvPr id="177156" name="Rectangle 4"/>
          <p:cNvSpPr>
            <a:spLocks noGrp="1" noChangeArrowheads="1"/>
          </p:cNvSpPr>
          <p:nvPr>
            <p:ph sz="quarter" idx="1"/>
          </p:nvPr>
        </p:nvSpPr>
        <p:spPr>
          <a:xfrm>
            <a:off x="0" y="1820766"/>
            <a:ext cx="8763000" cy="4884834"/>
          </a:xfrm>
        </p:spPr>
        <p:txBody>
          <a:bodyPr>
            <a:normAutofit/>
          </a:bodyPr>
          <a:lstStyle/>
          <a:p>
            <a:pPr marL="609600" indent="-609600">
              <a:lnSpc>
                <a:spcPct val="90000"/>
              </a:lnSpc>
              <a:buFontTx/>
              <a:buNone/>
            </a:pPr>
            <a:endParaRPr lang="en-US" sz="1300" dirty="0"/>
          </a:p>
          <a:p>
            <a:pPr marL="1371600" lvl="2" indent="-457200">
              <a:lnSpc>
                <a:spcPct val="90000"/>
              </a:lnSpc>
              <a:buFont typeface="Wingdings" panose="05000000000000000000" pitchFamily="2" charset="2"/>
              <a:buChar char="q"/>
            </a:pPr>
            <a:r>
              <a:rPr lang="en-US" sz="2800" b="1" dirty="0">
                <a:solidFill>
                  <a:schemeClr val="tx1"/>
                </a:solidFill>
              </a:rPr>
              <a:t>Officially adopt a local Redevelopment Plan in accordance with the Urban Redevelopment Act O.C.G.A. 36-61 </a:t>
            </a:r>
          </a:p>
          <a:p>
            <a:pPr marL="1371600" lvl="2" indent="-457200">
              <a:lnSpc>
                <a:spcPct val="90000"/>
              </a:lnSpc>
              <a:buFont typeface="Wingdings" panose="05000000000000000000" pitchFamily="2" charset="2"/>
              <a:buChar char="q"/>
            </a:pPr>
            <a:r>
              <a:rPr lang="en-US" sz="2800" b="1" dirty="0">
                <a:solidFill>
                  <a:schemeClr val="tx1"/>
                </a:solidFill>
              </a:rPr>
              <a:t>Eligible area of Census Block Group(s) of 20% or greater poverty level.</a:t>
            </a:r>
          </a:p>
          <a:p>
            <a:pPr marL="1371600" lvl="2" indent="-457200">
              <a:lnSpc>
                <a:spcPct val="90000"/>
              </a:lnSpc>
              <a:buFont typeface="Wingdings" panose="05000000000000000000" pitchFamily="2" charset="2"/>
              <a:buChar char="q"/>
            </a:pPr>
            <a:r>
              <a:rPr lang="en-US" sz="2800" b="1" dirty="0">
                <a:solidFill>
                  <a:schemeClr val="tx1"/>
                </a:solidFill>
              </a:rPr>
              <a:t>Develop strong local partnerships focusing local resources within the Revitalization Area.</a:t>
            </a:r>
          </a:p>
          <a:p>
            <a:pPr marL="1371600" lvl="2" indent="-457200">
              <a:lnSpc>
                <a:spcPct val="90000"/>
              </a:lnSpc>
              <a:buFont typeface="Wingdings" panose="05000000000000000000" pitchFamily="2" charset="2"/>
              <a:buChar char="q"/>
            </a:pPr>
            <a:r>
              <a:rPr lang="en-US" sz="2800" b="1" dirty="0">
                <a:solidFill>
                  <a:schemeClr val="tx1"/>
                </a:solidFill>
              </a:rPr>
              <a:t>Submit application for designation to DCA.</a:t>
            </a:r>
          </a:p>
          <a:p>
            <a:pPr marL="1371600" lvl="2" indent="-457200">
              <a:lnSpc>
                <a:spcPct val="90000"/>
              </a:lnSpc>
              <a:buFont typeface="Wingdings" panose="05000000000000000000" pitchFamily="2" charset="2"/>
              <a:buChar char="q"/>
            </a:pPr>
            <a:r>
              <a:rPr lang="en-US" sz="2800" b="1" dirty="0">
                <a:solidFill>
                  <a:schemeClr val="tx1"/>
                </a:solidFill>
              </a:rPr>
              <a:t>Must be designated by DCA through </a:t>
            </a:r>
            <a:r>
              <a:rPr lang="en-US" sz="2800" b="1" dirty="0" smtClean="0">
                <a:solidFill>
                  <a:schemeClr val="tx1"/>
                </a:solidFill>
              </a:rPr>
              <a:t>application </a:t>
            </a:r>
          </a:p>
          <a:p>
            <a:pPr marL="1828800" lvl="3" indent="-457200">
              <a:lnSpc>
                <a:spcPct val="90000"/>
              </a:lnSpc>
              <a:buClr>
                <a:srgbClr val="00B050"/>
              </a:buClr>
              <a:buFont typeface="Wingdings" panose="05000000000000000000" pitchFamily="2" charset="2"/>
              <a:buChar char="q"/>
            </a:pPr>
            <a:r>
              <a:rPr lang="en-US" sz="2800" b="1" dirty="0" smtClean="0">
                <a:solidFill>
                  <a:schemeClr val="tx1"/>
                </a:solidFill>
              </a:rPr>
              <a:t>Due no later than April </a:t>
            </a:r>
            <a:r>
              <a:rPr lang="en-US" sz="2800" b="1" dirty="0" smtClean="0">
                <a:solidFill>
                  <a:schemeClr val="tx1"/>
                </a:solidFill>
              </a:rPr>
              <a:t>2, 2018</a:t>
            </a:r>
            <a:endParaRPr lang="en-US" sz="2800" b="1" dirty="0">
              <a:solidFill>
                <a:schemeClr val="tx1"/>
              </a:solidFill>
            </a:endParaRPr>
          </a:p>
          <a:p>
            <a:pPr marL="1371600" lvl="2" indent="-457200">
              <a:lnSpc>
                <a:spcPct val="90000"/>
              </a:lnSpc>
              <a:buFont typeface="Arial" pitchFamily="34" charset="0"/>
              <a:buChar char="•"/>
            </a:pPr>
            <a:endParaRPr lang="en-US" sz="2800" dirty="0"/>
          </a:p>
        </p:txBody>
      </p:sp>
      <p:sp>
        <p:nvSpPr>
          <p:cNvPr id="177157" name="Line 5"/>
          <p:cNvSpPr>
            <a:spLocks noChangeShapeType="1"/>
          </p:cNvSpPr>
          <p:nvPr/>
        </p:nvSpPr>
        <p:spPr bwMode="auto">
          <a:xfrm>
            <a:off x="914400" y="1752600"/>
            <a:ext cx="7391400" cy="0"/>
          </a:xfrm>
          <a:prstGeom prst="line">
            <a:avLst/>
          </a:prstGeom>
          <a:noFill/>
          <a:ln w="9525">
            <a:solidFill>
              <a:schemeClr val="accent1"/>
            </a:solidFill>
            <a:round/>
            <a:headEnd/>
            <a:tailEnd/>
          </a:ln>
          <a:effectLst/>
        </p:spPr>
        <p:txBody>
          <a:bodyPr/>
          <a:lstStyle/>
          <a:p>
            <a:endParaRPr lang="en-US"/>
          </a:p>
        </p:txBody>
      </p:sp>
    </p:spTree>
    <p:extLst>
      <p:ext uri="{BB962C8B-B14F-4D97-AF65-F5344CB8AC3E}">
        <p14:creationId xmlns:p14="http://schemas.microsoft.com/office/powerpoint/2010/main" val="2943331925"/>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9600" y="27432"/>
            <a:ext cx="7772400" cy="1143000"/>
          </a:xfrm>
        </p:spPr>
        <p:txBody>
          <a:bodyPr>
            <a:normAutofit fontScale="90000"/>
          </a:bodyPr>
          <a:lstStyle/>
          <a:p>
            <a:r>
              <a:rPr lang="en-US" sz="2800" dirty="0"/>
              <a:t>CDBG </a:t>
            </a:r>
            <a:r>
              <a:rPr lang="en-US" sz="2800" dirty="0" smtClean="0"/>
              <a:t/>
            </a:r>
            <a:br>
              <a:rPr lang="en-US" sz="2800" dirty="0" smtClean="0"/>
            </a:br>
            <a:r>
              <a:rPr lang="en-US" sz="2800" dirty="0" smtClean="0"/>
              <a:t>Neighborhood Revitalization</a:t>
            </a:r>
            <a:r>
              <a:rPr lang="en-US" sz="2800" dirty="0"/>
              <a:t/>
            </a:r>
            <a:br>
              <a:rPr lang="en-US" sz="2800" dirty="0"/>
            </a:br>
            <a:r>
              <a:rPr lang="en-US" sz="2800" dirty="0"/>
              <a:t>Application Review Process </a:t>
            </a:r>
          </a:p>
        </p:txBody>
      </p:sp>
      <p:sp>
        <p:nvSpPr>
          <p:cNvPr id="124931" name="Rectangle 3"/>
          <p:cNvSpPr>
            <a:spLocks noGrp="1" noChangeArrowheads="1"/>
          </p:cNvSpPr>
          <p:nvPr>
            <p:ph sz="quarter" idx="1"/>
          </p:nvPr>
        </p:nvSpPr>
        <p:spPr>
          <a:xfrm>
            <a:off x="609600" y="1981393"/>
            <a:ext cx="8153400" cy="3886200"/>
          </a:xfrm>
        </p:spPr>
        <p:txBody>
          <a:bodyPr/>
          <a:lstStyle/>
          <a:p>
            <a:pPr>
              <a:buFont typeface="Wingdings" pitchFamily="2" charset="2"/>
              <a:buChar char="§"/>
            </a:pPr>
            <a:r>
              <a:rPr lang="en-US" sz="3200" b="1" dirty="0" smtClean="0">
                <a:solidFill>
                  <a:schemeClr val="tx1"/>
                </a:solidFill>
              </a:rPr>
              <a:t>Each application is </a:t>
            </a:r>
            <a:r>
              <a:rPr lang="en-US" sz="3200" b="1" dirty="0">
                <a:solidFill>
                  <a:schemeClr val="tx1"/>
                </a:solidFill>
              </a:rPr>
              <a:t>r</a:t>
            </a:r>
            <a:r>
              <a:rPr lang="en-US" sz="3200" b="1" dirty="0" smtClean="0">
                <a:solidFill>
                  <a:schemeClr val="tx1"/>
                </a:solidFill>
              </a:rPr>
              <a:t>ead </a:t>
            </a:r>
            <a:r>
              <a:rPr lang="en-US" sz="3200" b="1" dirty="0">
                <a:solidFill>
                  <a:schemeClr val="tx1"/>
                </a:solidFill>
              </a:rPr>
              <a:t>and </a:t>
            </a:r>
            <a:r>
              <a:rPr lang="en-US" sz="3200" b="1" dirty="0" smtClean="0">
                <a:solidFill>
                  <a:schemeClr val="tx1"/>
                </a:solidFill>
              </a:rPr>
              <a:t>reviewed </a:t>
            </a:r>
            <a:r>
              <a:rPr lang="en-US" sz="3200" b="1" dirty="0">
                <a:solidFill>
                  <a:schemeClr val="tx1"/>
                </a:solidFill>
              </a:rPr>
              <a:t>by the Housing Panel</a:t>
            </a:r>
          </a:p>
          <a:p>
            <a:pPr>
              <a:buFont typeface="Wingdings" pitchFamily="2" charset="2"/>
              <a:buChar char="§"/>
            </a:pPr>
            <a:r>
              <a:rPr lang="en-US" sz="3200" b="1" dirty="0">
                <a:solidFill>
                  <a:schemeClr val="tx1"/>
                </a:solidFill>
              </a:rPr>
              <a:t>Rank and Score based on:</a:t>
            </a:r>
          </a:p>
          <a:p>
            <a:pPr lvl="1">
              <a:buFont typeface="Wingdings" pitchFamily="2" charset="2"/>
              <a:buChar char="Ø"/>
            </a:pPr>
            <a:r>
              <a:rPr lang="en-US" sz="3200" b="1" u="sng" dirty="0">
                <a:solidFill>
                  <a:schemeClr val="tx1"/>
                </a:solidFill>
              </a:rPr>
              <a:t>Feasibility</a:t>
            </a:r>
            <a:r>
              <a:rPr lang="en-US" sz="3200" b="1" dirty="0">
                <a:solidFill>
                  <a:schemeClr val="tx1"/>
                </a:solidFill>
              </a:rPr>
              <a:t> of Project</a:t>
            </a:r>
          </a:p>
          <a:p>
            <a:pPr lvl="1">
              <a:buFont typeface="Wingdings" pitchFamily="2" charset="2"/>
              <a:buChar char="Ø"/>
            </a:pPr>
            <a:r>
              <a:rPr lang="en-US" sz="3200" b="1" u="sng" dirty="0">
                <a:solidFill>
                  <a:schemeClr val="tx1"/>
                </a:solidFill>
              </a:rPr>
              <a:t>Strategy</a:t>
            </a:r>
            <a:r>
              <a:rPr lang="en-US" sz="3200" b="1" dirty="0">
                <a:solidFill>
                  <a:schemeClr val="tx1"/>
                </a:solidFill>
              </a:rPr>
              <a:t> Proposed</a:t>
            </a:r>
          </a:p>
          <a:p>
            <a:pPr lvl="1">
              <a:buFont typeface="Wingdings" pitchFamily="2" charset="2"/>
              <a:buChar char="Ø"/>
            </a:pPr>
            <a:r>
              <a:rPr lang="en-US" sz="3200" b="1" u="sng" dirty="0">
                <a:solidFill>
                  <a:schemeClr val="tx1"/>
                </a:solidFill>
              </a:rPr>
              <a:t>Impact</a:t>
            </a:r>
            <a:r>
              <a:rPr lang="en-US" sz="3200" b="1" dirty="0">
                <a:solidFill>
                  <a:schemeClr val="tx1"/>
                </a:solidFill>
              </a:rPr>
              <a:t> of Project</a:t>
            </a:r>
          </a:p>
        </p:txBody>
      </p:sp>
      <p:sp>
        <p:nvSpPr>
          <p:cNvPr id="124932" name="Line 4"/>
          <p:cNvSpPr>
            <a:spLocks noChangeShapeType="1"/>
          </p:cNvSpPr>
          <p:nvPr/>
        </p:nvSpPr>
        <p:spPr bwMode="auto">
          <a:xfrm>
            <a:off x="8382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066800" y="914400"/>
            <a:ext cx="7520108" cy="5638800"/>
          </a:xfrm>
          <a:prstGeom prst="rect">
            <a:avLst/>
          </a:prstGeom>
        </p:spPr>
      </p:pic>
    </p:spTree>
    <p:extLst>
      <p:ext uri="{BB962C8B-B14F-4D97-AF65-F5344CB8AC3E}">
        <p14:creationId xmlns:p14="http://schemas.microsoft.com/office/powerpoint/2010/main" val="1137047688"/>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609600" y="152400"/>
            <a:ext cx="6629400" cy="762000"/>
          </a:xfrm>
        </p:spPr>
        <p:txBody>
          <a:bodyPr/>
          <a:lstStyle/>
          <a:p>
            <a:r>
              <a:rPr lang="en-US" dirty="0">
                <a:solidFill>
                  <a:srgbClr val="3366FF"/>
                </a:solidFill>
              </a:rPr>
              <a:t>Feasibility Considerations</a:t>
            </a:r>
          </a:p>
        </p:txBody>
      </p:sp>
      <p:sp>
        <p:nvSpPr>
          <p:cNvPr id="201731" name="Rectangle 3"/>
          <p:cNvSpPr>
            <a:spLocks noGrp="1" noChangeArrowheads="1"/>
          </p:cNvSpPr>
          <p:nvPr>
            <p:ph sz="quarter" idx="1"/>
          </p:nvPr>
        </p:nvSpPr>
        <p:spPr>
          <a:xfrm>
            <a:off x="645059" y="1866804"/>
            <a:ext cx="8077200" cy="4191000"/>
          </a:xfrm>
        </p:spPr>
        <p:txBody>
          <a:bodyPr>
            <a:normAutofit fontScale="92500" lnSpcReduction="10000"/>
          </a:bodyPr>
          <a:lstStyle/>
          <a:p>
            <a:pPr marL="609600" indent="-609600"/>
            <a:r>
              <a:rPr lang="en-US" sz="2800" b="1" dirty="0" smtClean="0">
                <a:solidFill>
                  <a:schemeClr val="tx1"/>
                </a:solidFill>
              </a:rPr>
              <a:t>How and why the project was chosen</a:t>
            </a:r>
          </a:p>
          <a:p>
            <a:pPr marL="609600" indent="-609600"/>
            <a:r>
              <a:rPr lang="en-US" sz="2800" b="1" dirty="0" smtClean="0">
                <a:solidFill>
                  <a:schemeClr val="tx1"/>
                </a:solidFill>
              </a:rPr>
              <a:t>Property Standards to be used</a:t>
            </a:r>
            <a:endParaRPr lang="en-US" sz="2800" b="1" dirty="0">
              <a:solidFill>
                <a:schemeClr val="tx1"/>
              </a:solidFill>
            </a:endParaRPr>
          </a:p>
          <a:p>
            <a:pPr marL="609600" indent="-609600"/>
            <a:r>
              <a:rPr lang="en-US" sz="2800" b="1" dirty="0" smtClean="0">
                <a:solidFill>
                  <a:schemeClr val="tx1"/>
                </a:solidFill>
              </a:rPr>
              <a:t>Lead </a:t>
            </a:r>
            <a:r>
              <a:rPr lang="en-US" sz="2800" b="1" dirty="0">
                <a:solidFill>
                  <a:schemeClr val="tx1"/>
                </a:solidFill>
              </a:rPr>
              <a:t>Based </a:t>
            </a:r>
            <a:r>
              <a:rPr lang="en-US" sz="2800" b="1" dirty="0" smtClean="0">
                <a:solidFill>
                  <a:schemeClr val="tx1"/>
                </a:solidFill>
              </a:rPr>
              <a:t>Paint (LBP) fully addressed</a:t>
            </a:r>
            <a:endParaRPr lang="en-US" sz="2800" b="1" dirty="0">
              <a:solidFill>
                <a:schemeClr val="tx1"/>
              </a:solidFill>
            </a:endParaRPr>
          </a:p>
          <a:p>
            <a:pPr marL="609600" indent="-609600"/>
            <a:r>
              <a:rPr lang="en-US" sz="2800" b="1" dirty="0" smtClean="0">
                <a:solidFill>
                  <a:schemeClr val="tx1"/>
                </a:solidFill>
              </a:rPr>
              <a:t>Outside Funding </a:t>
            </a:r>
            <a:r>
              <a:rPr lang="en-US" sz="2800" b="1" dirty="0">
                <a:solidFill>
                  <a:schemeClr val="tx1"/>
                </a:solidFill>
              </a:rPr>
              <a:t>Sources and Commitments</a:t>
            </a:r>
          </a:p>
          <a:p>
            <a:pPr marL="609600" indent="-609600"/>
            <a:r>
              <a:rPr lang="en-US" sz="2800" b="1" dirty="0">
                <a:solidFill>
                  <a:schemeClr val="tx1"/>
                </a:solidFill>
              </a:rPr>
              <a:t>Operation </a:t>
            </a:r>
            <a:r>
              <a:rPr lang="en-US" sz="2800" b="1" dirty="0" smtClean="0">
                <a:solidFill>
                  <a:schemeClr val="tx1"/>
                </a:solidFill>
              </a:rPr>
              <a:t>Oversight / Experience</a:t>
            </a:r>
            <a:endParaRPr lang="en-US" sz="2800" b="1" dirty="0">
              <a:solidFill>
                <a:schemeClr val="tx1"/>
              </a:solidFill>
            </a:endParaRPr>
          </a:p>
          <a:p>
            <a:pPr marL="609600" indent="-609600"/>
            <a:r>
              <a:rPr lang="en-US" sz="2800" b="1" dirty="0">
                <a:solidFill>
                  <a:schemeClr val="tx1"/>
                </a:solidFill>
              </a:rPr>
              <a:t>Maps and Overview</a:t>
            </a:r>
          </a:p>
          <a:p>
            <a:pPr marL="609600" indent="-609600"/>
            <a:r>
              <a:rPr lang="en-US" sz="2800" b="1" dirty="0">
                <a:solidFill>
                  <a:schemeClr val="tx1"/>
                </a:solidFill>
              </a:rPr>
              <a:t>Selling Your Project</a:t>
            </a:r>
          </a:p>
          <a:p>
            <a:pPr marL="609600" indent="-609600"/>
            <a:r>
              <a:rPr lang="en-US" sz="2800" b="1" dirty="0" smtClean="0">
                <a:solidFill>
                  <a:schemeClr val="tx1"/>
                </a:solidFill>
              </a:rPr>
              <a:t>Costs </a:t>
            </a:r>
            <a:endParaRPr lang="en-US" sz="2800" b="1" dirty="0">
              <a:solidFill>
                <a:schemeClr val="tx1"/>
              </a:solidFill>
            </a:endParaRPr>
          </a:p>
        </p:txBody>
      </p:sp>
      <p:sp>
        <p:nvSpPr>
          <p:cNvPr id="201732" name="Line 4"/>
          <p:cNvSpPr>
            <a:spLocks noChangeShapeType="1"/>
          </p:cNvSpPr>
          <p:nvPr/>
        </p:nvSpPr>
        <p:spPr bwMode="auto">
          <a:xfrm>
            <a:off x="914400" y="16764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609600" y="152400"/>
            <a:ext cx="6629400" cy="762000"/>
          </a:xfrm>
        </p:spPr>
        <p:txBody>
          <a:bodyPr/>
          <a:lstStyle/>
          <a:p>
            <a:r>
              <a:rPr lang="en-US" dirty="0">
                <a:solidFill>
                  <a:srgbClr val="3366FF"/>
                </a:solidFill>
              </a:rPr>
              <a:t>Feasibility Considerations</a:t>
            </a:r>
          </a:p>
        </p:txBody>
      </p:sp>
      <p:sp>
        <p:nvSpPr>
          <p:cNvPr id="201731" name="Rectangle 3"/>
          <p:cNvSpPr>
            <a:spLocks noGrp="1" noChangeArrowheads="1"/>
          </p:cNvSpPr>
          <p:nvPr>
            <p:ph sz="quarter" idx="1"/>
          </p:nvPr>
        </p:nvSpPr>
        <p:spPr>
          <a:xfrm>
            <a:off x="637784" y="2590800"/>
            <a:ext cx="8077200" cy="2705196"/>
          </a:xfrm>
        </p:spPr>
        <p:txBody>
          <a:bodyPr>
            <a:normAutofit/>
          </a:bodyPr>
          <a:lstStyle/>
          <a:p>
            <a:pPr marL="609600" indent="-609600"/>
            <a:r>
              <a:rPr lang="en-US" sz="2800" b="1" dirty="0" smtClean="0">
                <a:solidFill>
                  <a:schemeClr val="tx1"/>
                </a:solidFill>
              </a:rPr>
              <a:t>How and why the project was chosen</a:t>
            </a:r>
          </a:p>
          <a:p>
            <a:pPr marL="929640" lvl="1" indent="-609600"/>
            <a:r>
              <a:rPr lang="en-US" sz="2800" b="1" dirty="0" smtClean="0">
                <a:solidFill>
                  <a:schemeClr val="tx1"/>
                </a:solidFill>
              </a:rPr>
              <a:t>Provide a compelling narrative that describes the process used to choose the </a:t>
            </a:r>
            <a:r>
              <a:rPr lang="en-US" sz="2800" b="1" dirty="0" smtClean="0">
                <a:solidFill>
                  <a:schemeClr val="tx1"/>
                </a:solidFill>
              </a:rPr>
              <a:t>project – Including the required Citizen Participation process</a:t>
            </a:r>
            <a:endParaRPr lang="en-US" sz="2800" b="1" dirty="0" smtClean="0">
              <a:solidFill>
                <a:schemeClr val="tx1"/>
              </a:solidFill>
            </a:endParaRPr>
          </a:p>
        </p:txBody>
      </p:sp>
      <p:sp>
        <p:nvSpPr>
          <p:cNvPr id="201732" name="Line 4"/>
          <p:cNvSpPr>
            <a:spLocks noChangeShapeType="1"/>
          </p:cNvSpPr>
          <p:nvPr/>
        </p:nvSpPr>
        <p:spPr bwMode="auto">
          <a:xfrm>
            <a:off x="914400" y="1676400"/>
            <a:ext cx="7391400" cy="0"/>
          </a:xfrm>
          <a:prstGeom prst="line">
            <a:avLst/>
          </a:prstGeom>
          <a:noFill/>
          <a:ln w="9525">
            <a:solidFill>
              <a:schemeClr val="accent1"/>
            </a:solidFill>
            <a:round/>
            <a:headEnd/>
            <a:tailEnd/>
          </a:ln>
          <a:effectLst/>
        </p:spPr>
        <p:txBody>
          <a:bodyPr/>
          <a:lstStyle/>
          <a:p>
            <a:endParaRPr lang="en-US"/>
          </a:p>
        </p:txBody>
      </p:sp>
    </p:spTree>
    <p:extLst>
      <p:ext uri="{BB962C8B-B14F-4D97-AF65-F5344CB8AC3E}">
        <p14:creationId xmlns:p14="http://schemas.microsoft.com/office/powerpoint/2010/main" val="3235361795"/>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600456" y="304800"/>
            <a:ext cx="6629400" cy="762000"/>
          </a:xfrm>
        </p:spPr>
        <p:txBody>
          <a:bodyPr>
            <a:normAutofit fontScale="90000"/>
          </a:bodyPr>
          <a:lstStyle/>
          <a:p>
            <a:r>
              <a:rPr lang="en-US" dirty="0" smtClean="0">
                <a:solidFill>
                  <a:srgbClr val="3366FF"/>
                </a:solidFill>
              </a:rPr>
              <a:t>Feasibility Considerations</a:t>
            </a:r>
            <a:r>
              <a:rPr lang="en-US" dirty="0" smtClean="0"/>
              <a:t/>
            </a:r>
            <a:br>
              <a:rPr lang="en-US" dirty="0" smtClean="0"/>
            </a:br>
            <a:r>
              <a:rPr lang="en-US" dirty="0" smtClean="0"/>
              <a:t>    Minimum </a:t>
            </a:r>
            <a:r>
              <a:rPr lang="en-US" dirty="0"/>
              <a:t>Property Standards</a:t>
            </a:r>
          </a:p>
        </p:txBody>
      </p:sp>
      <p:sp>
        <p:nvSpPr>
          <p:cNvPr id="202755" name="Rectangle 3"/>
          <p:cNvSpPr>
            <a:spLocks noGrp="1" noChangeArrowheads="1"/>
          </p:cNvSpPr>
          <p:nvPr>
            <p:ph sz="quarter" idx="1"/>
          </p:nvPr>
        </p:nvSpPr>
        <p:spPr>
          <a:xfrm>
            <a:off x="381000" y="1919528"/>
            <a:ext cx="8382000" cy="3581400"/>
          </a:xfrm>
        </p:spPr>
        <p:txBody>
          <a:bodyPr>
            <a:normAutofit/>
          </a:bodyPr>
          <a:lstStyle/>
          <a:p>
            <a:r>
              <a:rPr lang="en-US" sz="2800" b="1" dirty="0">
                <a:solidFill>
                  <a:schemeClr val="tx1"/>
                </a:solidFill>
              </a:rPr>
              <a:t>Realistic </a:t>
            </a:r>
            <a:r>
              <a:rPr lang="en-US" sz="2800" b="1" dirty="0" smtClean="0">
                <a:solidFill>
                  <a:schemeClr val="tx1"/>
                </a:solidFill>
              </a:rPr>
              <a:t>Local Minimum </a:t>
            </a:r>
            <a:r>
              <a:rPr lang="en-US" sz="2800" b="1" dirty="0">
                <a:solidFill>
                  <a:schemeClr val="tx1"/>
                </a:solidFill>
              </a:rPr>
              <a:t>Property Standards – you determine what standards you want in your community.</a:t>
            </a:r>
          </a:p>
          <a:p>
            <a:r>
              <a:rPr lang="en-US" sz="2800" b="1" dirty="0" smtClean="0">
                <a:solidFill>
                  <a:schemeClr val="tx1"/>
                </a:solidFill>
              </a:rPr>
              <a:t>Code </a:t>
            </a:r>
            <a:r>
              <a:rPr lang="en-US" sz="2800" b="1" dirty="0">
                <a:solidFill>
                  <a:schemeClr val="tx1"/>
                </a:solidFill>
              </a:rPr>
              <a:t>Violations and Incipient Violations.</a:t>
            </a:r>
          </a:p>
          <a:p>
            <a:r>
              <a:rPr lang="en-US" sz="2800" b="1" dirty="0">
                <a:solidFill>
                  <a:schemeClr val="tx1"/>
                </a:solidFill>
              </a:rPr>
              <a:t>First priority should be given to Health, Safety, and ADA </a:t>
            </a:r>
            <a:r>
              <a:rPr lang="en-US" sz="2800" b="1" dirty="0" smtClean="0">
                <a:solidFill>
                  <a:schemeClr val="tx1"/>
                </a:solidFill>
              </a:rPr>
              <a:t>accommodation.</a:t>
            </a:r>
            <a:endParaRPr lang="en-US" sz="2800" b="1" dirty="0">
              <a:solidFill>
                <a:schemeClr val="tx1"/>
              </a:solidFill>
            </a:endParaRPr>
          </a:p>
        </p:txBody>
      </p:sp>
      <p:sp>
        <p:nvSpPr>
          <p:cNvPr id="202756" name="Line 4"/>
          <p:cNvSpPr>
            <a:spLocks noChangeShapeType="1"/>
          </p:cNvSpPr>
          <p:nvPr/>
        </p:nvSpPr>
        <p:spPr bwMode="auto">
          <a:xfrm>
            <a:off x="6858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609600" y="327756"/>
            <a:ext cx="6200775" cy="609600"/>
          </a:xfrm>
        </p:spPr>
        <p:txBody>
          <a:bodyPr>
            <a:normAutofit fontScale="90000"/>
          </a:bodyPr>
          <a:lstStyle/>
          <a:p>
            <a:r>
              <a:rPr lang="en-US" dirty="0">
                <a:solidFill>
                  <a:srgbClr val="3366FF"/>
                </a:solidFill>
              </a:rPr>
              <a:t>Feasibility Considerations</a:t>
            </a:r>
            <a:r>
              <a:rPr lang="en-US" dirty="0"/>
              <a:t/>
            </a:r>
            <a:br>
              <a:rPr lang="en-US" dirty="0"/>
            </a:br>
            <a:r>
              <a:rPr lang="en-US" dirty="0" smtClean="0"/>
              <a:t>   Lead </a:t>
            </a:r>
            <a:r>
              <a:rPr lang="en-US" dirty="0"/>
              <a:t>Based </a:t>
            </a:r>
            <a:r>
              <a:rPr lang="en-US" dirty="0" smtClean="0"/>
              <a:t>Paint (LBP)</a:t>
            </a:r>
            <a:endParaRPr lang="en-US" dirty="0"/>
          </a:p>
        </p:txBody>
      </p:sp>
      <p:sp>
        <p:nvSpPr>
          <p:cNvPr id="179203" name="Rectangle 3"/>
          <p:cNvSpPr>
            <a:spLocks noGrp="1" noChangeArrowheads="1"/>
          </p:cNvSpPr>
          <p:nvPr>
            <p:ph sz="quarter" idx="1"/>
          </p:nvPr>
        </p:nvSpPr>
        <p:spPr>
          <a:xfrm>
            <a:off x="142592" y="1893683"/>
            <a:ext cx="8991600" cy="4354525"/>
          </a:xfrm>
        </p:spPr>
        <p:txBody>
          <a:bodyPr>
            <a:normAutofit/>
          </a:bodyPr>
          <a:lstStyle/>
          <a:p>
            <a:pPr lvl="1"/>
            <a:r>
              <a:rPr lang="en-US" sz="2800" b="1" dirty="0" smtClean="0">
                <a:solidFill>
                  <a:schemeClr val="tx1"/>
                </a:solidFill>
              </a:rPr>
              <a:t>Lead hazard evaluation is </a:t>
            </a:r>
            <a:r>
              <a:rPr lang="en-US" sz="2800" b="1" i="1" dirty="0" smtClean="0">
                <a:solidFill>
                  <a:schemeClr val="tx1"/>
                </a:solidFill>
              </a:rPr>
              <a:t>required </a:t>
            </a:r>
            <a:r>
              <a:rPr lang="en-US" sz="2800" b="1" dirty="0" smtClean="0">
                <a:solidFill>
                  <a:schemeClr val="tx1"/>
                </a:solidFill>
              </a:rPr>
              <a:t>on any structure built </a:t>
            </a:r>
            <a:r>
              <a:rPr lang="en-US" sz="2800" b="1" u="sng" dirty="0" smtClean="0">
                <a:solidFill>
                  <a:schemeClr val="tx1"/>
                </a:solidFill>
              </a:rPr>
              <a:t>before</a:t>
            </a:r>
            <a:r>
              <a:rPr lang="en-US" sz="2800" b="1" dirty="0" smtClean="0">
                <a:solidFill>
                  <a:schemeClr val="tx1"/>
                </a:solidFill>
              </a:rPr>
              <a:t> 1978.</a:t>
            </a:r>
          </a:p>
          <a:p>
            <a:pPr lvl="1"/>
            <a:r>
              <a:rPr lang="en-US" sz="2800" b="1" dirty="0" smtClean="0">
                <a:solidFill>
                  <a:schemeClr val="tx1"/>
                </a:solidFill>
              </a:rPr>
              <a:t>Evaluation services must be performed by an inspector/risk assessor licensed and certified by the State of Georgia.</a:t>
            </a:r>
          </a:p>
          <a:p>
            <a:pPr lvl="1"/>
            <a:r>
              <a:rPr lang="en-US" sz="2800" b="1" dirty="0">
                <a:solidFill>
                  <a:schemeClr val="tx1"/>
                </a:solidFill>
              </a:rPr>
              <a:t>Lead hazard control work must be performed by certified contractors who have passed the EPA Renovation, Repair and Painting </a:t>
            </a:r>
            <a:r>
              <a:rPr lang="en-US" sz="2800" b="1" dirty="0" smtClean="0">
                <a:solidFill>
                  <a:schemeClr val="tx1"/>
                </a:solidFill>
              </a:rPr>
              <a:t>(RRP) rule </a:t>
            </a:r>
            <a:r>
              <a:rPr lang="en-US" sz="2800" b="1" dirty="0">
                <a:solidFill>
                  <a:schemeClr val="tx1"/>
                </a:solidFill>
              </a:rPr>
              <a:t>safe work practice training</a:t>
            </a:r>
            <a:r>
              <a:rPr lang="en-US" sz="2800" b="1" dirty="0" smtClean="0">
                <a:solidFill>
                  <a:schemeClr val="tx1"/>
                </a:solidFill>
              </a:rPr>
              <a:t>.</a:t>
            </a:r>
          </a:p>
          <a:p>
            <a:pPr lvl="1"/>
            <a:endParaRPr lang="en-US" sz="2800" dirty="0">
              <a:solidFill>
                <a:schemeClr val="tx1"/>
              </a:solidFill>
            </a:endParaRPr>
          </a:p>
        </p:txBody>
      </p:sp>
      <p:sp>
        <p:nvSpPr>
          <p:cNvPr id="179204" name="Line 4"/>
          <p:cNvSpPr>
            <a:spLocks noChangeShapeType="1"/>
          </p:cNvSpPr>
          <p:nvPr/>
        </p:nvSpPr>
        <p:spPr bwMode="auto">
          <a:xfrm>
            <a:off x="7620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609600" y="152400"/>
            <a:ext cx="7772400" cy="1143000"/>
          </a:xfrm>
        </p:spPr>
        <p:txBody>
          <a:bodyPr>
            <a:normAutofit fontScale="90000"/>
          </a:bodyPr>
          <a:lstStyle/>
          <a:p>
            <a:r>
              <a:rPr lang="en-US" dirty="0" smtClean="0">
                <a:solidFill>
                  <a:srgbClr val="3366FF"/>
                </a:solidFill>
              </a:rPr>
              <a:t>Feasibility Considerations </a:t>
            </a:r>
            <a:r>
              <a:rPr lang="en-US" sz="2800" dirty="0" smtClean="0"/>
              <a:t/>
            </a:r>
            <a:br>
              <a:rPr lang="en-US" sz="2800" dirty="0" smtClean="0"/>
            </a:br>
            <a:r>
              <a:rPr lang="en-US" sz="2800" dirty="0" smtClean="0"/>
              <a:t>   </a:t>
            </a:r>
            <a:r>
              <a:rPr lang="en-US" dirty="0" smtClean="0"/>
              <a:t>Lead </a:t>
            </a:r>
            <a:r>
              <a:rPr lang="en-US" dirty="0"/>
              <a:t>Based Paint (LBP)</a:t>
            </a:r>
          </a:p>
        </p:txBody>
      </p:sp>
      <p:sp>
        <p:nvSpPr>
          <p:cNvPr id="204803" name="Rectangle 3"/>
          <p:cNvSpPr>
            <a:spLocks noGrp="1" noChangeArrowheads="1"/>
          </p:cNvSpPr>
          <p:nvPr>
            <p:ph sz="quarter" idx="1"/>
          </p:nvPr>
        </p:nvSpPr>
        <p:spPr>
          <a:xfrm>
            <a:off x="823913" y="2395538"/>
            <a:ext cx="7267575" cy="4005262"/>
          </a:xfrm>
        </p:spPr>
        <p:txBody>
          <a:bodyPr/>
          <a:lstStyle/>
          <a:p>
            <a:pPr marL="240094" lvl="1" indent="-240094">
              <a:lnSpc>
                <a:spcPct val="80000"/>
              </a:lnSpc>
              <a:spcBef>
                <a:spcPts val="525"/>
              </a:spcBef>
              <a:buClr>
                <a:schemeClr val="accent2"/>
              </a:buClr>
              <a:buFont typeface="Wingdings" panose="05000000000000000000" pitchFamily="2" charset="2"/>
              <a:buChar char=""/>
            </a:pPr>
            <a:r>
              <a:rPr lang="en-US" sz="2800" b="1" dirty="0">
                <a:solidFill>
                  <a:schemeClr val="tx1"/>
                </a:solidFill>
              </a:rPr>
              <a:t>Be prepared to seek services outside your local area. </a:t>
            </a:r>
            <a:endParaRPr lang="en-US" sz="2800" b="1" dirty="0" smtClean="0">
              <a:solidFill>
                <a:schemeClr val="tx1"/>
              </a:solidFill>
            </a:endParaRPr>
          </a:p>
          <a:p>
            <a:pPr>
              <a:lnSpc>
                <a:spcPct val="80000"/>
              </a:lnSpc>
            </a:pPr>
            <a:r>
              <a:rPr lang="en-US" sz="2800" b="1" dirty="0" smtClean="0">
                <a:solidFill>
                  <a:schemeClr val="tx1"/>
                </a:solidFill>
              </a:rPr>
              <a:t>Demonstrate understanding of LBP regulation requirements.</a:t>
            </a:r>
          </a:p>
          <a:p>
            <a:pPr>
              <a:lnSpc>
                <a:spcPct val="80000"/>
              </a:lnSpc>
            </a:pPr>
            <a:r>
              <a:rPr lang="en-US" sz="2800" b="1" dirty="0">
                <a:solidFill>
                  <a:schemeClr val="tx1"/>
                </a:solidFill>
              </a:rPr>
              <a:t>Lead hazard control can be costly, budget 25% of estimated rehab </a:t>
            </a:r>
            <a:r>
              <a:rPr lang="en-US" sz="2800" b="1" dirty="0" smtClean="0">
                <a:solidFill>
                  <a:schemeClr val="tx1"/>
                </a:solidFill>
              </a:rPr>
              <a:t>hard cost </a:t>
            </a:r>
            <a:r>
              <a:rPr lang="en-US" sz="2800" b="1" dirty="0">
                <a:solidFill>
                  <a:schemeClr val="tx1"/>
                </a:solidFill>
              </a:rPr>
              <a:t>on ALL budget forms.</a:t>
            </a:r>
          </a:p>
          <a:p>
            <a:pPr>
              <a:lnSpc>
                <a:spcPct val="80000"/>
              </a:lnSpc>
            </a:pPr>
            <a:endParaRPr lang="en-US" sz="2800" b="1" dirty="0">
              <a:solidFill>
                <a:schemeClr val="tx1"/>
              </a:solidFill>
            </a:endParaRPr>
          </a:p>
          <a:p>
            <a:pPr>
              <a:lnSpc>
                <a:spcPct val="80000"/>
              </a:lnSpc>
            </a:pPr>
            <a:endParaRPr lang="en-US" sz="2000" i="1" dirty="0"/>
          </a:p>
        </p:txBody>
      </p:sp>
      <p:sp>
        <p:nvSpPr>
          <p:cNvPr id="204804" name="Line 4"/>
          <p:cNvSpPr>
            <a:spLocks noChangeShapeType="1"/>
          </p:cNvSpPr>
          <p:nvPr/>
        </p:nvSpPr>
        <p:spPr bwMode="auto">
          <a:xfrm>
            <a:off x="823913"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609600" y="143160"/>
            <a:ext cx="7772400" cy="1143000"/>
          </a:xfrm>
        </p:spPr>
        <p:txBody>
          <a:bodyPr/>
          <a:lstStyle/>
          <a:p>
            <a:r>
              <a:rPr lang="en-US" dirty="0" smtClean="0">
                <a:solidFill>
                  <a:srgbClr val="3366FF"/>
                </a:solidFill>
              </a:rPr>
              <a:t>Feasibility Considerations </a:t>
            </a:r>
            <a:r>
              <a:rPr lang="en-US" sz="2400" dirty="0" smtClean="0"/>
              <a:t/>
            </a:r>
            <a:br>
              <a:rPr lang="en-US" sz="2400" dirty="0" smtClean="0"/>
            </a:br>
            <a:r>
              <a:rPr lang="en-US" sz="2400" dirty="0" smtClean="0"/>
              <a:t>   Funding</a:t>
            </a:r>
            <a:r>
              <a:rPr lang="en-US" sz="2400" dirty="0"/>
              <a:t>, Partnerships, Other Resources.</a:t>
            </a:r>
          </a:p>
        </p:txBody>
      </p:sp>
      <p:sp>
        <p:nvSpPr>
          <p:cNvPr id="205827" name="Rectangle 3"/>
          <p:cNvSpPr>
            <a:spLocks noGrp="1" noChangeArrowheads="1"/>
          </p:cNvSpPr>
          <p:nvPr>
            <p:ph sz="quarter" idx="1"/>
          </p:nvPr>
        </p:nvSpPr>
        <p:spPr>
          <a:xfrm>
            <a:off x="495300" y="1828608"/>
            <a:ext cx="8001000" cy="4800792"/>
          </a:xfrm>
        </p:spPr>
        <p:txBody>
          <a:bodyPr>
            <a:normAutofit/>
          </a:bodyPr>
          <a:lstStyle/>
          <a:p>
            <a:pPr>
              <a:lnSpc>
                <a:spcPct val="80000"/>
              </a:lnSpc>
            </a:pPr>
            <a:r>
              <a:rPr lang="en-US" sz="3200" b="1" dirty="0" smtClean="0">
                <a:solidFill>
                  <a:schemeClr val="tx1"/>
                </a:solidFill>
              </a:rPr>
              <a:t>Provide reasonable justification for all costs, and the basis of those costs.</a:t>
            </a:r>
          </a:p>
          <a:p>
            <a:pPr>
              <a:lnSpc>
                <a:spcPct val="80000"/>
              </a:lnSpc>
            </a:pPr>
            <a:r>
              <a:rPr lang="en-US" sz="3200" b="1" dirty="0" smtClean="0">
                <a:solidFill>
                  <a:schemeClr val="tx1"/>
                </a:solidFill>
              </a:rPr>
              <a:t>Obtain FIRM, SPECIFIC commitment </a:t>
            </a:r>
            <a:r>
              <a:rPr lang="en-US" sz="3200" b="1" dirty="0">
                <a:solidFill>
                  <a:schemeClr val="tx1"/>
                </a:solidFill>
              </a:rPr>
              <a:t>letters from all </a:t>
            </a:r>
            <a:r>
              <a:rPr lang="en-US" sz="3200" b="1" dirty="0" smtClean="0">
                <a:solidFill>
                  <a:schemeClr val="tx1"/>
                </a:solidFill>
              </a:rPr>
              <a:t>partners.</a:t>
            </a:r>
            <a:endParaRPr lang="en-US" sz="3200" b="1" dirty="0">
              <a:solidFill>
                <a:schemeClr val="tx1"/>
              </a:solidFill>
            </a:endParaRPr>
          </a:p>
          <a:p>
            <a:pPr>
              <a:lnSpc>
                <a:spcPct val="80000"/>
              </a:lnSpc>
            </a:pPr>
            <a:r>
              <a:rPr lang="en-US" sz="3200" b="1" dirty="0">
                <a:solidFill>
                  <a:schemeClr val="tx1"/>
                </a:solidFill>
              </a:rPr>
              <a:t>Ensure that the commitment letters are issued and signed by </a:t>
            </a:r>
            <a:r>
              <a:rPr lang="en-US" sz="3200" b="1" u="sng" dirty="0">
                <a:solidFill>
                  <a:schemeClr val="tx1"/>
                </a:solidFill>
              </a:rPr>
              <a:t>authorized</a:t>
            </a:r>
            <a:r>
              <a:rPr lang="en-US" sz="3200" b="1" dirty="0">
                <a:solidFill>
                  <a:schemeClr val="tx1"/>
                </a:solidFill>
              </a:rPr>
              <a:t> individuals.</a:t>
            </a:r>
          </a:p>
          <a:p>
            <a:pPr>
              <a:lnSpc>
                <a:spcPct val="80000"/>
              </a:lnSpc>
            </a:pPr>
            <a:r>
              <a:rPr lang="en-US" sz="3200" b="1" i="1" dirty="0">
                <a:solidFill>
                  <a:schemeClr val="tx1"/>
                </a:solidFill>
              </a:rPr>
              <a:t>Pledges of support without </a:t>
            </a:r>
            <a:r>
              <a:rPr lang="en-US" sz="3200" b="1" i="1" dirty="0" smtClean="0">
                <a:solidFill>
                  <a:schemeClr val="tx1"/>
                </a:solidFill>
              </a:rPr>
              <a:t>firm commitment </a:t>
            </a:r>
            <a:r>
              <a:rPr lang="en-US" sz="3200" b="1" i="1" dirty="0">
                <a:solidFill>
                  <a:schemeClr val="tx1"/>
                </a:solidFill>
              </a:rPr>
              <a:t>letters will not be considered</a:t>
            </a:r>
            <a:r>
              <a:rPr lang="en-US" sz="3200" b="1" dirty="0" smtClean="0">
                <a:solidFill>
                  <a:schemeClr val="tx1"/>
                </a:solidFill>
              </a:rPr>
              <a:t>.</a:t>
            </a:r>
            <a:endParaRPr lang="en-US" sz="3200" b="1" dirty="0">
              <a:solidFill>
                <a:schemeClr val="tx1"/>
              </a:solidFill>
            </a:endParaRPr>
          </a:p>
        </p:txBody>
      </p:sp>
      <p:sp>
        <p:nvSpPr>
          <p:cNvPr id="205828" name="Line 4"/>
          <p:cNvSpPr>
            <a:spLocks noChangeShapeType="1"/>
          </p:cNvSpPr>
          <p:nvPr/>
        </p:nvSpPr>
        <p:spPr bwMode="auto">
          <a:xfrm>
            <a:off x="914400" y="16764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609600" y="143160"/>
            <a:ext cx="7772400" cy="1143000"/>
          </a:xfrm>
        </p:spPr>
        <p:txBody>
          <a:bodyPr/>
          <a:lstStyle/>
          <a:p>
            <a:r>
              <a:rPr lang="en-US" dirty="0" smtClean="0">
                <a:solidFill>
                  <a:srgbClr val="3366FF"/>
                </a:solidFill>
              </a:rPr>
              <a:t>Feasibility Considerations </a:t>
            </a:r>
            <a:r>
              <a:rPr lang="en-US" sz="2400" dirty="0" smtClean="0"/>
              <a:t/>
            </a:r>
            <a:br>
              <a:rPr lang="en-US" sz="2400" dirty="0" smtClean="0"/>
            </a:br>
            <a:r>
              <a:rPr lang="en-US" sz="2400" dirty="0" smtClean="0"/>
              <a:t>   Funding</a:t>
            </a:r>
            <a:r>
              <a:rPr lang="en-US" sz="2400" dirty="0"/>
              <a:t>, Partnerships, Other Resources.</a:t>
            </a:r>
          </a:p>
        </p:txBody>
      </p:sp>
      <p:sp>
        <p:nvSpPr>
          <p:cNvPr id="205827" name="Rectangle 3"/>
          <p:cNvSpPr>
            <a:spLocks noGrp="1" noChangeArrowheads="1"/>
          </p:cNvSpPr>
          <p:nvPr>
            <p:ph sz="quarter" idx="1"/>
          </p:nvPr>
        </p:nvSpPr>
        <p:spPr>
          <a:xfrm>
            <a:off x="533400" y="2362200"/>
            <a:ext cx="7505700" cy="3048192"/>
          </a:xfrm>
        </p:spPr>
        <p:txBody>
          <a:bodyPr>
            <a:normAutofit/>
          </a:bodyPr>
          <a:lstStyle/>
          <a:p>
            <a:pPr lvl="0">
              <a:lnSpc>
                <a:spcPct val="80000"/>
              </a:lnSpc>
              <a:buClr>
                <a:srgbClr val="DD8047"/>
              </a:buClr>
            </a:pPr>
            <a:r>
              <a:rPr lang="en-US" sz="3200" b="1" dirty="0">
                <a:solidFill>
                  <a:prstClr val="black"/>
                </a:solidFill>
              </a:rPr>
              <a:t>Indicate how each will be applied, at what point will these funds be released.</a:t>
            </a:r>
          </a:p>
          <a:p>
            <a:pPr lvl="0">
              <a:lnSpc>
                <a:spcPct val="80000"/>
              </a:lnSpc>
              <a:buClr>
                <a:srgbClr val="DD8047"/>
              </a:buClr>
            </a:pPr>
            <a:r>
              <a:rPr lang="en-US" sz="3200" b="1" dirty="0">
                <a:solidFill>
                  <a:prstClr val="black"/>
                </a:solidFill>
              </a:rPr>
              <a:t>General Property Improvements (GPI) are not funded by CDBG. </a:t>
            </a:r>
          </a:p>
          <a:p>
            <a:pPr lvl="0">
              <a:lnSpc>
                <a:spcPct val="80000"/>
              </a:lnSpc>
              <a:buClr>
                <a:srgbClr val="DD8047"/>
              </a:buClr>
            </a:pPr>
            <a:r>
              <a:rPr lang="en-US" sz="3200" b="1" dirty="0">
                <a:solidFill>
                  <a:prstClr val="black"/>
                </a:solidFill>
              </a:rPr>
              <a:t>Secure firm, convincing documentation of participation from investor-owners.</a:t>
            </a:r>
            <a:endParaRPr lang="en-US" sz="3200" b="1" dirty="0">
              <a:solidFill>
                <a:prstClr val="black"/>
              </a:solidFill>
            </a:endParaRPr>
          </a:p>
        </p:txBody>
      </p:sp>
      <p:sp>
        <p:nvSpPr>
          <p:cNvPr id="205828" name="Line 4"/>
          <p:cNvSpPr>
            <a:spLocks noChangeShapeType="1"/>
          </p:cNvSpPr>
          <p:nvPr/>
        </p:nvSpPr>
        <p:spPr bwMode="auto">
          <a:xfrm>
            <a:off x="914400" y="1676400"/>
            <a:ext cx="7391400" cy="0"/>
          </a:xfrm>
          <a:prstGeom prst="line">
            <a:avLst/>
          </a:prstGeom>
          <a:noFill/>
          <a:ln w="9525">
            <a:solidFill>
              <a:schemeClr val="accent1"/>
            </a:solidFill>
            <a:round/>
            <a:headEnd/>
            <a:tailEnd/>
          </a:ln>
          <a:effectLst/>
        </p:spPr>
        <p:txBody>
          <a:bodyPr/>
          <a:lstStyle/>
          <a:p>
            <a:endParaRPr lang="en-US"/>
          </a:p>
        </p:txBody>
      </p:sp>
    </p:spTree>
    <p:extLst>
      <p:ext uri="{BB962C8B-B14F-4D97-AF65-F5344CB8AC3E}">
        <p14:creationId xmlns:p14="http://schemas.microsoft.com/office/powerpoint/2010/main" val="827708065"/>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588264" y="76296"/>
            <a:ext cx="7772400" cy="1143000"/>
          </a:xfrm>
        </p:spPr>
        <p:txBody>
          <a:bodyPr>
            <a:normAutofit fontScale="90000"/>
          </a:bodyPr>
          <a:lstStyle/>
          <a:p>
            <a:r>
              <a:rPr lang="en-US" dirty="0" smtClean="0">
                <a:solidFill>
                  <a:srgbClr val="3366FF"/>
                </a:solidFill>
              </a:rPr>
              <a:t>Feasibility Considerations </a:t>
            </a:r>
            <a:r>
              <a:rPr lang="en-US" dirty="0" smtClean="0"/>
              <a:t/>
            </a:r>
            <a:br>
              <a:rPr lang="en-US" dirty="0" smtClean="0"/>
            </a:br>
            <a:r>
              <a:rPr lang="en-US" dirty="0" smtClean="0"/>
              <a:t>   Schedules </a:t>
            </a:r>
            <a:r>
              <a:rPr lang="en-US" dirty="0"/>
              <a:t>and Time tables</a:t>
            </a:r>
          </a:p>
        </p:txBody>
      </p:sp>
      <p:sp>
        <p:nvSpPr>
          <p:cNvPr id="207875" name="Rectangle 3"/>
          <p:cNvSpPr>
            <a:spLocks noGrp="1" noChangeArrowheads="1"/>
          </p:cNvSpPr>
          <p:nvPr>
            <p:ph sz="quarter" idx="1"/>
          </p:nvPr>
        </p:nvSpPr>
        <p:spPr>
          <a:xfrm>
            <a:off x="381000" y="2514600"/>
            <a:ext cx="8534400" cy="4114800"/>
          </a:xfrm>
        </p:spPr>
        <p:txBody>
          <a:bodyPr>
            <a:normAutofit/>
          </a:bodyPr>
          <a:lstStyle/>
          <a:p>
            <a:r>
              <a:rPr lang="en-US" sz="3200" b="1" dirty="0">
                <a:solidFill>
                  <a:schemeClr val="tx1"/>
                </a:solidFill>
              </a:rPr>
              <a:t>Who will provide </a:t>
            </a:r>
            <a:r>
              <a:rPr lang="en-US" sz="3200" b="1" dirty="0" smtClean="0">
                <a:solidFill>
                  <a:schemeClr val="tx1"/>
                </a:solidFill>
              </a:rPr>
              <a:t>Project oversight?</a:t>
            </a:r>
          </a:p>
          <a:p>
            <a:pPr lvl="1"/>
            <a:r>
              <a:rPr lang="en-US" sz="3200" b="1" dirty="0" smtClean="0">
                <a:solidFill>
                  <a:schemeClr val="tx1"/>
                </a:solidFill>
              </a:rPr>
              <a:t>What are their credentials?</a:t>
            </a:r>
          </a:p>
          <a:p>
            <a:r>
              <a:rPr lang="en-US" sz="3200" b="1" dirty="0" smtClean="0">
                <a:solidFill>
                  <a:schemeClr val="tx1"/>
                </a:solidFill>
              </a:rPr>
              <a:t>Demonstrate </a:t>
            </a:r>
            <a:r>
              <a:rPr lang="en-US" sz="3200" b="1" u="sng" dirty="0" smtClean="0">
                <a:solidFill>
                  <a:schemeClr val="tx1"/>
                </a:solidFill>
              </a:rPr>
              <a:t>capacity</a:t>
            </a:r>
            <a:r>
              <a:rPr lang="en-US" sz="3200" b="1" dirty="0" smtClean="0">
                <a:solidFill>
                  <a:schemeClr val="tx1"/>
                </a:solidFill>
              </a:rPr>
              <a:t> to undertake the </a:t>
            </a:r>
            <a:r>
              <a:rPr lang="en-US" sz="3200" b="1" dirty="0" smtClean="0">
                <a:solidFill>
                  <a:schemeClr val="tx1"/>
                </a:solidFill>
              </a:rPr>
              <a:t>project.</a:t>
            </a:r>
            <a:endParaRPr lang="en-US" sz="3200" b="1" dirty="0">
              <a:solidFill>
                <a:schemeClr val="tx1"/>
              </a:solidFill>
            </a:endParaRPr>
          </a:p>
          <a:p>
            <a:r>
              <a:rPr lang="en-US" sz="3200" b="1" dirty="0">
                <a:solidFill>
                  <a:schemeClr val="tx1"/>
                </a:solidFill>
              </a:rPr>
              <a:t>Develop and show a schedule of start and completion dates. Indicate milestones and inspection points. </a:t>
            </a:r>
          </a:p>
        </p:txBody>
      </p:sp>
      <p:sp>
        <p:nvSpPr>
          <p:cNvPr id="207876" name="Line 4"/>
          <p:cNvSpPr>
            <a:spLocks noChangeShapeType="1"/>
          </p:cNvSpPr>
          <p:nvPr/>
        </p:nvSpPr>
        <p:spPr bwMode="auto">
          <a:xfrm>
            <a:off x="588264"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615696" y="228600"/>
            <a:ext cx="6629400" cy="762000"/>
          </a:xfrm>
        </p:spPr>
        <p:txBody>
          <a:bodyPr>
            <a:normAutofit fontScale="90000"/>
          </a:bodyPr>
          <a:lstStyle/>
          <a:p>
            <a:r>
              <a:rPr lang="en-US" sz="2800" dirty="0" smtClean="0">
                <a:solidFill>
                  <a:srgbClr val="3366FF"/>
                </a:solidFill>
              </a:rPr>
              <a:t>Feasibility Considerations </a:t>
            </a:r>
            <a:r>
              <a:rPr lang="en-US" sz="2800" dirty="0" smtClean="0"/>
              <a:t/>
            </a:r>
            <a:br>
              <a:rPr lang="en-US" sz="2800" dirty="0" smtClean="0"/>
            </a:br>
            <a:r>
              <a:rPr lang="en-US" sz="2800" dirty="0" smtClean="0"/>
              <a:t>   Contracting </a:t>
            </a:r>
            <a:r>
              <a:rPr lang="en-US" sz="2800" dirty="0"/>
              <a:t>and Construction</a:t>
            </a:r>
          </a:p>
        </p:txBody>
      </p:sp>
      <p:sp>
        <p:nvSpPr>
          <p:cNvPr id="211971" name="Rectangle 3"/>
          <p:cNvSpPr>
            <a:spLocks noGrp="1" noChangeArrowheads="1"/>
          </p:cNvSpPr>
          <p:nvPr>
            <p:ph sz="quarter" idx="1"/>
          </p:nvPr>
        </p:nvSpPr>
        <p:spPr>
          <a:xfrm>
            <a:off x="457200" y="1828993"/>
            <a:ext cx="8229600" cy="4267007"/>
          </a:xfrm>
        </p:spPr>
        <p:txBody>
          <a:bodyPr>
            <a:normAutofit fontScale="92500" lnSpcReduction="20000"/>
          </a:bodyPr>
          <a:lstStyle/>
          <a:p>
            <a:pPr marL="0" indent="0">
              <a:lnSpc>
                <a:spcPct val="90000"/>
              </a:lnSpc>
              <a:buNone/>
            </a:pPr>
            <a:r>
              <a:rPr lang="en-US" sz="2800" b="1" u="sng" dirty="0" smtClean="0">
                <a:solidFill>
                  <a:srgbClr val="FF0000"/>
                </a:solidFill>
              </a:rPr>
              <a:t>The Application must demonstrate understanding of the Rehab process</a:t>
            </a:r>
          </a:p>
          <a:p>
            <a:pPr>
              <a:lnSpc>
                <a:spcPct val="90000"/>
              </a:lnSpc>
            </a:pPr>
            <a:r>
              <a:rPr lang="en-US" sz="2800" b="1" dirty="0" smtClean="0">
                <a:solidFill>
                  <a:schemeClr val="tx1"/>
                </a:solidFill>
              </a:rPr>
              <a:t>Beneficiary eligibility</a:t>
            </a:r>
          </a:p>
          <a:p>
            <a:pPr>
              <a:lnSpc>
                <a:spcPct val="90000"/>
              </a:lnSpc>
            </a:pPr>
            <a:r>
              <a:rPr lang="en-US" sz="2800" b="1" dirty="0" smtClean="0">
                <a:solidFill>
                  <a:schemeClr val="tx1"/>
                </a:solidFill>
              </a:rPr>
              <a:t>“</a:t>
            </a:r>
            <a:r>
              <a:rPr lang="en-US" sz="2800" b="1" dirty="0">
                <a:solidFill>
                  <a:schemeClr val="tx1"/>
                </a:solidFill>
              </a:rPr>
              <a:t>Work Write-Up” and “Scope of Work</a:t>
            </a:r>
            <a:r>
              <a:rPr lang="en-US" sz="2800" b="1" dirty="0" smtClean="0">
                <a:solidFill>
                  <a:schemeClr val="tx1"/>
                </a:solidFill>
              </a:rPr>
              <a:t>”.</a:t>
            </a:r>
          </a:p>
          <a:p>
            <a:pPr lvl="1">
              <a:lnSpc>
                <a:spcPct val="90000"/>
              </a:lnSpc>
            </a:pPr>
            <a:r>
              <a:rPr lang="en-US" sz="2800" b="1" dirty="0" smtClean="0">
                <a:solidFill>
                  <a:schemeClr val="tx1"/>
                </a:solidFill>
              </a:rPr>
              <a:t>Maximum value rehabilitation</a:t>
            </a:r>
            <a:r>
              <a:rPr lang="en-US" sz="2800" b="1" dirty="0" smtClean="0">
                <a:solidFill>
                  <a:schemeClr val="tx1"/>
                </a:solidFill>
              </a:rPr>
              <a:t>!!!!</a:t>
            </a:r>
          </a:p>
          <a:p>
            <a:pPr lvl="1">
              <a:lnSpc>
                <a:spcPct val="90000"/>
              </a:lnSpc>
            </a:pPr>
            <a:r>
              <a:rPr lang="en-US" sz="2800" b="1" dirty="0" smtClean="0">
                <a:solidFill>
                  <a:schemeClr val="tx1"/>
                </a:solidFill>
              </a:rPr>
              <a:t>MHU Rehab Limit of $7,000 – including owner match</a:t>
            </a:r>
            <a:endParaRPr lang="en-US" sz="2800" b="1" dirty="0">
              <a:solidFill>
                <a:schemeClr val="tx1"/>
              </a:solidFill>
            </a:endParaRPr>
          </a:p>
          <a:p>
            <a:pPr>
              <a:lnSpc>
                <a:spcPct val="90000"/>
              </a:lnSpc>
            </a:pPr>
            <a:r>
              <a:rPr lang="en-US" sz="2800" b="1" dirty="0" smtClean="0">
                <a:solidFill>
                  <a:schemeClr val="tx1"/>
                </a:solidFill>
              </a:rPr>
              <a:t>Qualifying </a:t>
            </a:r>
            <a:r>
              <a:rPr lang="en-US" sz="2800" b="1" dirty="0">
                <a:solidFill>
                  <a:schemeClr val="tx1"/>
                </a:solidFill>
              </a:rPr>
              <a:t>contractors: </a:t>
            </a:r>
            <a:r>
              <a:rPr lang="en-US" sz="2800" b="1" dirty="0" smtClean="0">
                <a:solidFill>
                  <a:schemeClr val="tx1"/>
                </a:solidFill>
              </a:rPr>
              <a:t>establish guidelines </a:t>
            </a:r>
            <a:r>
              <a:rPr lang="en-US" sz="2800" b="1" dirty="0">
                <a:solidFill>
                  <a:schemeClr val="tx1"/>
                </a:solidFill>
              </a:rPr>
              <a:t>and criteria.</a:t>
            </a:r>
          </a:p>
          <a:p>
            <a:pPr>
              <a:lnSpc>
                <a:spcPct val="90000"/>
              </a:lnSpc>
            </a:pPr>
            <a:r>
              <a:rPr lang="en-US" sz="2800" b="1" dirty="0" smtClean="0">
                <a:solidFill>
                  <a:schemeClr val="tx1"/>
                </a:solidFill>
              </a:rPr>
              <a:t>Bidding </a:t>
            </a:r>
            <a:r>
              <a:rPr lang="en-US" sz="2800" b="1" dirty="0">
                <a:solidFill>
                  <a:schemeClr val="tx1"/>
                </a:solidFill>
              </a:rPr>
              <a:t>process and bid acceptance protocol.</a:t>
            </a:r>
          </a:p>
          <a:p>
            <a:pPr>
              <a:lnSpc>
                <a:spcPct val="90000"/>
              </a:lnSpc>
            </a:pPr>
            <a:r>
              <a:rPr lang="en-US" sz="2800" b="1" dirty="0">
                <a:solidFill>
                  <a:schemeClr val="tx1"/>
                </a:solidFill>
              </a:rPr>
              <a:t>Contract negotiations.</a:t>
            </a:r>
          </a:p>
          <a:p>
            <a:pPr>
              <a:lnSpc>
                <a:spcPct val="90000"/>
              </a:lnSpc>
            </a:pPr>
            <a:r>
              <a:rPr lang="en-US" sz="2800" b="1" dirty="0">
                <a:solidFill>
                  <a:schemeClr val="tx1"/>
                </a:solidFill>
              </a:rPr>
              <a:t>Change Orders protocol.</a:t>
            </a:r>
          </a:p>
          <a:p>
            <a:pPr>
              <a:lnSpc>
                <a:spcPct val="90000"/>
              </a:lnSpc>
            </a:pPr>
            <a:r>
              <a:rPr lang="en-US" sz="2800" b="1" dirty="0">
                <a:solidFill>
                  <a:schemeClr val="tx1"/>
                </a:solidFill>
              </a:rPr>
              <a:t>Draw Request and approval process</a:t>
            </a:r>
            <a:r>
              <a:rPr lang="en-US" sz="2800" b="1" dirty="0"/>
              <a:t>.</a:t>
            </a:r>
          </a:p>
        </p:txBody>
      </p:sp>
      <p:sp>
        <p:nvSpPr>
          <p:cNvPr id="211972" name="Line 4"/>
          <p:cNvSpPr>
            <a:spLocks noChangeShapeType="1"/>
          </p:cNvSpPr>
          <p:nvPr/>
        </p:nvSpPr>
        <p:spPr bwMode="auto">
          <a:xfrm>
            <a:off x="609600" y="16764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647700" y="0"/>
            <a:ext cx="7772400" cy="1143000"/>
          </a:xfrm>
        </p:spPr>
        <p:txBody>
          <a:bodyPr>
            <a:normAutofit fontScale="90000"/>
          </a:bodyPr>
          <a:lstStyle/>
          <a:p>
            <a:r>
              <a:rPr lang="en-US" dirty="0" smtClean="0">
                <a:solidFill>
                  <a:srgbClr val="3366FF"/>
                </a:solidFill>
              </a:rPr>
              <a:t>Feasibility Considerations </a:t>
            </a:r>
            <a:r>
              <a:rPr lang="en-US" dirty="0" smtClean="0"/>
              <a:t/>
            </a:r>
            <a:br>
              <a:rPr lang="en-US" dirty="0" smtClean="0"/>
            </a:br>
            <a:r>
              <a:rPr lang="en-US" dirty="0" smtClean="0"/>
              <a:t>   Maps </a:t>
            </a:r>
            <a:r>
              <a:rPr lang="en-US" dirty="0"/>
              <a:t>and Photos</a:t>
            </a:r>
          </a:p>
        </p:txBody>
      </p:sp>
      <p:sp>
        <p:nvSpPr>
          <p:cNvPr id="212995" name="Rectangle 3"/>
          <p:cNvSpPr>
            <a:spLocks noGrp="1" noChangeArrowheads="1"/>
          </p:cNvSpPr>
          <p:nvPr>
            <p:ph sz="quarter" idx="1"/>
          </p:nvPr>
        </p:nvSpPr>
        <p:spPr>
          <a:xfrm>
            <a:off x="304800" y="1980639"/>
            <a:ext cx="8458200" cy="4175302"/>
          </a:xfrm>
        </p:spPr>
        <p:txBody>
          <a:bodyPr>
            <a:normAutofit/>
          </a:bodyPr>
          <a:lstStyle/>
          <a:p>
            <a:pPr>
              <a:lnSpc>
                <a:spcPct val="80000"/>
              </a:lnSpc>
            </a:pPr>
            <a:r>
              <a:rPr lang="en-US" sz="2400" b="1" dirty="0">
                <a:solidFill>
                  <a:schemeClr val="tx1"/>
                </a:solidFill>
              </a:rPr>
              <a:t>DCA Form </a:t>
            </a:r>
            <a:r>
              <a:rPr lang="en-US" sz="2400" b="1" dirty="0" smtClean="0">
                <a:solidFill>
                  <a:schemeClr val="tx1"/>
                </a:solidFill>
              </a:rPr>
              <a:t>12 instructions </a:t>
            </a:r>
            <a:r>
              <a:rPr lang="en-US" sz="2400" b="1" dirty="0">
                <a:solidFill>
                  <a:schemeClr val="tx1"/>
                </a:solidFill>
              </a:rPr>
              <a:t>spells out what is required </a:t>
            </a:r>
            <a:r>
              <a:rPr lang="en-US" sz="2400" b="1" dirty="0" smtClean="0">
                <a:solidFill>
                  <a:schemeClr val="tx1"/>
                </a:solidFill>
              </a:rPr>
              <a:t>for Concentration Maps of the ENTIRE COMMUNITY – not just the </a:t>
            </a:r>
            <a:r>
              <a:rPr lang="en-US" sz="2400" b="1" dirty="0">
                <a:solidFill>
                  <a:schemeClr val="tx1"/>
                </a:solidFill>
              </a:rPr>
              <a:t>T</a:t>
            </a:r>
            <a:r>
              <a:rPr lang="en-US" sz="2400" b="1" dirty="0" smtClean="0">
                <a:solidFill>
                  <a:schemeClr val="tx1"/>
                </a:solidFill>
              </a:rPr>
              <a:t>A</a:t>
            </a:r>
            <a:endParaRPr lang="en-US" sz="2400" b="1" dirty="0">
              <a:solidFill>
                <a:schemeClr val="tx1"/>
              </a:solidFill>
            </a:endParaRPr>
          </a:p>
          <a:p>
            <a:pPr lvl="1">
              <a:lnSpc>
                <a:spcPct val="80000"/>
              </a:lnSpc>
            </a:pPr>
            <a:r>
              <a:rPr lang="en-US" sz="2400" b="1" dirty="0" smtClean="0">
                <a:solidFill>
                  <a:schemeClr val="tx1"/>
                </a:solidFill>
              </a:rPr>
              <a:t>You MUST include the required concentration maps from DCA’s website</a:t>
            </a:r>
          </a:p>
          <a:p>
            <a:pPr lvl="1">
              <a:lnSpc>
                <a:spcPct val="80000"/>
              </a:lnSpc>
            </a:pPr>
            <a:r>
              <a:rPr lang="en-US" sz="2400" b="1" dirty="0" smtClean="0">
                <a:solidFill>
                  <a:schemeClr val="tx1"/>
                </a:solidFill>
              </a:rPr>
              <a:t>SDS map requirement must be met for infrastructure projects (MA apps) – Housing is exempt.</a:t>
            </a:r>
            <a:endParaRPr lang="en-US" sz="2400" b="1" dirty="0">
              <a:solidFill>
                <a:schemeClr val="tx1"/>
              </a:solidFill>
            </a:endParaRPr>
          </a:p>
          <a:p>
            <a:pPr marL="365760" lvl="1" indent="0" algn="ctr">
              <a:lnSpc>
                <a:spcPct val="80000"/>
              </a:lnSpc>
              <a:buNone/>
            </a:pPr>
            <a:r>
              <a:rPr lang="en-US" sz="5400" b="1" dirty="0" smtClean="0">
                <a:solidFill>
                  <a:schemeClr val="tx1"/>
                </a:solidFill>
              </a:rPr>
              <a:t>More on Maps under </a:t>
            </a:r>
            <a:r>
              <a:rPr lang="en-US" sz="5400" b="1" dirty="0" smtClean="0">
                <a:solidFill>
                  <a:schemeClr val="tx1"/>
                </a:solidFill>
              </a:rPr>
              <a:t>Strategy</a:t>
            </a:r>
            <a:endParaRPr lang="en-US" sz="5400" b="1" dirty="0" smtClean="0">
              <a:solidFill>
                <a:schemeClr val="tx1"/>
              </a:solidFill>
            </a:endParaRPr>
          </a:p>
        </p:txBody>
      </p:sp>
      <p:sp>
        <p:nvSpPr>
          <p:cNvPr id="212996" name="Line 4"/>
          <p:cNvSpPr>
            <a:spLocks noChangeShapeType="1"/>
          </p:cNvSpPr>
          <p:nvPr/>
        </p:nvSpPr>
        <p:spPr bwMode="auto">
          <a:xfrm>
            <a:off x="6477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73" y="381000"/>
            <a:ext cx="8078814" cy="6329320"/>
          </a:xfrm>
          <a:prstGeom prst="rect">
            <a:avLst/>
          </a:prstGeom>
        </p:spPr>
      </p:pic>
    </p:spTree>
    <p:extLst>
      <p:ext uri="{BB962C8B-B14F-4D97-AF65-F5344CB8AC3E}">
        <p14:creationId xmlns:p14="http://schemas.microsoft.com/office/powerpoint/2010/main" val="3225420321"/>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647700" y="0"/>
            <a:ext cx="7772400" cy="1143000"/>
          </a:xfrm>
        </p:spPr>
        <p:txBody>
          <a:bodyPr>
            <a:normAutofit fontScale="90000"/>
          </a:bodyPr>
          <a:lstStyle/>
          <a:p>
            <a:r>
              <a:rPr lang="en-US" dirty="0" smtClean="0">
                <a:solidFill>
                  <a:srgbClr val="3366FF"/>
                </a:solidFill>
              </a:rPr>
              <a:t>Feasibility Considerations </a:t>
            </a:r>
            <a:r>
              <a:rPr lang="en-US" dirty="0" smtClean="0"/>
              <a:t/>
            </a:r>
            <a:br>
              <a:rPr lang="en-US" dirty="0" smtClean="0"/>
            </a:br>
            <a:r>
              <a:rPr lang="en-US" dirty="0" smtClean="0"/>
              <a:t>   Maps </a:t>
            </a:r>
            <a:r>
              <a:rPr lang="en-US" dirty="0"/>
              <a:t>and Photos</a:t>
            </a:r>
          </a:p>
        </p:txBody>
      </p:sp>
      <p:sp>
        <p:nvSpPr>
          <p:cNvPr id="212995" name="Rectangle 3"/>
          <p:cNvSpPr>
            <a:spLocks noGrp="1" noChangeArrowheads="1"/>
          </p:cNvSpPr>
          <p:nvPr>
            <p:ph sz="quarter" idx="1"/>
          </p:nvPr>
        </p:nvSpPr>
        <p:spPr>
          <a:xfrm>
            <a:off x="304800" y="1980639"/>
            <a:ext cx="8458200" cy="4175302"/>
          </a:xfrm>
        </p:spPr>
        <p:txBody>
          <a:bodyPr>
            <a:normAutofit/>
          </a:bodyPr>
          <a:lstStyle/>
          <a:p>
            <a:pPr>
              <a:lnSpc>
                <a:spcPct val="80000"/>
              </a:lnSpc>
            </a:pPr>
            <a:r>
              <a:rPr lang="en-US" sz="2400" b="1" dirty="0">
                <a:solidFill>
                  <a:schemeClr val="tx1"/>
                </a:solidFill>
              </a:rPr>
              <a:t>DCA Form </a:t>
            </a:r>
            <a:r>
              <a:rPr lang="en-US" sz="2400" b="1" dirty="0" smtClean="0">
                <a:solidFill>
                  <a:schemeClr val="tx1"/>
                </a:solidFill>
              </a:rPr>
              <a:t>12 instructions </a:t>
            </a:r>
            <a:r>
              <a:rPr lang="en-US" sz="2400" b="1" dirty="0">
                <a:solidFill>
                  <a:schemeClr val="tx1"/>
                </a:solidFill>
              </a:rPr>
              <a:t>spells out what is required on </a:t>
            </a:r>
            <a:r>
              <a:rPr lang="en-US" sz="2400" b="1" dirty="0" smtClean="0">
                <a:solidFill>
                  <a:schemeClr val="tx1"/>
                </a:solidFill>
              </a:rPr>
              <a:t>TA maps. </a:t>
            </a:r>
            <a:endParaRPr lang="en-US" sz="2400" b="1" dirty="0">
              <a:solidFill>
                <a:schemeClr val="tx1"/>
              </a:solidFill>
            </a:endParaRPr>
          </a:p>
          <a:p>
            <a:pPr lvl="1">
              <a:lnSpc>
                <a:spcPct val="80000"/>
              </a:lnSpc>
            </a:pPr>
            <a:r>
              <a:rPr lang="en-US" sz="2400" b="1" dirty="0" smtClean="0">
                <a:solidFill>
                  <a:schemeClr val="tx1"/>
                </a:solidFill>
              </a:rPr>
              <a:t>Map should be </a:t>
            </a:r>
            <a:r>
              <a:rPr lang="en-US" sz="2400" b="1" dirty="0">
                <a:solidFill>
                  <a:schemeClr val="tx1"/>
                </a:solidFill>
              </a:rPr>
              <a:t>in common scale.</a:t>
            </a:r>
          </a:p>
          <a:p>
            <a:pPr lvl="1">
              <a:lnSpc>
                <a:spcPct val="80000"/>
              </a:lnSpc>
            </a:pPr>
            <a:r>
              <a:rPr lang="en-US" sz="2400" b="1" dirty="0">
                <a:solidFill>
                  <a:schemeClr val="tx1"/>
                </a:solidFill>
              </a:rPr>
              <a:t>Show </a:t>
            </a:r>
            <a:r>
              <a:rPr lang="en-US" sz="2400" b="1" dirty="0" smtClean="0">
                <a:solidFill>
                  <a:schemeClr val="tx1"/>
                </a:solidFill>
              </a:rPr>
              <a:t>details in the Target Area(s): ALL existing structures (unit map #’s), </a:t>
            </a:r>
            <a:r>
              <a:rPr lang="en-US" sz="2400" b="1" dirty="0">
                <a:solidFill>
                  <a:schemeClr val="tx1"/>
                </a:solidFill>
              </a:rPr>
              <a:t>street names, </a:t>
            </a:r>
            <a:r>
              <a:rPr lang="en-US" sz="2400" b="1" dirty="0" smtClean="0">
                <a:solidFill>
                  <a:schemeClr val="tx1"/>
                </a:solidFill>
              </a:rPr>
              <a:t>schools</a:t>
            </a:r>
            <a:r>
              <a:rPr lang="en-US" sz="2400" b="1" dirty="0">
                <a:solidFill>
                  <a:schemeClr val="tx1"/>
                </a:solidFill>
              </a:rPr>
              <a:t>, etc.</a:t>
            </a:r>
          </a:p>
          <a:p>
            <a:pPr lvl="1">
              <a:lnSpc>
                <a:spcPct val="80000"/>
              </a:lnSpc>
            </a:pPr>
            <a:r>
              <a:rPr lang="en-US" sz="2400" b="1" dirty="0" smtClean="0">
                <a:solidFill>
                  <a:schemeClr val="tx1"/>
                </a:solidFill>
              </a:rPr>
              <a:t>Photographs must indicate Unit numbers.</a:t>
            </a:r>
            <a:endParaRPr lang="en-US" sz="2400" b="1" dirty="0">
              <a:solidFill>
                <a:schemeClr val="tx1"/>
              </a:solidFill>
            </a:endParaRPr>
          </a:p>
          <a:p>
            <a:pPr lvl="1">
              <a:lnSpc>
                <a:spcPct val="80000"/>
              </a:lnSpc>
            </a:pPr>
            <a:r>
              <a:rPr lang="en-US" sz="2400" b="1" dirty="0">
                <a:solidFill>
                  <a:schemeClr val="tx1"/>
                </a:solidFill>
              </a:rPr>
              <a:t>Indicate </a:t>
            </a:r>
            <a:r>
              <a:rPr lang="en-US" sz="2400" b="1" dirty="0" smtClean="0">
                <a:solidFill>
                  <a:schemeClr val="tx1"/>
                </a:solidFill>
              </a:rPr>
              <a:t>occupancy status </a:t>
            </a:r>
            <a:r>
              <a:rPr lang="en-US" sz="2400" b="1" dirty="0">
                <a:solidFill>
                  <a:schemeClr val="tx1"/>
                </a:solidFill>
              </a:rPr>
              <a:t>of structure (e.g. occupied, vacant, </a:t>
            </a:r>
            <a:r>
              <a:rPr lang="en-US" sz="2400" b="1" dirty="0" smtClean="0">
                <a:solidFill>
                  <a:schemeClr val="tx1"/>
                </a:solidFill>
              </a:rPr>
              <a:t>investor </a:t>
            </a:r>
            <a:r>
              <a:rPr lang="en-US" sz="2400" b="1" dirty="0">
                <a:solidFill>
                  <a:schemeClr val="tx1"/>
                </a:solidFill>
              </a:rPr>
              <a:t>owner/rental, non-targeted </a:t>
            </a:r>
            <a:r>
              <a:rPr lang="en-US" sz="2400" b="1" dirty="0" smtClean="0">
                <a:solidFill>
                  <a:schemeClr val="tx1"/>
                </a:solidFill>
              </a:rPr>
              <a:t>structure, non-residential, etc.).</a:t>
            </a:r>
          </a:p>
          <a:p>
            <a:pPr lvl="1">
              <a:lnSpc>
                <a:spcPct val="80000"/>
              </a:lnSpc>
            </a:pPr>
            <a:r>
              <a:rPr lang="en-US" sz="2400" b="1" dirty="0" smtClean="0">
                <a:solidFill>
                  <a:schemeClr val="tx1"/>
                </a:solidFill>
              </a:rPr>
              <a:t>Indicate type of construction (</a:t>
            </a:r>
            <a:r>
              <a:rPr lang="en-US" sz="2400" b="1" dirty="0" err="1" smtClean="0">
                <a:solidFill>
                  <a:schemeClr val="tx1"/>
                </a:solidFill>
              </a:rPr>
              <a:t>Stickbuilt</a:t>
            </a:r>
            <a:r>
              <a:rPr lang="en-US" sz="2400" b="1" dirty="0" smtClean="0">
                <a:solidFill>
                  <a:schemeClr val="tx1"/>
                </a:solidFill>
              </a:rPr>
              <a:t>/modular or MHU)</a:t>
            </a:r>
          </a:p>
          <a:p>
            <a:pPr lvl="1">
              <a:lnSpc>
                <a:spcPct val="80000"/>
              </a:lnSpc>
            </a:pPr>
            <a:r>
              <a:rPr lang="en-US" sz="2400" b="1" dirty="0" smtClean="0">
                <a:solidFill>
                  <a:schemeClr val="tx1"/>
                </a:solidFill>
              </a:rPr>
              <a:t>Indicate proposed </a:t>
            </a:r>
            <a:r>
              <a:rPr lang="en-US" sz="2000" b="1" dirty="0" smtClean="0">
                <a:solidFill>
                  <a:schemeClr val="tx1"/>
                </a:solidFill>
              </a:rPr>
              <a:t>Activity.</a:t>
            </a:r>
            <a:endParaRPr lang="en-US" sz="2100" dirty="0"/>
          </a:p>
        </p:txBody>
      </p:sp>
      <p:sp>
        <p:nvSpPr>
          <p:cNvPr id="212996" name="Line 4"/>
          <p:cNvSpPr>
            <a:spLocks noChangeShapeType="1"/>
          </p:cNvSpPr>
          <p:nvPr/>
        </p:nvSpPr>
        <p:spPr bwMode="auto">
          <a:xfrm>
            <a:off x="647700" y="1752600"/>
            <a:ext cx="7391400" cy="0"/>
          </a:xfrm>
          <a:prstGeom prst="line">
            <a:avLst/>
          </a:prstGeom>
          <a:noFill/>
          <a:ln w="9525">
            <a:solidFill>
              <a:schemeClr val="accent1"/>
            </a:solidFill>
            <a:round/>
            <a:headEnd/>
            <a:tailEnd/>
          </a:ln>
          <a:effectLst/>
        </p:spPr>
        <p:txBody>
          <a:bodyPr/>
          <a:lstStyle/>
          <a:p>
            <a:endParaRPr lang="en-US"/>
          </a:p>
        </p:txBody>
      </p:sp>
    </p:spTree>
    <p:extLst>
      <p:ext uri="{BB962C8B-B14F-4D97-AF65-F5344CB8AC3E}">
        <p14:creationId xmlns:p14="http://schemas.microsoft.com/office/powerpoint/2010/main" val="206983805"/>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647700" y="0"/>
            <a:ext cx="7772400" cy="1143000"/>
          </a:xfrm>
        </p:spPr>
        <p:txBody>
          <a:bodyPr>
            <a:normAutofit fontScale="90000"/>
          </a:bodyPr>
          <a:lstStyle/>
          <a:p>
            <a:r>
              <a:rPr lang="en-US" dirty="0" smtClean="0">
                <a:solidFill>
                  <a:srgbClr val="3366FF"/>
                </a:solidFill>
              </a:rPr>
              <a:t>Feasibility Considerations </a:t>
            </a:r>
            <a:r>
              <a:rPr lang="en-US" dirty="0" smtClean="0"/>
              <a:t/>
            </a:r>
            <a:br>
              <a:rPr lang="en-US" dirty="0" smtClean="0"/>
            </a:br>
            <a:r>
              <a:rPr lang="en-US" dirty="0" smtClean="0"/>
              <a:t>   Maps </a:t>
            </a:r>
            <a:r>
              <a:rPr lang="en-US" dirty="0"/>
              <a:t>and Photos</a:t>
            </a:r>
          </a:p>
        </p:txBody>
      </p:sp>
      <p:sp>
        <p:nvSpPr>
          <p:cNvPr id="212995" name="Rectangle 3"/>
          <p:cNvSpPr>
            <a:spLocks noGrp="1" noChangeArrowheads="1"/>
          </p:cNvSpPr>
          <p:nvPr>
            <p:ph sz="quarter" idx="1"/>
          </p:nvPr>
        </p:nvSpPr>
        <p:spPr>
          <a:xfrm>
            <a:off x="304800" y="2620770"/>
            <a:ext cx="8458200" cy="3810000"/>
          </a:xfrm>
        </p:spPr>
        <p:txBody>
          <a:bodyPr>
            <a:normAutofit/>
          </a:bodyPr>
          <a:lstStyle/>
          <a:p>
            <a:pPr lvl="1">
              <a:lnSpc>
                <a:spcPct val="80000"/>
              </a:lnSpc>
            </a:pPr>
            <a:r>
              <a:rPr lang="en-US" sz="3200" b="1" dirty="0">
                <a:solidFill>
                  <a:schemeClr val="tx1"/>
                </a:solidFill>
              </a:rPr>
              <a:t>Indicate condition of all residential structures –THREE CLASSIFICATIONS</a:t>
            </a:r>
          </a:p>
          <a:p>
            <a:pPr lvl="2">
              <a:lnSpc>
                <a:spcPct val="80000"/>
              </a:lnSpc>
            </a:pPr>
            <a:r>
              <a:rPr lang="en-US" sz="3200" b="1" dirty="0" smtClean="0">
                <a:solidFill>
                  <a:schemeClr val="tx1"/>
                </a:solidFill>
              </a:rPr>
              <a:t>Standard </a:t>
            </a:r>
            <a:endParaRPr lang="en-US" sz="3200" b="1" dirty="0">
              <a:solidFill>
                <a:schemeClr val="tx1"/>
              </a:solidFill>
            </a:endParaRPr>
          </a:p>
          <a:p>
            <a:pPr lvl="2">
              <a:lnSpc>
                <a:spcPct val="80000"/>
              </a:lnSpc>
            </a:pPr>
            <a:r>
              <a:rPr lang="en-US" sz="3200" b="1" dirty="0" smtClean="0">
                <a:solidFill>
                  <a:schemeClr val="tx1"/>
                </a:solidFill>
              </a:rPr>
              <a:t>Substandard</a:t>
            </a:r>
            <a:endParaRPr lang="en-US" sz="3200" b="1" dirty="0">
              <a:solidFill>
                <a:schemeClr val="tx1"/>
              </a:solidFill>
            </a:endParaRPr>
          </a:p>
          <a:p>
            <a:pPr lvl="2">
              <a:lnSpc>
                <a:spcPct val="80000"/>
              </a:lnSpc>
            </a:pPr>
            <a:r>
              <a:rPr lang="en-US" sz="3200" b="1" dirty="0" smtClean="0">
                <a:solidFill>
                  <a:schemeClr val="tx1"/>
                </a:solidFill>
              </a:rPr>
              <a:t>Dilapidated</a:t>
            </a:r>
          </a:p>
          <a:p>
            <a:pPr lvl="1">
              <a:lnSpc>
                <a:spcPct val="80000"/>
              </a:lnSpc>
            </a:pPr>
            <a:endParaRPr lang="en-US" sz="2100" dirty="0"/>
          </a:p>
        </p:txBody>
      </p:sp>
      <p:sp>
        <p:nvSpPr>
          <p:cNvPr id="212996" name="Line 4"/>
          <p:cNvSpPr>
            <a:spLocks noChangeShapeType="1"/>
          </p:cNvSpPr>
          <p:nvPr/>
        </p:nvSpPr>
        <p:spPr bwMode="auto">
          <a:xfrm>
            <a:off x="647700" y="1752600"/>
            <a:ext cx="7391400" cy="0"/>
          </a:xfrm>
          <a:prstGeom prst="line">
            <a:avLst/>
          </a:prstGeom>
          <a:noFill/>
          <a:ln w="9525">
            <a:solidFill>
              <a:schemeClr val="accent1"/>
            </a:solidFill>
            <a:round/>
            <a:headEnd/>
            <a:tailEnd/>
          </a:ln>
          <a:effectLst/>
        </p:spPr>
        <p:txBody>
          <a:bodyPr/>
          <a:lstStyle/>
          <a:p>
            <a:endParaRPr lang="en-US"/>
          </a:p>
        </p:txBody>
      </p:sp>
    </p:spTree>
    <p:extLst>
      <p:ext uri="{BB962C8B-B14F-4D97-AF65-F5344CB8AC3E}">
        <p14:creationId xmlns:p14="http://schemas.microsoft.com/office/powerpoint/2010/main" val="4157840572"/>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647700" y="0"/>
            <a:ext cx="7772400" cy="1143000"/>
          </a:xfrm>
        </p:spPr>
        <p:txBody>
          <a:bodyPr>
            <a:normAutofit fontScale="90000"/>
          </a:bodyPr>
          <a:lstStyle/>
          <a:p>
            <a:r>
              <a:rPr lang="en-US" dirty="0" smtClean="0">
                <a:solidFill>
                  <a:srgbClr val="3366FF"/>
                </a:solidFill>
              </a:rPr>
              <a:t>Feasibility Considerations </a:t>
            </a:r>
            <a:r>
              <a:rPr lang="en-US" dirty="0" smtClean="0"/>
              <a:t/>
            </a:r>
            <a:br>
              <a:rPr lang="en-US" dirty="0" smtClean="0"/>
            </a:br>
            <a:r>
              <a:rPr lang="en-US" dirty="0" smtClean="0"/>
              <a:t>   Maps </a:t>
            </a:r>
            <a:r>
              <a:rPr lang="en-US" dirty="0"/>
              <a:t>and Photos</a:t>
            </a:r>
          </a:p>
        </p:txBody>
      </p:sp>
      <p:sp>
        <p:nvSpPr>
          <p:cNvPr id="212995" name="Rectangle 3"/>
          <p:cNvSpPr>
            <a:spLocks noGrp="1" noChangeArrowheads="1"/>
          </p:cNvSpPr>
          <p:nvPr>
            <p:ph sz="quarter" idx="1"/>
          </p:nvPr>
        </p:nvSpPr>
        <p:spPr>
          <a:xfrm>
            <a:off x="304800" y="2209800"/>
            <a:ext cx="8458200" cy="3810000"/>
          </a:xfrm>
        </p:spPr>
        <p:txBody>
          <a:bodyPr>
            <a:normAutofit/>
          </a:bodyPr>
          <a:lstStyle/>
          <a:p>
            <a:pPr lvl="1">
              <a:lnSpc>
                <a:spcPct val="80000"/>
              </a:lnSpc>
            </a:pPr>
            <a:r>
              <a:rPr lang="en-US" sz="3200" b="1" dirty="0">
                <a:solidFill>
                  <a:schemeClr val="tx1"/>
                </a:solidFill>
              </a:rPr>
              <a:t>Indicate </a:t>
            </a:r>
            <a:r>
              <a:rPr lang="en-US" sz="3200" b="1" dirty="0" smtClean="0">
                <a:solidFill>
                  <a:schemeClr val="tx1"/>
                </a:solidFill>
              </a:rPr>
              <a:t>Occupancy</a:t>
            </a:r>
            <a:endParaRPr lang="en-US" sz="3200" b="1" dirty="0">
              <a:solidFill>
                <a:schemeClr val="tx1"/>
              </a:solidFill>
            </a:endParaRPr>
          </a:p>
          <a:p>
            <a:pPr lvl="2">
              <a:lnSpc>
                <a:spcPct val="80000"/>
              </a:lnSpc>
            </a:pPr>
            <a:r>
              <a:rPr lang="en-US" sz="3200" b="1" dirty="0" smtClean="0">
                <a:solidFill>
                  <a:schemeClr val="tx1"/>
                </a:solidFill>
              </a:rPr>
              <a:t>Owner occupied </a:t>
            </a:r>
            <a:endParaRPr lang="en-US" sz="3200" b="1" dirty="0">
              <a:solidFill>
                <a:schemeClr val="tx1"/>
              </a:solidFill>
            </a:endParaRPr>
          </a:p>
          <a:p>
            <a:pPr lvl="2">
              <a:lnSpc>
                <a:spcPct val="80000"/>
              </a:lnSpc>
            </a:pPr>
            <a:r>
              <a:rPr lang="en-US" sz="3200" b="1" dirty="0" smtClean="0">
                <a:solidFill>
                  <a:schemeClr val="tx1"/>
                </a:solidFill>
              </a:rPr>
              <a:t>Renter occupied (Investor owned)</a:t>
            </a:r>
            <a:endParaRPr lang="en-US" sz="3200" b="1" dirty="0">
              <a:solidFill>
                <a:schemeClr val="tx1"/>
              </a:solidFill>
            </a:endParaRPr>
          </a:p>
          <a:p>
            <a:pPr lvl="2">
              <a:lnSpc>
                <a:spcPct val="80000"/>
              </a:lnSpc>
            </a:pPr>
            <a:r>
              <a:rPr lang="en-US" sz="3200" b="1" dirty="0" smtClean="0">
                <a:solidFill>
                  <a:schemeClr val="tx1"/>
                </a:solidFill>
              </a:rPr>
              <a:t>Vacant</a:t>
            </a:r>
          </a:p>
          <a:p>
            <a:pPr lvl="2">
              <a:lnSpc>
                <a:spcPct val="80000"/>
              </a:lnSpc>
            </a:pPr>
            <a:endParaRPr lang="en-US" sz="3200" b="1" dirty="0" smtClean="0">
              <a:solidFill>
                <a:schemeClr val="tx1"/>
              </a:solidFill>
            </a:endParaRPr>
          </a:p>
          <a:p>
            <a:pPr lvl="1">
              <a:lnSpc>
                <a:spcPct val="80000"/>
              </a:lnSpc>
            </a:pPr>
            <a:r>
              <a:rPr lang="en-US" sz="3200" b="1" dirty="0">
                <a:solidFill>
                  <a:schemeClr val="tx1"/>
                </a:solidFill>
              </a:rPr>
              <a:t>Indicate </a:t>
            </a:r>
            <a:r>
              <a:rPr lang="en-US" sz="3200" b="1" dirty="0" smtClean="0">
                <a:solidFill>
                  <a:schemeClr val="tx1"/>
                </a:solidFill>
              </a:rPr>
              <a:t>construction type</a:t>
            </a:r>
            <a:endParaRPr lang="en-US" sz="3200" b="1" dirty="0">
              <a:solidFill>
                <a:schemeClr val="tx1"/>
              </a:solidFill>
            </a:endParaRPr>
          </a:p>
          <a:p>
            <a:pPr lvl="2">
              <a:lnSpc>
                <a:spcPct val="80000"/>
              </a:lnSpc>
            </a:pPr>
            <a:r>
              <a:rPr lang="en-US" sz="3200" b="1" dirty="0" smtClean="0">
                <a:solidFill>
                  <a:schemeClr val="tx1"/>
                </a:solidFill>
              </a:rPr>
              <a:t>Stick/Site built or Modular</a:t>
            </a:r>
            <a:endParaRPr lang="en-US" sz="3200" b="1" dirty="0">
              <a:solidFill>
                <a:schemeClr val="tx1"/>
              </a:solidFill>
            </a:endParaRPr>
          </a:p>
          <a:p>
            <a:pPr lvl="2">
              <a:lnSpc>
                <a:spcPct val="80000"/>
              </a:lnSpc>
            </a:pPr>
            <a:r>
              <a:rPr lang="en-US" sz="3200" b="1" dirty="0" smtClean="0">
                <a:solidFill>
                  <a:schemeClr val="tx1"/>
                </a:solidFill>
              </a:rPr>
              <a:t>Manufactured Housing Unit (MHU)</a:t>
            </a:r>
            <a:endParaRPr lang="en-US" sz="3200" b="1" dirty="0">
              <a:solidFill>
                <a:schemeClr val="tx1"/>
              </a:solidFill>
            </a:endParaRPr>
          </a:p>
          <a:p>
            <a:pPr marL="274393" lvl="1" indent="0">
              <a:lnSpc>
                <a:spcPct val="80000"/>
              </a:lnSpc>
              <a:buNone/>
            </a:pPr>
            <a:endParaRPr lang="en-US" sz="2100" dirty="0"/>
          </a:p>
        </p:txBody>
      </p:sp>
      <p:sp>
        <p:nvSpPr>
          <p:cNvPr id="212996" name="Line 4"/>
          <p:cNvSpPr>
            <a:spLocks noChangeShapeType="1"/>
          </p:cNvSpPr>
          <p:nvPr/>
        </p:nvSpPr>
        <p:spPr bwMode="auto">
          <a:xfrm>
            <a:off x="647700" y="1752600"/>
            <a:ext cx="7391400" cy="0"/>
          </a:xfrm>
          <a:prstGeom prst="line">
            <a:avLst/>
          </a:prstGeom>
          <a:noFill/>
          <a:ln w="9525">
            <a:solidFill>
              <a:schemeClr val="accent1"/>
            </a:solidFill>
            <a:round/>
            <a:headEnd/>
            <a:tailEnd/>
          </a:ln>
          <a:effectLst/>
        </p:spPr>
        <p:txBody>
          <a:bodyPr/>
          <a:lstStyle/>
          <a:p>
            <a:endParaRPr lang="en-US"/>
          </a:p>
        </p:txBody>
      </p:sp>
    </p:spTree>
    <p:extLst>
      <p:ext uri="{BB962C8B-B14F-4D97-AF65-F5344CB8AC3E}">
        <p14:creationId xmlns:p14="http://schemas.microsoft.com/office/powerpoint/2010/main" val="1043706307"/>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647700" y="0"/>
            <a:ext cx="7772400" cy="1143000"/>
          </a:xfrm>
        </p:spPr>
        <p:txBody>
          <a:bodyPr>
            <a:normAutofit fontScale="90000"/>
          </a:bodyPr>
          <a:lstStyle/>
          <a:p>
            <a:r>
              <a:rPr lang="en-US" dirty="0" smtClean="0">
                <a:solidFill>
                  <a:srgbClr val="3366FF"/>
                </a:solidFill>
              </a:rPr>
              <a:t>Feasibility Considerations </a:t>
            </a:r>
            <a:r>
              <a:rPr lang="en-US" dirty="0" smtClean="0"/>
              <a:t/>
            </a:r>
            <a:br>
              <a:rPr lang="en-US" dirty="0" smtClean="0"/>
            </a:br>
            <a:r>
              <a:rPr lang="en-US" dirty="0" smtClean="0"/>
              <a:t>   Maps </a:t>
            </a:r>
            <a:r>
              <a:rPr lang="en-US" dirty="0"/>
              <a:t>and Photos</a:t>
            </a:r>
          </a:p>
        </p:txBody>
      </p:sp>
      <p:sp>
        <p:nvSpPr>
          <p:cNvPr id="212995" name="Rectangle 3"/>
          <p:cNvSpPr>
            <a:spLocks noGrp="1" noChangeArrowheads="1"/>
          </p:cNvSpPr>
          <p:nvPr>
            <p:ph sz="quarter" idx="1"/>
          </p:nvPr>
        </p:nvSpPr>
        <p:spPr>
          <a:xfrm>
            <a:off x="304800" y="1980639"/>
            <a:ext cx="8686800" cy="3810000"/>
          </a:xfrm>
        </p:spPr>
        <p:txBody>
          <a:bodyPr>
            <a:normAutofit lnSpcReduction="10000"/>
          </a:bodyPr>
          <a:lstStyle/>
          <a:p>
            <a:pPr marL="514487" lvl="2" indent="0">
              <a:lnSpc>
                <a:spcPct val="80000"/>
              </a:lnSpc>
              <a:buNone/>
            </a:pPr>
            <a:endParaRPr lang="en-US" sz="2800" b="1" dirty="0">
              <a:solidFill>
                <a:schemeClr val="tx1"/>
              </a:solidFill>
            </a:endParaRPr>
          </a:p>
          <a:p>
            <a:pPr lvl="1">
              <a:lnSpc>
                <a:spcPct val="80000"/>
              </a:lnSpc>
            </a:pPr>
            <a:r>
              <a:rPr lang="en-US" sz="3200" b="1" dirty="0">
                <a:solidFill>
                  <a:schemeClr val="tx1"/>
                </a:solidFill>
              </a:rPr>
              <a:t>Indicate </a:t>
            </a:r>
            <a:r>
              <a:rPr lang="en-US" sz="3200" b="1" dirty="0" smtClean="0">
                <a:solidFill>
                  <a:schemeClr val="tx1"/>
                </a:solidFill>
              </a:rPr>
              <a:t>Proposed Activity</a:t>
            </a:r>
          </a:p>
          <a:p>
            <a:pPr lvl="2">
              <a:lnSpc>
                <a:spcPct val="80000"/>
              </a:lnSpc>
            </a:pPr>
            <a:r>
              <a:rPr lang="en-US" sz="3200" b="1" dirty="0" smtClean="0">
                <a:solidFill>
                  <a:schemeClr val="tx1"/>
                </a:solidFill>
              </a:rPr>
              <a:t>No activity – standard or otherwise explained</a:t>
            </a:r>
          </a:p>
          <a:p>
            <a:pPr lvl="2">
              <a:lnSpc>
                <a:spcPct val="80000"/>
              </a:lnSpc>
            </a:pPr>
            <a:r>
              <a:rPr lang="en-US" sz="3200" b="1" dirty="0" smtClean="0">
                <a:solidFill>
                  <a:schemeClr val="tx1"/>
                </a:solidFill>
              </a:rPr>
              <a:t>Rehab </a:t>
            </a:r>
          </a:p>
          <a:p>
            <a:pPr lvl="2">
              <a:lnSpc>
                <a:spcPct val="80000"/>
              </a:lnSpc>
            </a:pPr>
            <a:r>
              <a:rPr lang="en-US" sz="3200" b="1" dirty="0" smtClean="0">
                <a:solidFill>
                  <a:schemeClr val="tx1"/>
                </a:solidFill>
              </a:rPr>
              <a:t>Reconstruction </a:t>
            </a:r>
          </a:p>
          <a:p>
            <a:pPr lvl="2">
              <a:lnSpc>
                <a:spcPct val="80000"/>
              </a:lnSpc>
            </a:pPr>
            <a:r>
              <a:rPr lang="en-US" sz="3200" b="1" dirty="0" smtClean="0">
                <a:solidFill>
                  <a:schemeClr val="tx1"/>
                </a:solidFill>
              </a:rPr>
              <a:t>Clearance</a:t>
            </a:r>
          </a:p>
          <a:p>
            <a:pPr marL="514487" lvl="2" indent="0">
              <a:lnSpc>
                <a:spcPct val="80000"/>
              </a:lnSpc>
              <a:buNone/>
            </a:pPr>
            <a:endParaRPr lang="en-US" sz="2574" b="1" dirty="0">
              <a:solidFill>
                <a:schemeClr val="tx1"/>
              </a:solidFill>
            </a:endParaRPr>
          </a:p>
          <a:p>
            <a:pPr lvl="1">
              <a:lnSpc>
                <a:spcPct val="80000"/>
              </a:lnSpc>
            </a:pPr>
            <a:r>
              <a:rPr lang="en-US" sz="2800" b="1" dirty="0">
                <a:solidFill>
                  <a:schemeClr val="tx1"/>
                </a:solidFill>
              </a:rPr>
              <a:t>INCLUDE FINANCIAL PLAN FORM (EXHIBIT H)</a:t>
            </a:r>
          </a:p>
          <a:p>
            <a:pPr lvl="1">
              <a:lnSpc>
                <a:spcPct val="80000"/>
              </a:lnSpc>
            </a:pPr>
            <a:endParaRPr lang="en-US" sz="2100" dirty="0"/>
          </a:p>
        </p:txBody>
      </p:sp>
      <p:sp>
        <p:nvSpPr>
          <p:cNvPr id="212996" name="Line 4"/>
          <p:cNvSpPr>
            <a:spLocks noChangeShapeType="1"/>
          </p:cNvSpPr>
          <p:nvPr/>
        </p:nvSpPr>
        <p:spPr bwMode="auto">
          <a:xfrm>
            <a:off x="647700" y="1752600"/>
            <a:ext cx="7391400" cy="0"/>
          </a:xfrm>
          <a:prstGeom prst="line">
            <a:avLst/>
          </a:prstGeom>
          <a:noFill/>
          <a:ln w="9525">
            <a:solidFill>
              <a:schemeClr val="accent1"/>
            </a:solidFill>
            <a:round/>
            <a:headEnd/>
            <a:tailEnd/>
          </a:ln>
          <a:effectLst/>
        </p:spPr>
        <p:txBody>
          <a:bodyPr/>
          <a:lstStyle/>
          <a:p>
            <a:endParaRPr lang="en-US"/>
          </a:p>
        </p:txBody>
      </p:sp>
    </p:spTree>
    <p:extLst>
      <p:ext uri="{BB962C8B-B14F-4D97-AF65-F5344CB8AC3E}">
        <p14:creationId xmlns:p14="http://schemas.microsoft.com/office/powerpoint/2010/main" val="1870729661"/>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3304" name="Object 8"/>
          <p:cNvGraphicFramePr>
            <a:graphicFrameLocks noGrp="1" noChangeAspect="1"/>
          </p:cNvGraphicFramePr>
          <p:nvPr>
            <p:ph/>
            <p:extLst>
              <p:ext uri="{D42A27DB-BD31-4B8C-83A1-F6EECF244321}">
                <p14:modId xmlns:p14="http://schemas.microsoft.com/office/powerpoint/2010/main" val="3010646076"/>
              </p:ext>
            </p:extLst>
          </p:nvPr>
        </p:nvGraphicFramePr>
        <p:xfrm>
          <a:off x="1806575" y="914400"/>
          <a:ext cx="5300663" cy="5029200"/>
        </p:xfrm>
        <a:graphic>
          <a:graphicData uri="http://schemas.openxmlformats.org/presentationml/2006/ole">
            <mc:AlternateContent xmlns:mc="http://schemas.openxmlformats.org/markup-compatibility/2006">
              <mc:Choice xmlns:v="urn:schemas-microsoft-com:vml" Requires="v">
                <p:oleObj spid="_x0000_s183389" name="Photo Editor Photo" r:id="rId4" imgW="9838095" imgH="9333333" progId="">
                  <p:embed/>
                </p:oleObj>
              </mc:Choice>
              <mc:Fallback>
                <p:oleObj name="Photo Editor Photo" r:id="rId4" imgW="9838095" imgH="9333333" progId="">
                  <p:embed/>
                  <p:pic>
                    <p:nvPicPr>
                      <p:cNvPr id="0" name="Picture 4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6575" y="914400"/>
                        <a:ext cx="5300663" cy="5029200"/>
                      </a:xfrm>
                      <a:prstGeom prst="rect">
                        <a:avLst/>
                      </a:prstGeom>
                      <a:noFill/>
                      <a:ln>
                        <a:noFill/>
                      </a:ln>
                      <a:effectLst/>
                    </p:spPr>
                  </p:pic>
                </p:oleObj>
              </mc:Fallback>
            </mc:AlternateContent>
          </a:graphicData>
        </a:graphic>
      </p:graphicFrame>
      <p:sp>
        <p:nvSpPr>
          <p:cNvPr id="15" name="TextBox 14"/>
          <p:cNvSpPr txBox="1"/>
          <p:nvPr/>
        </p:nvSpPr>
        <p:spPr>
          <a:xfrm>
            <a:off x="1066800" y="1921500"/>
            <a:ext cx="2125833" cy="369332"/>
          </a:xfrm>
          <a:prstGeom prst="rect">
            <a:avLst/>
          </a:prstGeom>
          <a:noFill/>
        </p:spPr>
        <p:txBody>
          <a:bodyPr wrap="square" rtlCol="0">
            <a:spAutoFit/>
          </a:bodyPr>
          <a:lstStyle/>
          <a:p>
            <a:r>
              <a:rPr lang="en-US" dirty="0" smtClean="0">
                <a:solidFill>
                  <a:srgbClr val="FF0000"/>
                </a:solidFill>
              </a:rPr>
              <a:t>Unit Map Numbers</a:t>
            </a:r>
            <a:endParaRPr lang="en-US" dirty="0">
              <a:solidFill>
                <a:srgbClr val="FF0000"/>
              </a:solidFill>
            </a:endParaRPr>
          </a:p>
        </p:txBody>
      </p:sp>
      <p:cxnSp>
        <p:nvCxnSpPr>
          <p:cNvPr id="19" name="Straight Arrow Connector 18"/>
          <p:cNvCxnSpPr/>
          <p:nvPr/>
        </p:nvCxnSpPr>
        <p:spPr bwMode="auto">
          <a:xfrm>
            <a:off x="2630694" y="2229422"/>
            <a:ext cx="722105" cy="391160"/>
          </a:xfrm>
          <a:prstGeom prst="straightConnector1">
            <a:avLst/>
          </a:prstGeom>
          <a:solidFill>
            <a:schemeClr val="bg1"/>
          </a:solidFill>
          <a:ln w="12700" cap="flat" cmpd="sng" algn="ctr">
            <a:solidFill>
              <a:srgbClr val="FF0000"/>
            </a:solidFill>
            <a:prstDash val="solid"/>
            <a:round/>
            <a:headEnd type="none" w="med" len="med"/>
            <a:tailEnd type="arrow"/>
          </a:ln>
          <a:effectLst/>
        </p:spPr>
      </p:cxnSp>
      <p:cxnSp>
        <p:nvCxnSpPr>
          <p:cNvPr id="24" name="Straight Arrow Connector 23"/>
          <p:cNvCxnSpPr/>
          <p:nvPr/>
        </p:nvCxnSpPr>
        <p:spPr bwMode="auto">
          <a:xfrm>
            <a:off x="3149251" y="2210729"/>
            <a:ext cx="838200" cy="0"/>
          </a:xfrm>
          <a:prstGeom prst="straightConnector1">
            <a:avLst/>
          </a:prstGeom>
          <a:solidFill>
            <a:schemeClr val="bg1"/>
          </a:solidFill>
          <a:ln w="12700" cap="flat" cmpd="sng" algn="ctr">
            <a:solidFill>
              <a:srgbClr val="FF0000"/>
            </a:solidFill>
            <a:prstDash val="solid"/>
            <a:round/>
            <a:headEnd type="none" w="med" len="med"/>
            <a:tailEnd type="arrow"/>
          </a:ln>
          <a:effectLst/>
        </p:spPr>
      </p:cxnSp>
      <p:sp>
        <p:nvSpPr>
          <p:cNvPr id="27" name="TextBox 26"/>
          <p:cNvSpPr txBox="1"/>
          <p:nvPr/>
        </p:nvSpPr>
        <p:spPr>
          <a:xfrm>
            <a:off x="703478" y="2925817"/>
            <a:ext cx="1595310" cy="369332"/>
          </a:xfrm>
          <a:prstGeom prst="rect">
            <a:avLst/>
          </a:prstGeom>
          <a:noFill/>
        </p:spPr>
        <p:txBody>
          <a:bodyPr wrap="none" rtlCol="0">
            <a:spAutoFit/>
          </a:bodyPr>
          <a:lstStyle/>
          <a:p>
            <a:r>
              <a:rPr lang="en-US" dirty="0" smtClean="0">
                <a:solidFill>
                  <a:srgbClr val="FF0000"/>
                </a:solidFill>
              </a:rPr>
              <a:t>Street Names</a:t>
            </a:r>
            <a:endParaRPr lang="en-US" dirty="0">
              <a:solidFill>
                <a:srgbClr val="FF0000"/>
              </a:solidFill>
            </a:endParaRPr>
          </a:p>
        </p:txBody>
      </p:sp>
      <p:cxnSp>
        <p:nvCxnSpPr>
          <p:cNvPr id="31" name="Straight Arrow Connector 30"/>
          <p:cNvCxnSpPr/>
          <p:nvPr/>
        </p:nvCxnSpPr>
        <p:spPr bwMode="auto">
          <a:xfrm>
            <a:off x="2402095" y="3217718"/>
            <a:ext cx="1115291" cy="562473"/>
          </a:xfrm>
          <a:prstGeom prst="straightConnector1">
            <a:avLst/>
          </a:prstGeom>
          <a:solidFill>
            <a:schemeClr val="bg1"/>
          </a:solidFill>
          <a:ln w="19050" cap="flat" cmpd="sng" algn="ctr">
            <a:solidFill>
              <a:srgbClr val="FF0000"/>
            </a:solidFill>
            <a:prstDash val="solid"/>
            <a:round/>
            <a:headEnd type="none" w="med" len="med"/>
            <a:tailEnd type="arrow"/>
          </a:ln>
          <a:effectLst/>
        </p:spPr>
      </p:cxnSp>
      <p:cxnSp>
        <p:nvCxnSpPr>
          <p:cNvPr id="33" name="Straight Arrow Connector 32"/>
          <p:cNvCxnSpPr/>
          <p:nvPr/>
        </p:nvCxnSpPr>
        <p:spPr bwMode="auto">
          <a:xfrm>
            <a:off x="1330253" y="3227857"/>
            <a:ext cx="813158" cy="886943"/>
          </a:xfrm>
          <a:prstGeom prst="straightConnector1">
            <a:avLst/>
          </a:prstGeom>
          <a:solidFill>
            <a:schemeClr val="bg1"/>
          </a:solidFill>
          <a:ln w="19050" cap="flat" cmpd="sng" algn="ctr">
            <a:solidFill>
              <a:srgbClr val="FF0000"/>
            </a:solidFill>
            <a:prstDash val="solid"/>
            <a:round/>
            <a:headEnd type="none" w="med" len="med"/>
            <a:tailEnd type="arrow"/>
          </a:ln>
          <a:effectLst/>
        </p:spPr>
      </p:cxnSp>
      <p:sp>
        <p:nvSpPr>
          <p:cNvPr id="11" name="TextBox 10"/>
          <p:cNvSpPr txBox="1"/>
          <p:nvPr/>
        </p:nvSpPr>
        <p:spPr>
          <a:xfrm>
            <a:off x="6275070" y="3110483"/>
            <a:ext cx="762000" cy="200055"/>
          </a:xfrm>
          <a:prstGeom prst="rect">
            <a:avLst/>
          </a:prstGeom>
          <a:solidFill>
            <a:schemeClr val="bg1"/>
          </a:solidFill>
        </p:spPr>
        <p:txBody>
          <a:bodyPr wrap="square" lIns="0" rIns="0" rtlCol="0">
            <a:spAutoFit/>
          </a:bodyPr>
          <a:lstStyle/>
          <a:p>
            <a:r>
              <a:rPr lang="en-US" sz="700" dirty="0" smtClean="0">
                <a:ln w="0"/>
                <a:solidFill>
                  <a:schemeClr val="tx1"/>
                </a:solidFill>
                <a:effectLst>
                  <a:outerShdw blurRad="38100" dist="19050" dir="2700000" algn="tl" rotWithShape="0">
                    <a:schemeClr val="dk1">
                      <a:alpha val="40000"/>
                    </a:schemeClr>
                  </a:outerShdw>
                </a:effectLst>
              </a:rPr>
              <a:t>Substandard</a:t>
            </a:r>
            <a:endParaRPr lang="en-US" sz="700" dirty="0">
              <a:ln w="0"/>
              <a:solidFill>
                <a:schemeClr val="tx1"/>
              </a:solidFill>
              <a:effectLst>
                <a:outerShdw blurRad="38100" dist="19050" dir="2700000" algn="tl" rotWithShape="0">
                  <a:schemeClr val="dk1">
                    <a:alpha val="40000"/>
                  </a:schemeClr>
                </a:outerShdw>
              </a:effectLst>
            </a:endParaRPr>
          </a:p>
        </p:txBody>
      </p:sp>
      <p:sp>
        <p:nvSpPr>
          <p:cNvPr id="20" name="TextBox 19"/>
          <p:cNvSpPr txBox="1">
            <a:spLocks/>
          </p:cNvSpPr>
          <p:nvPr/>
        </p:nvSpPr>
        <p:spPr>
          <a:xfrm>
            <a:off x="6374130" y="4114800"/>
            <a:ext cx="662940" cy="200055"/>
          </a:xfrm>
          <a:prstGeom prst="rect">
            <a:avLst/>
          </a:prstGeom>
          <a:solidFill>
            <a:schemeClr val="bg1"/>
          </a:solidFill>
        </p:spPr>
        <p:txBody>
          <a:bodyPr wrap="square" lIns="0" rIns="0" rtlCol="0">
            <a:spAutoFit/>
          </a:bodyPr>
          <a:lstStyle/>
          <a:p>
            <a:r>
              <a:rPr lang="en-US" sz="700" dirty="0" smtClean="0">
                <a:ln w="0"/>
                <a:solidFill>
                  <a:schemeClr val="tx1"/>
                </a:solidFill>
                <a:effectLst>
                  <a:outerShdw blurRad="38100" dist="19050" dir="2700000" algn="tl" rotWithShape="0">
                    <a:schemeClr val="dk1">
                      <a:alpha val="40000"/>
                    </a:schemeClr>
                  </a:outerShdw>
                </a:effectLst>
              </a:rPr>
              <a:t>Substandard</a:t>
            </a:r>
            <a:endParaRPr lang="en-US" sz="700" dirty="0">
              <a:ln w="0"/>
              <a:solidFill>
                <a:schemeClr val="tx1"/>
              </a:solidFill>
              <a:effectLst>
                <a:outerShdw blurRad="38100" dist="19050" dir="2700000" algn="tl" rotWithShape="0">
                  <a:schemeClr val="dk1">
                    <a:alpha val="40000"/>
                  </a:schemeClr>
                </a:outerShdw>
              </a:effectLst>
            </a:endParaRPr>
          </a:p>
        </p:txBody>
      </p:sp>
      <p:sp>
        <p:nvSpPr>
          <p:cNvPr id="21" name="TextBox 20"/>
          <p:cNvSpPr txBox="1"/>
          <p:nvPr/>
        </p:nvSpPr>
        <p:spPr>
          <a:xfrm>
            <a:off x="6379446" y="4828229"/>
            <a:ext cx="662940" cy="92333"/>
          </a:xfrm>
          <a:prstGeom prst="rect">
            <a:avLst/>
          </a:prstGeom>
          <a:solidFill>
            <a:schemeClr val="bg1"/>
          </a:solidFill>
        </p:spPr>
        <p:txBody>
          <a:bodyPr wrap="square" lIns="0" tIns="0" rIns="0" bIns="0" rtlCol="0">
            <a:spAutoFit/>
          </a:bodyPr>
          <a:lstStyle/>
          <a:p>
            <a:r>
              <a:rPr lang="en-US" sz="600" dirty="0" smtClean="0">
                <a:ln w="0"/>
                <a:solidFill>
                  <a:schemeClr val="tx1"/>
                </a:solidFill>
                <a:effectLst>
                  <a:outerShdw blurRad="38100" dist="19050" dir="2700000" algn="tl" rotWithShape="0">
                    <a:schemeClr val="dk1">
                      <a:alpha val="40000"/>
                    </a:schemeClr>
                  </a:outerShdw>
                </a:effectLst>
              </a:rPr>
              <a:t>Substandard</a:t>
            </a:r>
            <a:endParaRPr lang="en-US" sz="60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5029200" y="5105400"/>
            <a:ext cx="110006" cy="1288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84203" y="5334000"/>
            <a:ext cx="249797"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270729" y="5034181"/>
            <a:ext cx="762000" cy="200055"/>
          </a:xfrm>
          <a:prstGeom prst="rect">
            <a:avLst/>
          </a:prstGeom>
          <a:solidFill>
            <a:schemeClr val="bg1"/>
          </a:solidFill>
        </p:spPr>
        <p:txBody>
          <a:bodyPr wrap="square" lIns="0" rIns="0" rtlCol="0">
            <a:spAutoFit/>
          </a:bodyPr>
          <a:lstStyle/>
          <a:p>
            <a:r>
              <a:rPr lang="en-US" sz="700" dirty="0" err="1" smtClean="0">
                <a:ln w="0"/>
                <a:solidFill>
                  <a:schemeClr val="tx1"/>
                </a:solidFill>
                <a:effectLst>
                  <a:outerShdw blurRad="38100" dist="19050" dir="2700000" algn="tl" rotWithShape="0">
                    <a:schemeClr val="dk1">
                      <a:alpha val="40000"/>
                    </a:schemeClr>
                  </a:outerShdw>
                </a:effectLst>
              </a:rPr>
              <a:t>Stickbuilt</a:t>
            </a:r>
            <a:endParaRPr lang="en-US" sz="700" dirty="0">
              <a:ln w="0"/>
              <a:solidFill>
                <a:schemeClr val="tx1"/>
              </a:solidFill>
              <a:effectLst>
                <a:outerShdw blurRad="38100" dist="19050" dir="2700000" algn="tl" rotWithShape="0">
                  <a:schemeClr val="dk1">
                    <a:alpha val="40000"/>
                  </a:schemeClr>
                </a:outerShdw>
              </a:effectLst>
            </a:endParaRPr>
          </a:p>
        </p:txBody>
      </p:sp>
      <p:sp>
        <p:nvSpPr>
          <p:cNvPr id="22" name="TextBox 21"/>
          <p:cNvSpPr txBox="1"/>
          <p:nvPr/>
        </p:nvSpPr>
        <p:spPr>
          <a:xfrm>
            <a:off x="5337534" y="5292328"/>
            <a:ext cx="762000" cy="200055"/>
          </a:xfrm>
          <a:prstGeom prst="rect">
            <a:avLst/>
          </a:prstGeom>
          <a:solidFill>
            <a:schemeClr val="bg1"/>
          </a:solidFill>
        </p:spPr>
        <p:txBody>
          <a:bodyPr wrap="square" lIns="0" rIns="0" rtlCol="0">
            <a:spAutoFit/>
          </a:bodyPr>
          <a:lstStyle/>
          <a:p>
            <a:r>
              <a:rPr lang="en-US" sz="700" dirty="0" smtClean="0">
                <a:ln w="0"/>
                <a:solidFill>
                  <a:schemeClr val="tx1"/>
                </a:solidFill>
                <a:effectLst>
                  <a:outerShdw blurRad="38100" dist="19050" dir="2700000" algn="tl" rotWithShape="0">
                    <a:schemeClr val="dk1">
                      <a:alpha val="40000"/>
                    </a:schemeClr>
                  </a:outerShdw>
                </a:effectLst>
              </a:rPr>
              <a:t>MHU</a:t>
            </a:r>
            <a:endParaRPr lang="en-US" sz="700" dirty="0">
              <a:ln w="0"/>
              <a:solidFill>
                <a:schemeClr val="tx1"/>
              </a:solidFill>
              <a:effectLst>
                <a:outerShdw blurRad="38100" dist="19050" dir="2700000" algn="tl" rotWithShape="0">
                  <a:schemeClr val="dk1">
                    <a:alpha val="40000"/>
                  </a:schemeClr>
                </a:outerShdw>
              </a:effectLst>
            </a:endParaRPr>
          </a:p>
        </p:txBody>
      </p:sp>
      <p:sp>
        <p:nvSpPr>
          <p:cNvPr id="23" name="Rectangle 22"/>
          <p:cNvSpPr/>
          <p:nvPr/>
        </p:nvSpPr>
        <p:spPr>
          <a:xfrm>
            <a:off x="3447156" y="5290832"/>
            <a:ext cx="249797" cy="762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10207" y="5290832"/>
            <a:ext cx="249797" cy="762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184012" y="5210145"/>
            <a:ext cx="253466" cy="200055"/>
          </a:xfrm>
          <a:prstGeom prst="rect">
            <a:avLst/>
          </a:prstGeom>
          <a:solidFill>
            <a:schemeClr val="bg1"/>
          </a:solidFill>
        </p:spPr>
        <p:txBody>
          <a:bodyPr wrap="square" lIns="0" rIns="0" rtlCol="0">
            <a:spAutoFit/>
          </a:bodyPr>
          <a:lstStyle/>
          <a:p>
            <a:r>
              <a:rPr lang="en-US" sz="700" dirty="0" smtClean="0">
                <a:ln w="0"/>
                <a:solidFill>
                  <a:schemeClr val="tx1"/>
                </a:solidFill>
                <a:effectLst>
                  <a:outerShdw blurRad="38100" dist="19050" dir="2700000" algn="tl" rotWithShape="0">
                    <a:schemeClr val="dk1">
                      <a:alpha val="40000"/>
                    </a:schemeClr>
                  </a:outerShdw>
                </a:effectLst>
              </a:rPr>
              <a:t>30</a:t>
            </a:r>
            <a:endParaRPr lang="en-US" sz="700" dirty="0">
              <a:ln w="0"/>
              <a:solidFill>
                <a:schemeClr val="tx1"/>
              </a:solidFill>
              <a:effectLst>
                <a:outerShdw blurRad="38100" dist="19050" dir="2700000" algn="tl" rotWithShape="0">
                  <a:schemeClr val="dk1">
                    <a:alpha val="40000"/>
                  </a:schemeClr>
                </a:outerShdw>
              </a:effectLst>
            </a:endParaRPr>
          </a:p>
        </p:txBody>
      </p:sp>
      <p:sp>
        <p:nvSpPr>
          <p:cNvPr id="28" name="TextBox 27"/>
          <p:cNvSpPr txBox="1"/>
          <p:nvPr/>
        </p:nvSpPr>
        <p:spPr>
          <a:xfrm>
            <a:off x="3465557" y="5395601"/>
            <a:ext cx="253466" cy="200055"/>
          </a:xfrm>
          <a:prstGeom prst="rect">
            <a:avLst/>
          </a:prstGeom>
          <a:solidFill>
            <a:schemeClr val="bg1"/>
          </a:solidFill>
        </p:spPr>
        <p:txBody>
          <a:bodyPr wrap="square" lIns="0" rIns="0" rtlCol="0">
            <a:spAutoFit/>
          </a:bodyPr>
          <a:lstStyle/>
          <a:p>
            <a:r>
              <a:rPr lang="en-US" sz="700" dirty="0" smtClean="0">
                <a:ln w="0"/>
                <a:solidFill>
                  <a:schemeClr val="tx1"/>
                </a:solidFill>
                <a:effectLst>
                  <a:outerShdw blurRad="38100" dist="19050" dir="2700000" algn="tl" rotWithShape="0">
                    <a:schemeClr val="dk1">
                      <a:alpha val="40000"/>
                    </a:schemeClr>
                  </a:outerShdw>
                </a:effectLst>
              </a:rPr>
              <a:t>31</a:t>
            </a:r>
            <a:endParaRPr lang="en-US" sz="700" dirty="0">
              <a:ln w="0"/>
              <a:solidFill>
                <a:schemeClr val="tx1"/>
              </a:solidFill>
              <a:effectLst>
                <a:outerShdw blurRad="38100" dist="19050" dir="2700000" algn="tl" rotWithShape="0">
                  <a:schemeClr val="dk1">
                    <a:alpha val="40000"/>
                  </a:schemeClr>
                </a:outerShdw>
              </a:effectLst>
            </a:endParaRPr>
          </a:p>
        </p:txBody>
      </p:sp>
      <p:sp>
        <p:nvSpPr>
          <p:cNvPr id="29" name="TextBox 28"/>
          <p:cNvSpPr txBox="1"/>
          <p:nvPr/>
        </p:nvSpPr>
        <p:spPr>
          <a:xfrm>
            <a:off x="905861" y="5632142"/>
            <a:ext cx="2296334" cy="369332"/>
          </a:xfrm>
          <a:prstGeom prst="rect">
            <a:avLst/>
          </a:prstGeom>
          <a:noFill/>
        </p:spPr>
        <p:txBody>
          <a:bodyPr wrap="none" rtlCol="0">
            <a:spAutoFit/>
          </a:bodyPr>
          <a:lstStyle/>
          <a:p>
            <a:r>
              <a:rPr lang="en-US" dirty="0" smtClean="0">
                <a:solidFill>
                  <a:srgbClr val="FF0000"/>
                </a:solidFill>
              </a:rPr>
              <a:t>Type of Construction</a:t>
            </a:r>
            <a:endParaRPr lang="en-US" dirty="0">
              <a:solidFill>
                <a:srgbClr val="FF0000"/>
              </a:solidFill>
            </a:endParaRPr>
          </a:p>
        </p:txBody>
      </p:sp>
      <p:cxnSp>
        <p:nvCxnSpPr>
          <p:cNvPr id="30" name="Straight Arrow Connector 29"/>
          <p:cNvCxnSpPr/>
          <p:nvPr/>
        </p:nvCxnSpPr>
        <p:spPr bwMode="auto">
          <a:xfrm flipV="1">
            <a:off x="3240993" y="5466287"/>
            <a:ext cx="719619" cy="593061"/>
          </a:xfrm>
          <a:prstGeom prst="straightConnector1">
            <a:avLst/>
          </a:prstGeom>
          <a:solidFill>
            <a:schemeClr val="bg1"/>
          </a:solidFill>
          <a:ln w="19050" cap="flat" cmpd="sng" algn="ctr">
            <a:solidFill>
              <a:srgbClr val="FF0000"/>
            </a:solidFill>
            <a:prstDash val="solid"/>
            <a:round/>
            <a:headEnd type="none" w="med" len="med"/>
            <a:tailEnd type="arrow"/>
          </a:ln>
          <a:effectLst/>
        </p:spPr>
      </p:cxnSp>
      <p:cxnSp>
        <p:nvCxnSpPr>
          <p:cNvPr id="32" name="Straight Arrow Connector 31"/>
          <p:cNvCxnSpPr/>
          <p:nvPr/>
        </p:nvCxnSpPr>
        <p:spPr bwMode="auto">
          <a:xfrm flipV="1">
            <a:off x="1234830" y="4737212"/>
            <a:ext cx="1063958" cy="865212"/>
          </a:xfrm>
          <a:prstGeom prst="straightConnector1">
            <a:avLst/>
          </a:prstGeom>
          <a:solidFill>
            <a:schemeClr val="bg1"/>
          </a:solidFill>
          <a:ln w="19050" cap="flat" cmpd="sng" algn="ctr">
            <a:solidFill>
              <a:srgbClr val="FF0000"/>
            </a:solidFill>
            <a:prstDash val="solid"/>
            <a:round/>
            <a:headEnd type="none" w="med" len="med"/>
            <a:tailEnd type="arrow"/>
          </a:ln>
          <a:effectLst/>
        </p:spPr>
      </p:cxnSp>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579120" y="17051"/>
            <a:ext cx="7772400" cy="1143000"/>
          </a:xfrm>
        </p:spPr>
        <p:txBody>
          <a:bodyPr>
            <a:normAutofit fontScale="90000"/>
          </a:bodyPr>
          <a:lstStyle/>
          <a:p>
            <a:r>
              <a:rPr lang="en-US" dirty="0" smtClean="0">
                <a:solidFill>
                  <a:srgbClr val="3366FF"/>
                </a:solidFill>
              </a:rPr>
              <a:t>Feasibility Considerations </a:t>
            </a:r>
            <a:r>
              <a:rPr lang="en-US" dirty="0" smtClean="0"/>
              <a:t/>
            </a:r>
            <a:br>
              <a:rPr lang="en-US" dirty="0" smtClean="0"/>
            </a:br>
            <a:r>
              <a:rPr lang="en-US" dirty="0" smtClean="0"/>
              <a:t>   Maps </a:t>
            </a:r>
            <a:r>
              <a:rPr lang="en-US" dirty="0"/>
              <a:t>and Photos (cont.)</a:t>
            </a:r>
          </a:p>
        </p:txBody>
      </p:sp>
      <p:sp>
        <p:nvSpPr>
          <p:cNvPr id="214019" name="Rectangle 3"/>
          <p:cNvSpPr>
            <a:spLocks noGrp="1" noChangeArrowheads="1"/>
          </p:cNvSpPr>
          <p:nvPr>
            <p:ph sz="quarter" idx="1"/>
          </p:nvPr>
        </p:nvSpPr>
        <p:spPr>
          <a:xfrm>
            <a:off x="228600" y="1905193"/>
            <a:ext cx="8153399" cy="3857625"/>
          </a:xfrm>
        </p:spPr>
        <p:txBody>
          <a:bodyPr/>
          <a:lstStyle/>
          <a:p>
            <a:r>
              <a:rPr lang="en-US" sz="2800" b="1" dirty="0">
                <a:solidFill>
                  <a:schemeClr val="tx1"/>
                </a:solidFill>
              </a:rPr>
              <a:t>Photographs.</a:t>
            </a:r>
          </a:p>
          <a:p>
            <a:pPr lvl="1"/>
            <a:r>
              <a:rPr lang="en-US" sz="2800" b="1" dirty="0">
                <a:solidFill>
                  <a:schemeClr val="tx1"/>
                </a:solidFill>
              </a:rPr>
              <a:t>Show all 4 </a:t>
            </a:r>
            <a:r>
              <a:rPr lang="en-US" sz="2800" b="1" dirty="0" smtClean="0">
                <a:solidFill>
                  <a:schemeClr val="tx1"/>
                </a:solidFill>
              </a:rPr>
              <a:t>elevations.</a:t>
            </a:r>
            <a:endParaRPr lang="en-US" sz="2800" b="1" dirty="0">
              <a:solidFill>
                <a:schemeClr val="tx1"/>
              </a:solidFill>
            </a:endParaRPr>
          </a:p>
          <a:p>
            <a:pPr lvl="1"/>
            <a:r>
              <a:rPr lang="en-US" sz="2800" b="1" dirty="0" smtClean="0">
                <a:solidFill>
                  <a:schemeClr val="tx1"/>
                </a:solidFill>
              </a:rPr>
              <a:t>Interior and exterior </a:t>
            </a:r>
            <a:r>
              <a:rPr lang="en-US" sz="2800" b="1" dirty="0">
                <a:solidFill>
                  <a:schemeClr val="tx1"/>
                </a:solidFill>
              </a:rPr>
              <a:t>photos should </a:t>
            </a:r>
            <a:r>
              <a:rPr lang="en-US" sz="2800" b="1" i="1" dirty="0">
                <a:solidFill>
                  <a:schemeClr val="tx1"/>
                </a:solidFill>
              </a:rPr>
              <a:t>clearly</a:t>
            </a:r>
            <a:r>
              <a:rPr lang="en-US" sz="2800" b="1" dirty="0">
                <a:solidFill>
                  <a:schemeClr val="tx1"/>
                </a:solidFill>
              </a:rPr>
              <a:t> represent condition of structure and problems described in narrative</a:t>
            </a:r>
            <a:r>
              <a:rPr lang="en-US" sz="2800" b="1" dirty="0" smtClean="0">
                <a:solidFill>
                  <a:schemeClr val="tx1"/>
                </a:solidFill>
              </a:rPr>
              <a:t>.</a:t>
            </a:r>
          </a:p>
          <a:p>
            <a:pPr lvl="1"/>
            <a:r>
              <a:rPr lang="en-US" sz="2800" b="1" dirty="0" smtClean="0">
                <a:solidFill>
                  <a:schemeClr val="tx1"/>
                </a:solidFill>
              </a:rPr>
              <a:t>Photos should illustrate problems that will be addressed in the scope of work/cost estimate.</a:t>
            </a:r>
            <a:endParaRPr lang="en-US" sz="2800" b="1" dirty="0">
              <a:solidFill>
                <a:schemeClr val="tx1"/>
              </a:solidFill>
            </a:endParaRPr>
          </a:p>
        </p:txBody>
      </p:sp>
      <p:sp>
        <p:nvSpPr>
          <p:cNvPr id="214020" name="Line 4"/>
          <p:cNvSpPr>
            <a:spLocks noChangeShapeType="1"/>
          </p:cNvSpPr>
          <p:nvPr/>
        </p:nvSpPr>
        <p:spPr bwMode="auto">
          <a:xfrm>
            <a:off x="6096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Photo Examples</a:t>
            </a:r>
            <a:endParaRPr lang="en-US" dirty="0">
              <a:solidFill>
                <a:schemeClr val="tx1"/>
              </a:solidFill>
            </a:endParaRPr>
          </a:p>
        </p:txBody>
      </p:sp>
      <p:pic>
        <p:nvPicPr>
          <p:cNvPr id="5" name="Content Placeholder 4" descr="IMG_0006.jpg"/>
          <p:cNvPicPr>
            <a:picLocks noGrp="1" noChangeAspect="1"/>
          </p:cNvPicPr>
          <p:nvPr>
            <p:ph sz="quarter" idx="1"/>
          </p:nvPr>
        </p:nvPicPr>
        <p:blipFill>
          <a:blip r:embed="rId3" cstate="print"/>
          <a:stretch>
            <a:fillRect/>
          </a:stretch>
        </p:blipFill>
        <p:spPr>
          <a:xfrm>
            <a:off x="1066800" y="1828800"/>
            <a:ext cx="5943600" cy="4592422"/>
          </a:xfrm>
        </p:spPr>
      </p:pic>
      <p:sp>
        <p:nvSpPr>
          <p:cNvPr id="3" name="TextBox 2"/>
          <p:cNvSpPr txBox="1"/>
          <p:nvPr/>
        </p:nvSpPr>
        <p:spPr>
          <a:xfrm>
            <a:off x="1600200" y="5715000"/>
            <a:ext cx="1219200" cy="369332"/>
          </a:xfrm>
          <a:prstGeom prst="rect">
            <a:avLst/>
          </a:prstGeom>
          <a:noFill/>
        </p:spPr>
        <p:txBody>
          <a:bodyPr wrap="square" rtlCol="0">
            <a:spAutoFit/>
          </a:bodyPr>
          <a:lstStyle/>
          <a:p>
            <a:r>
              <a:rPr lang="en-US" sz="1400" dirty="0" smtClean="0">
                <a:solidFill>
                  <a:schemeClr val="tx1"/>
                </a:solidFill>
              </a:rPr>
              <a:t>Unit #1</a:t>
            </a:r>
            <a:r>
              <a:rPr lang="en-US" dirty="0" smtClean="0"/>
              <a:t>#</a:t>
            </a:r>
            <a:endParaRPr lang="en-US" dirty="0"/>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007.jpg"/>
          <p:cNvPicPr>
            <a:picLocks noGrp="1" noChangeAspect="1"/>
          </p:cNvPicPr>
          <p:nvPr>
            <p:ph/>
          </p:nvPr>
        </p:nvPicPr>
        <p:blipFill>
          <a:blip r:embed="rId3" cstate="print"/>
          <a:stretch>
            <a:fillRect/>
          </a:stretch>
        </p:blipFill>
        <p:spPr>
          <a:xfrm>
            <a:off x="853440" y="1422362"/>
            <a:ext cx="6705600" cy="5181194"/>
          </a:xfrm>
        </p:spPr>
      </p:pic>
      <p:sp>
        <p:nvSpPr>
          <p:cNvPr id="2" name="Rectangle 1"/>
          <p:cNvSpPr/>
          <p:nvPr/>
        </p:nvSpPr>
        <p:spPr>
          <a:xfrm>
            <a:off x="1143000" y="381000"/>
            <a:ext cx="3276600" cy="584775"/>
          </a:xfrm>
          <a:prstGeom prst="rect">
            <a:avLst/>
          </a:prstGeom>
        </p:spPr>
        <p:txBody>
          <a:bodyPr wrap="square">
            <a:spAutoFit/>
          </a:bodyPr>
          <a:lstStyle/>
          <a:p>
            <a:r>
              <a:rPr lang="en-US" sz="3200" dirty="0">
                <a:solidFill>
                  <a:schemeClr val="tx1"/>
                </a:solidFill>
              </a:rPr>
              <a:t>Photo Examples</a:t>
            </a:r>
            <a:endParaRPr lang="en-US" sz="3200" dirty="0"/>
          </a:p>
        </p:txBody>
      </p:sp>
      <p:sp>
        <p:nvSpPr>
          <p:cNvPr id="6" name="TextBox 5"/>
          <p:cNvSpPr txBox="1"/>
          <p:nvPr/>
        </p:nvSpPr>
        <p:spPr>
          <a:xfrm>
            <a:off x="1143000" y="5715000"/>
            <a:ext cx="1219200" cy="369332"/>
          </a:xfrm>
          <a:prstGeom prst="rect">
            <a:avLst/>
          </a:prstGeom>
          <a:noFill/>
        </p:spPr>
        <p:txBody>
          <a:bodyPr wrap="square" rtlCol="0">
            <a:spAutoFit/>
          </a:bodyPr>
          <a:lstStyle/>
          <a:p>
            <a:r>
              <a:rPr lang="en-US" sz="1400" dirty="0" smtClean="0">
                <a:solidFill>
                  <a:schemeClr val="tx1"/>
                </a:solidFill>
              </a:rPr>
              <a:t>Unit #1</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before"/>
          <p:cNvPicPr>
            <a:picLocks noGrp="1" noChangeAspect="1" noChangeArrowheads="1"/>
          </p:cNvPicPr>
          <p:nvPr>
            <p:ph/>
          </p:nvPr>
        </p:nvPicPr>
        <p:blipFill>
          <a:blip r:embed="rId3" cstate="print"/>
          <a:srcRect/>
          <a:stretch>
            <a:fillRect/>
          </a:stretch>
        </p:blipFill>
        <p:spPr>
          <a:xfrm>
            <a:off x="457200" y="1600200"/>
            <a:ext cx="7096189" cy="4680420"/>
          </a:xfrm>
          <a:noFill/>
          <a:ln/>
        </p:spPr>
      </p:pic>
      <p:sp>
        <p:nvSpPr>
          <p:cNvPr id="217091" name="Text Box 3"/>
          <p:cNvSpPr txBox="1">
            <a:spLocks noChangeArrowheads="1"/>
          </p:cNvSpPr>
          <p:nvPr/>
        </p:nvSpPr>
        <p:spPr bwMode="auto">
          <a:xfrm>
            <a:off x="3581400" y="5410200"/>
            <a:ext cx="4343400" cy="457200"/>
          </a:xfrm>
          <a:prstGeom prst="rect">
            <a:avLst/>
          </a:prstGeom>
          <a:noFill/>
          <a:ln w="12700" cap="sq">
            <a:noFill/>
            <a:miter lim="800000"/>
            <a:headEnd type="none" w="sm" len="sm"/>
            <a:tailEnd type="none" w="sm" len="sm"/>
          </a:ln>
          <a:effectLst/>
        </p:spPr>
        <p:txBody>
          <a:bodyPr>
            <a:spAutoFit/>
          </a:bodyPr>
          <a:lstStyle/>
          <a:p>
            <a:pPr algn="l" eaLnBrk="0" hangingPunct="0">
              <a:spcBef>
                <a:spcPct val="50000"/>
              </a:spcBef>
            </a:pPr>
            <a:r>
              <a:rPr lang="en-US" sz="2400" i="0" dirty="0">
                <a:latin typeface="Times New Roman" pitchFamily="18" charset="0"/>
              </a:rPr>
              <a:t> </a:t>
            </a:r>
            <a:r>
              <a:rPr lang="en-US" sz="2400" b="1" i="0" dirty="0">
                <a:solidFill>
                  <a:schemeClr val="tx1"/>
                </a:solidFill>
                <a:latin typeface="Times New Roman" pitchFamily="18" charset="0"/>
              </a:rPr>
              <a:t>Unit # </a:t>
            </a:r>
            <a:r>
              <a:rPr lang="en-US" sz="2400" b="1" i="0" dirty="0" smtClean="0">
                <a:solidFill>
                  <a:schemeClr val="tx1"/>
                </a:solidFill>
                <a:latin typeface="Times New Roman" pitchFamily="18" charset="0"/>
              </a:rPr>
              <a:t>10 - Left Front View</a:t>
            </a:r>
            <a:endParaRPr lang="en-US" sz="2400" b="1" i="0" dirty="0">
              <a:solidFill>
                <a:schemeClr val="tx1"/>
              </a:solidFill>
              <a:latin typeface="Times New Roman" pitchFamily="18" charset="0"/>
            </a:endParaRPr>
          </a:p>
        </p:txBody>
      </p:sp>
      <p:sp>
        <p:nvSpPr>
          <p:cNvPr id="2" name="Rectangle 1"/>
          <p:cNvSpPr/>
          <p:nvPr/>
        </p:nvSpPr>
        <p:spPr>
          <a:xfrm>
            <a:off x="494262" y="319821"/>
            <a:ext cx="3544560" cy="646331"/>
          </a:xfrm>
          <a:prstGeom prst="rect">
            <a:avLst/>
          </a:prstGeom>
        </p:spPr>
        <p:txBody>
          <a:bodyPr wrap="none">
            <a:spAutoFit/>
          </a:bodyPr>
          <a:lstStyle/>
          <a:p>
            <a:r>
              <a:rPr lang="en-US" sz="3600" dirty="0">
                <a:solidFill>
                  <a:schemeClr val="tx1"/>
                </a:solidFill>
              </a:rPr>
              <a:t>Photo Examples</a:t>
            </a:r>
            <a:endParaRPr lang="en-US" sz="3600" dirty="0"/>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Roof Leak Damage"/>
          <p:cNvPicPr>
            <a:picLocks noGrp="1" noChangeAspect="1" noChangeArrowheads="1"/>
          </p:cNvPicPr>
          <p:nvPr>
            <p:ph/>
          </p:nvPr>
        </p:nvPicPr>
        <p:blipFill>
          <a:blip r:embed="rId3" cstate="print"/>
          <a:srcRect/>
          <a:stretch>
            <a:fillRect/>
          </a:stretch>
        </p:blipFill>
        <p:spPr>
          <a:xfrm>
            <a:off x="762000" y="1750696"/>
            <a:ext cx="6553200" cy="4880292"/>
          </a:xfrm>
          <a:noFill/>
          <a:ln/>
        </p:spPr>
      </p:pic>
      <p:sp>
        <p:nvSpPr>
          <p:cNvPr id="218115" name="Text Box 3"/>
          <p:cNvSpPr txBox="1">
            <a:spLocks noChangeArrowheads="1"/>
          </p:cNvSpPr>
          <p:nvPr/>
        </p:nvSpPr>
        <p:spPr bwMode="auto">
          <a:xfrm>
            <a:off x="990600" y="1981200"/>
            <a:ext cx="4191000" cy="830997"/>
          </a:xfrm>
          <a:prstGeom prst="rect">
            <a:avLst/>
          </a:prstGeom>
          <a:noFill/>
          <a:ln w="12700" cap="sq">
            <a:noFill/>
            <a:miter lim="800000"/>
            <a:headEnd type="none" w="sm" len="sm"/>
            <a:tailEnd type="none" w="sm" len="sm"/>
          </a:ln>
          <a:effectLst/>
        </p:spPr>
        <p:txBody>
          <a:bodyPr>
            <a:spAutoFit/>
          </a:bodyPr>
          <a:lstStyle/>
          <a:p>
            <a:pPr algn="l" eaLnBrk="0" hangingPunct="0">
              <a:spcBef>
                <a:spcPct val="50000"/>
              </a:spcBef>
            </a:pPr>
            <a:r>
              <a:rPr lang="en-US" sz="2400" b="1" i="0" dirty="0">
                <a:solidFill>
                  <a:schemeClr val="tx1"/>
                </a:solidFill>
                <a:latin typeface="Times New Roman" pitchFamily="18" charset="0"/>
              </a:rPr>
              <a:t>Unit #10 </a:t>
            </a:r>
            <a:r>
              <a:rPr lang="en-US" sz="2400" b="1" i="0" dirty="0" smtClean="0">
                <a:solidFill>
                  <a:schemeClr val="tx1"/>
                </a:solidFill>
                <a:latin typeface="Times New Roman" pitchFamily="18" charset="0"/>
              </a:rPr>
              <a:t>Interior Roof </a:t>
            </a:r>
            <a:r>
              <a:rPr lang="en-US" sz="2400" b="1" i="0" dirty="0">
                <a:solidFill>
                  <a:schemeClr val="tx1"/>
                </a:solidFill>
                <a:latin typeface="Times New Roman" pitchFamily="18" charset="0"/>
              </a:rPr>
              <a:t>Leak </a:t>
            </a:r>
            <a:r>
              <a:rPr lang="en-US" sz="2400" b="1" i="0" dirty="0" smtClean="0">
                <a:solidFill>
                  <a:schemeClr val="tx1"/>
                </a:solidFill>
                <a:latin typeface="Times New Roman" pitchFamily="18" charset="0"/>
              </a:rPr>
              <a:t>Damage – Living Room</a:t>
            </a:r>
            <a:endParaRPr lang="en-US" sz="2400" b="1" i="0" dirty="0">
              <a:solidFill>
                <a:schemeClr val="tx1"/>
              </a:solidFill>
              <a:latin typeface="Times New Roman" pitchFamily="18" charset="0"/>
            </a:endParaRPr>
          </a:p>
        </p:txBody>
      </p:sp>
      <p:sp>
        <p:nvSpPr>
          <p:cNvPr id="2" name="Rectangle 1"/>
          <p:cNvSpPr/>
          <p:nvPr/>
        </p:nvSpPr>
        <p:spPr>
          <a:xfrm>
            <a:off x="914400" y="381000"/>
            <a:ext cx="3581400" cy="646331"/>
          </a:xfrm>
          <a:prstGeom prst="rect">
            <a:avLst/>
          </a:prstGeom>
        </p:spPr>
        <p:txBody>
          <a:bodyPr wrap="square">
            <a:spAutoFit/>
          </a:bodyPr>
          <a:lstStyle/>
          <a:p>
            <a:r>
              <a:rPr lang="en-US" sz="3600" dirty="0">
                <a:solidFill>
                  <a:schemeClr val="tx1"/>
                </a:solidFill>
              </a:rPr>
              <a:t>Photo Examples</a:t>
            </a:r>
            <a:endParaRPr lang="en-US" sz="3600" dirty="0"/>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166" t="3772" r="166" b="-927"/>
          <a:stretch/>
        </p:blipFill>
        <p:spPr>
          <a:xfrm>
            <a:off x="76200" y="381000"/>
            <a:ext cx="8853544" cy="6172200"/>
          </a:xfrm>
        </p:spPr>
      </p:pic>
    </p:spTree>
    <p:extLst>
      <p:ext uri="{BB962C8B-B14F-4D97-AF65-F5344CB8AC3E}">
        <p14:creationId xmlns:p14="http://schemas.microsoft.com/office/powerpoint/2010/main" val="207663134"/>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609600" y="218440"/>
            <a:ext cx="6629400" cy="762000"/>
          </a:xfrm>
        </p:spPr>
        <p:txBody>
          <a:bodyPr>
            <a:normAutofit fontScale="90000"/>
          </a:bodyPr>
          <a:lstStyle/>
          <a:p>
            <a:r>
              <a:rPr lang="en-US" dirty="0" smtClean="0">
                <a:solidFill>
                  <a:srgbClr val="3366FF"/>
                </a:solidFill>
              </a:rPr>
              <a:t>Feasibility Considerations </a:t>
            </a:r>
            <a:r>
              <a:rPr lang="en-US" dirty="0" smtClean="0"/>
              <a:t/>
            </a:r>
            <a:br>
              <a:rPr lang="en-US" dirty="0" smtClean="0"/>
            </a:br>
            <a:r>
              <a:rPr lang="en-US" dirty="0" smtClean="0"/>
              <a:t>   Selling </a:t>
            </a:r>
            <a:r>
              <a:rPr lang="en-US" dirty="0"/>
              <a:t>it to DCA</a:t>
            </a:r>
          </a:p>
        </p:txBody>
      </p:sp>
      <p:sp>
        <p:nvSpPr>
          <p:cNvPr id="215043" name="Rectangle 3"/>
          <p:cNvSpPr>
            <a:spLocks noGrp="1" noChangeArrowheads="1"/>
          </p:cNvSpPr>
          <p:nvPr>
            <p:ph sz="quarter" idx="1"/>
          </p:nvPr>
        </p:nvSpPr>
        <p:spPr>
          <a:xfrm>
            <a:off x="152400" y="1828993"/>
            <a:ext cx="8686800" cy="4174548"/>
          </a:xfrm>
        </p:spPr>
        <p:txBody>
          <a:bodyPr>
            <a:noAutofit/>
          </a:bodyPr>
          <a:lstStyle/>
          <a:p>
            <a:pPr>
              <a:lnSpc>
                <a:spcPct val="90000"/>
              </a:lnSpc>
            </a:pPr>
            <a:r>
              <a:rPr lang="en-US" sz="2800" b="1" dirty="0">
                <a:solidFill>
                  <a:schemeClr val="tx1"/>
                </a:solidFill>
              </a:rPr>
              <a:t>Exactly</a:t>
            </a:r>
            <a:r>
              <a:rPr lang="en-US" sz="2800" b="1" i="1" dirty="0">
                <a:solidFill>
                  <a:schemeClr val="tx1"/>
                </a:solidFill>
              </a:rPr>
              <a:t> WHERE </a:t>
            </a:r>
            <a:r>
              <a:rPr lang="en-US" sz="2800" b="1" dirty="0">
                <a:solidFill>
                  <a:schemeClr val="tx1"/>
                </a:solidFill>
              </a:rPr>
              <a:t>the target area(s) are </a:t>
            </a:r>
            <a:r>
              <a:rPr lang="en-US" sz="2800" b="1" dirty="0" smtClean="0">
                <a:solidFill>
                  <a:schemeClr val="tx1"/>
                </a:solidFill>
              </a:rPr>
              <a:t>located (map).</a:t>
            </a:r>
            <a:endParaRPr lang="en-US" sz="2800" b="1" dirty="0">
              <a:solidFill>
                <a:schemeClr val="tx1"/>
              </a:solidFill>
            </a:endParaRPr>
          </a:p>
          <a:p>
            <a:pPr>
              <a:lnSpc>
                <a:spcPct val="90000"/>
              </a:lnSpc>
            </a:pPr>
            <a:r>
              <a:rPr lang="en-US" sz="2800" b="1" dirty="0">
                <a:solidFill>
                  <a:schemeClr val="tx1"/>
                </a:solidFill>
              </a:rPr>
              <a:t>Exactly </a:t>
            </a:r>
            <a:r>
              <a:rPr lang="en-US" sz="2800" b="1" i="1" dirty="0" smtClean="0">
                <a:solidFill>
                  <a:schemeClr val="tx1"/>
                </a:solidFill>
              </a:rPr>
              <a:t>HOW</a:t>
            </a:r>
            <a:r>
              <a:rPr lang="en-US" sz="2800" b="1" dirty="0" smtClean="0">
                <a:solidFill>
                  <a:schemeClr val="tx1"/>
                </a:solidFill>
              </a:rPr>
              <a:t> </a:t>
            </a:r>
            <a:r>
              <a:rPr lang="en-US" sz="2800" b="1" dirty="0">
                <a:solidFill>
                  <a:schemeClr val="tx1"/>
                </a:solidFill>
              </a:rPr>
              <a:t>this project was chosen</a:t>
            </a:r>
            <a:r>
              <a:rPr lang="en-US" sz="2800" b="1" dirty="0" smtClean="0">
                <a:solidFill>
                  <a:schemeClr val="tx1"/>
                </a:solidFill>
              </a:rPr>
              <a:t>.</a:t>
            </a:r>
          </a:p>
          <a:p>
            <a:pPr lvl="1">
              <a:lnSpc>
                <a:spcPct val="90000"/>
              </a:lnSpc>
            </a:pPr>
            <a:r>
              <a:rPr lang="en-US" sz="2575" b="1" dirty="0" smtClean="0">
                <a:solidFill>
                  <a:schemeClr val="tx1"/>
                </a:solidFill>
              </a:rPr>
              <a:t>Describe process for choosing this TA (See mapping Req.)</a:t>
            </a:r>
            <a:endParaRPr lang="en-US" sz="2575" b="1" dirty="0">
              <a:solidFill>
                <a:schemeClr val="tx1"/>
              </a:solidFill>
            </a:endParaRPr>
          </a:p>
          <a:p>
            <a:pPr>
              <a:lnSpc>
                <a:spcPct val="90000"/>
              </a:lnSpc>
            </a:pPr>
            <a:r>
              <a:rPr lang="en-US" sz="2800" b="1" dirty="0" smtClean="0">
                <a:solidFill>
                  <a:schemeClr val="tx1"/>
                </a:solidFill>
              </a:rPr>
              <a:t>Exactly </a:t>
            </a:r>
            <a:r>
              <a:rPr lang="en-US" sz="2800" b="1" i="1" dirty="0">
                <a:solidFill>
                  <a:schemeClr val="tx1"/>
                </a:solidFill>
              </a:rPr>
              <a:t>WHAT </a:t>
            </a:r>
            <a:r>
              <a:rPr lang="en-US" sz="2800" b="1" dirty="0" smtClean="0">
                <a:solidFill>
                  <a:schemeClr val="tx1"/>
                </a:solidFill>
              </a:rPr>
              <a:t>will this project </a:t>
            </a:r>
            <a:r>
              <a:rPr lang="en-US" sz="2800" b="1" dirty="0">
                <a:solidFill>
                  <a:schemeClr val="tx1"/>
                </a:solidFill>
              </a:rPr>
              <a:t>achieve.</a:t>
            </a:r>
          </a:p>
          <a:p>
            <a:pPr>
              <a:lnSpc>
                <a:spcPct val="90000"/>
              </a:lnSpc>
            </a:pPr>
            <a:r>
              <a:rPr lang="en-US" sz="2800" b="1" dirty="0" smtClean="0">
                <a:solidFill>
                  <a:schemeClr val="tx1"/>
                </a:solidFill>
              </a:rPr>
              <a:t>Exactly </a:t>
            </a:r>
            <a:r>
              <a:rPr lang="en-US" sz="2800" b="1" i="1" dirty="0" smtClean="0">
                <a:solidFill>
                  <a:schemeClr val="tx1"/>
                </a:solidFill>
              </a:rPr>
              <a:t>WHO</a:t>
            </a:r>
            <a:r>
              <a:rPr lang="en-US" sz="2800" b="1" dirty="0" smtClean="0">
                <a:solidFill>
                  <a:schemeClr val="tx1"/>
                </a:solidFill>
              </a:rPr>
              <a:t> will the project impact.</a:t>
            </a:r>
          </a:p>
          <a:p>
            <a:pPr>
              <a:lnSpc>
                <a:spcPct val="90000"/>
              </a:lnSpc>
            </a:pPr>
            <a:r>
              <a:rPr lang="en-US" sz="2800" b="1" dirty="0" smtClean="0">
                <a:solidFill>
                  <a:schemeClr val="tx1"/>
                </a:solidFill>
              </a:rPr>
              <a:t>Exactly </a:t>
            </a:r>
            <a:r>
              <a:rPr lang="en-US" sz="2800" b="1" i="1" dirty="0">
                <a:solidFill>
                  <a:schemeClr val="tx1"/>
                </a:solidFill>
              </a:rPr>
              <a:t>HOW </a:t>
            </a:r>
            <a:r>
              <a:rPr lang="en-US" sz="2800" b="1" dirty="0">
                <a:solidFill>
                  <a:schemeClr val="tx1"/>
                </a:solidFill>
              </a:rPr>
              <a:t>you will accomplish the project.</a:t>
            </a:r>
          </a:p>
          <a:p>
            <a:pPr marL="0" indent="0">
              <a:lnSpc>
                <a:spcPct val="90000"/>
              </a:lnSpc>
              <a:buNone/>
            </a:pPr>
            <a:endParaRPr lang="en-US" sz="2800" b="1" i="1" dirty="0" smtClean="0">
              <a:solidFill>
                <a:srgbClr val="FF0000"/>
              </a:solidFill>
            </a:endParaRPr>
          </a:p>
          <a:p>
            <a:pPr>
              <a:lnSpc>
                <a:spcPct val="90000"/>
              </a:lnSpc>
              <a:buNone/>
            </a:pPr>
            <a:r>
              <a:rPr lang="en-US" sz="2800" b="1" i="1" dirty="0" smtClean="0">
                <a:solidFill>
                  <a:srgbClr val="FF0000"/>
                </a:solidFill>
              </a:rPr>
              <a:t>				 BE SPECIFIC!</a:t>
            </a:r>
            <a:endParaRPr lang="en-US" sz="2800" b="1" i="1" dirty="0">
              <a:solidFill>
                <a:srgbClr val="FF0000"/>
              </a:solidFill>
            </a:endParaRPr>
          </a:p>
        </p:txBody>
      </p:sp>
      <p:sp>
        <p:nvSpPr>
          <p:cNvPr id="215044" name="Line 4"/>
          <p:cNvSpPr>
            <a:spLocks noChangeShapeType="1"/>
          </p:cNvSpPr>
          <p:nvPr/>
        </p:nvSpPr>
        <p:spPr bwMode="auto">
          <a:xfrm>
            <a:off x="685800" y="16764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00456" y="152400"/>
            <a:ext cx="7772400" cy="1143000"/>
          </a:xfrm>
        </p:spPr>
        <p:txBody>
          <a:bodyPr/>
          <a:lstStyle/>
          <a:p>
            <a:r>
              <a:rPr lang="en-US" dirty="0">
                <a:solidFill>
                  <a:srgbClr val="0070C0"/>
                </a:solidFill>
              </a:rPr>
              <a:t>Feasibility Considerations</a:t>
            </a:r>
          </a:p>
        </p:txBody>
      </p:sp>
      <p:sp>
        <p:nvSpPr>
          <p:cNvPr id="196611" name="Rectangle 3"/>
          <p:cNvSpPr>
            <a:spLocks noGrp="1" noChangeArrowheads="1"/>
          </p:cNvSpPr>
          <p:nvPr>
            <p:ph sz="quarter" idx="1"/>
          </p:nvPr>
        </p:nvSpPr>
        <p:spPr>
          <a:xfrm>
            <a:off x="762000" y="1981200"/>
            <a:ext cx="8001000" cy="4648200"/>
          </a:xfrm>
        </p:spPr>
        <p:txBody>
          <a:bodyPr>
            <a:normAutofit/>
          </a:bodyPr>
          <a:lstStyle/>
          <a:p>
            <a:r>
              <a:rPr lang="en-US" sz="2800" b="1" dirty="0">
                <a:solidFill>
                  <a:schemeClr val="tx1"/>
                </a:solidFill>
              </a:rPr>
              <a:t>Financing Technique(s) </a:t>
            </a:r>
            <a:r>
              <a:rPr lang="en-US" sz="2800" b="1" dirty="0" smtClean="0">
                <a:solidFill>
                  <a:srgbClr val="FF0000"/>
                </a:solidFill>
              </a:rPr>
              <a:t>AGAIN - BE </a:t>
            </a:r>
            <a:r>
              <a:rPr lang="en-US" sz="2800" b="1" dirty="0">
                <a:solidFill>
                  <a:srgbClr val="FF0000"/>
                </a:solidFill>
              </a:rPr>
              <a:t>SPECIFIC</a:t>
            </a:r>
            <a:endParaRPr lang="en-US" sz="2800" b="1" dirty="0"/>
          </a:p>
          <a:p>
            <a:pPr lvl="1">
              <a:buFont typeface="Wingdings" pitchFamily="2" charset="2"/>
              <a:buChar char="§"/>
            </a:pPr>
            <a:r>
              <a:rPr lang="en-US" sz="2800" b="1" dirty="0">
                <a:solidFill>
                  <a:schemeClr val="tx1"/>
                </a:solidFill>
              </a:rPr>
              <a:t>Deferred Payment </a:t>
            </a:r>
            <a:r>
              <a:rPr lang="en-US" sz="2800" b="1" dirty="0" smtClean="0">
                <a:solidFill>
                  <a:schemeClr val="tx1"/>
                </a:solidFill>
              </a:rPr>
              <a:t>Loans – discuss terms</a:t>
            </a:r>
            <a:endParaRPr lang="en-US" sz="2800" b="1" dirty="0">
              <a:solidFill>
                <a:schemeClr val="tx1"/>
              </a:solidFill>
            </a:endParaRPr>
          </a:p>
          <a:p>
            <a:pPr lvl="1">
              <a:buFont typeface="Wingdings" pitchFamily="2" charset="2"/>
              <a:buChar char="§"/>
            </a:pPr>
            <a:r>
              <a:rPr lang="en-US" sz="2800" b="1" dirty="0">
                <a:solidFill>
                  <a:schemeClr val="tx1"/>
                </a:solidFill>
              </a:rPr>
              <a:t>Leveraged Loans/Interest Buy Downs</a:t>
            </a:r>
          </a:p>
          <a:p>
            <a:pPr lvl="1">
              <a:buFont typeface="Wingdings" pitchFamily="2" charset="2"/>
              <a:buChar char="§"/>
            </a:pPr>
            <a:r>
              <a:rPr lang="en-US" sz="2800" b="1" dirty="0">
                <a:solidFill>
                  <a:schemeClr val="tx1"/>
                </a:solidFill>
              </a:rPr>
              <a:t>Who are your </a:t>
            </a:r>
            <a:r>
              <a:rPr lang="en-US" sz="2800" b="1" dirty="0" smtClean="0">
                <a:solidFill>
                  <a:schemeClr val="tx1"/>
                </a:solidFill>
              </a:rPr>
              <a:t>partners</a:t>
            </a:r>
          </a:p>
          <a:p>
            <a:pPr lvl="1">
              <a:buFont typeface="Wingdings" pitchFamily="2" charset="2"/>
              <a:buChar char="Ø"/>
            </a:pPr>
            <a:endParaRPr lang="en-US" sz="2800" b="1" dirty="0">
              <a:solidFill>
                <a:schemeClr val="tx1"/>
              </a:solidFill>
            </a:endParaRPr>
          </a:p>
          <a:p>
            <a:r>
              <a:rPr lang="en-US" sz="2800" b="1" dirty="0">
                <a:solidFill>
                  <a:schemeClr val="tx1"/>
                </a:solidFill>
              </a:rPr>
              <a:t>Include participation formula </a:t>
            </a:r>
          </a:p>
          <a:p>
            <a:pPr lvl="1"/>
            <a:r>
              <a:rPr lang="en-US" sz="2800" b="1" dirty="0">
                <a:solidFill>
                  <a:schemeClr val="tx1"/>
                </a:solidFill>
              </a:rPr>
              <a:t>Know your community! Be realistic with participation formula</a:t>
            </a:r>
          </a:p>
        </p:txBody>
      </p:sp>
      <p:sp>
        <p:nvSpPr>
          <p:cNvPr id="196612" name="Line 4"/>
          <p:cNvSpPr>
            <a:spLocks noChangeShapeType="1"/>
          </p:cNvSpPr>
          <p:nvPr/>
        </p:nvSpPr>
        <p:spPr bwMode="auto">
          <a:xfrm>
            <a:off x="7620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27888" y="228600"/>
            <a:ext cx="6261100" cy="762000"/>
          </a:xfrm>
        </p:spPr>
        <p:txBody>
          <a:bodyPr/>
          <a:lstStyle/>
          <a:p>
            <a:r>
              <a:rPr lang="en-US" dirty="0">
                <a:solidFill>
                  <a:srgbClr val="0070C0"/>
                </a:solidFill>
              </a:rPr>
              <a:t>Feasibility Considerations</a:t>
            </a:r>
          </a:p>
        </p:txBody>
      </p:sp>
      <p:sp>
        <p:nvSpPr>
          <p:cNvPr id="128003" name="Rectangle 3"/>
          <p:cNvSpPr>
            <a:spLocks noGrp="1" noChangeArrowheads="1"/>
          </p:cNvSpPr>
          <p:nvPr>
            <p:ph sz="quarter" idx="1"/>
          </p:nvPr>
        </p:nvSpPr>
        <p:spPr>
          <a:xfrm>
            <a:off x="990600" y="1752600"/>
            <a:ext cx="7772400" cy="4724400"/>
          </a:xfrm>
        </p:spPr>
        <p:txBody>
          <a:bodyPr>
            <a:normAutofit/>
          </a:bodyPr>
          <a:lstStyle/>
          <a:p>
            <a:r>
              <a:rPr lang="en-US" sz="2800" b="1" dirty="0">
                <a:solidFill>
                  <a:schemeClr val="tx1"/>
                </a:solidFill>
              </a:rPr>
              <a:t>Confirmation of proposed resources and partners</a:t>
            </a:r>
          </a:p>
          <a:p>
            <a:r>
              <a:rPr lang="en-US" sz="2800" b="1" dirty="0">
                <a:solidFill>
                  <a:schemeClr val="tx1"/>
                </a:solidFill>
              </a:rPr>
              <a:t>Compliance with Applicable </a:t>
            </a:r>
            <a:r>
              <a:rPr lang="en-US" sz="2800" b="1" dirty="0" smtClean="0">
                <a:solidFill>
                  <a:schemeClr val="tx1"/>
                </a:solidFill>
              </a:rPr>
              <a:t>Laws</a:t>
            </a:r>
          </a:p>
          <a:p>
            <a:pPr lvl="1"/>
            <a:r>
              <a:rPr lang="en-US" sz="2800" b="1" dirty="0" smtClean="0">
                <a:solidFill>
                  <a:schemeClr val="tx1"/>
                </a:solidFill>
              </a:rPr>
              <a:t>Be Sure to address:</a:t>
            </a:r>
          </a:p>
          <a:p>
            <a:pPr lvl="2"/>
            <a:r>
              <a:rPr lang="en-US" sz="2800" b="1" dirty="0" smtClean="0">
                <a:solidFill>
                  <a:schemeClr val="tx1"/>
                </a:solidFill>
              </a:rPr>
              <a:t>Sec 3</a:t>
            </a:r>
          </a:p>
          <a:p>
            <a:pPr lvl="2"/>
            <a:r>
              <a:rPr lang="en-US" sz="2800" b="1" dirty="0" smtClean="0">
                <a:solidFill>
                  <a:schemeClr val="tx1"/>
                </a:solidFill>
              </a:rPr>
              <a:t>FHEO – AFFH Efforts</a:t>
            </a:r>
          </a:p>
          <a:p>
            <a:pPr lvl="2"/>
            <a:r>
              <a:rPr lang="en-US" sz="2800" b="1" dirty="0" smtClean="0">
                <a:solidFill>
                  <a:schemeClr val="tx1"/>
                </a:solidFill>
              </a:rPr>
              <a:t>LEP </a:t>
            </a:r>
          </a:p>
          <a:p>
            <a:pPr lvl="2"/>
            <a:r>
              <a:rPr lang="en-US" sz="2800" b="1" dirty="0" smtClean="0">
                <a:solidFill>
                  <a:schemeClr val="tx1"/>
                </a:solidFill>
              </a:rPr>
              <a:t>URA- Acquisition/Relocation/Displacement</a:t>
            </a:r>
          </a:p>
          <a:p>
            <a:pPr lvl="2"/>
            <a:r>
              <a:rPr lang="en-US" sz="2800" b="1" dirty="0" smtClean="0">
                <a:solidFill>
                  <a:schemeClr val="tx1"/>
                </a:solidFill>
              </a:rPr>
              <a:t>NEPA- Historic Preservation (SHPO)</a:t>
            </a:r>
          </a:p>
          <a:p>
            <a:pPr lvl="2"/>
            <a:endParaRPr lang="en-US" sz="2800" b="1" dirty="0">
              <a:solidFill>
                <a:schemeClr val="tx1"/>
              </a:solidFill>
            </a:endParaRPr>
          </a:p>
          <a:p>
            <a:pPr lvl="1">
              <a:buFont typeface="Wingdings" pitchFamily="2" charset="2"/>
              <a:buChar char="Ø"/>
            </a:pPr>
            <a:endParaRPr lang="en-US" sz="2800" b="1" dirty="0">
              <a:solidFill>
                <a:schemeClr val="tx1"/>
              </a:solidFill>
            </a:endParaRPr>
          </a:p>
        </p:txBody>
      </p:sp>
      <p:sp>
        <p:nvSpPr>
          <p:cNvPr id="128004" name="Line 4"/>
          <p:cNvSpPr>
            <a:spLocks noChangeShapeType="1"/>
          </p:cNvSpPr>
          <p:nvPr/>
        </p:nvSpPr>
        <p:spPr bwMode="auto">
          <a:xfrm>
            <a:off x="627888"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27888" y="228600"/>
            <a:ext cx="6261100" cy="762000"/>
          </a:xfrm>
        </p:spPr>
        <p:txBody>
          <a:bodyPr/>
          <a:lstStyle/>
          <a:p>
            <a:r>
              <a:rPr lang="en-US" dirty="0">
                <a:solidFill>
                  <a:srgbClr val="0070C0"/>
                </a:solidFill>
              </a:rPr>
              <a:t>Feasibility Considerations</a:t>
            </a:r>
          </a:p>
        </p:txBody>
      </p:sp>
      <p:sp>
        <p:nvSpPr>
          <p:cNvPr id="128003" name="Rectangle 3"/>
          <p:cNvSpPr>
            <a:spLocks noGrp="1" noChangeArrowheads="1"/>
          </p:cNvSpPr>
          <p:nvPr>
            <p:ph sz="quarter" idx="1"/>
          </p:nvPr>
        </p:nvSpPr>
        <p:spPr>
          <a:xfrm>
            <a:off x="457200" y="2516689"/>
            <a:ext cx="8382000" cy="4343400"/>
          </a:xfrm>
        </p:spPr>
        <p:txBody>
          <a:bodyPr>
            <a:normAutofit/>
          </a:bodyPr>
          <a:lstStyle/>
          <a:p>
            <a:r>
              <a:rPr lang="en-US" sz="2800" b="1" dirty="0" smtClean="0">
                <a:solidFill>
                  <a:schemeClr val="tx1"/>
                </a:solidFill>
              </a:rPr>
              <a:t>Investor </a:t>
            </a:r>
            <a:r>
              <a:rPr lang="en-US" sz="2800" b="1" dirty="0">
                <a:solidFill>
                  <a:schemeClr val="tx1"/>
                </a:solidFill>
              </a:rPr>
              <a:t>Owner Eligibility</a:t>
            </a:r>
          </a:p>
          <a:p>
            <a:pPr lvl="1">
              <a:buFont typeface="Wingdings" pitchFamily="2" charset="2"/>
              <a:buChar char="Ø"/>
            </a:pPr>
            <a:r>
              <a:rPr lang="en-US" sz="2800" b="1" dirty="0">
                <a:solidFill>
                  <a:schemeClr val="tx1"/>
                </a:solidFill>
              </a:rPr>
              <a:t>Financing: 50%, DPL at full </a:t>
            </a:r>
            <a:r>
              <a:rPr lang="en-US" sz="2800" b="1" dirty="0" smtClean="0">
                <a:solidFill>
                  <a:schemeClr val="tx1"/>
                </a:solidFill>
              </a:rPr>
              <a:t>term (no forgiveness)</a:t>
            </a:r>
            <a:endParaRPr lang="en-US" sz="2800" b="1" dirty="0">
              <a:solidFill>
                <a:schemeClr val="tx1"/>
              </a:solidFill>
            </a:endParaRPr>
          </a:p>
          <a:p>
            <a:pPr lvl="1">
              <a:buFont typeface="Wingdings" pitchFamily="2" charset="2"/>
              <a:buChar char="Ø"/>
            </a:pPr>
            <a:r>
              <a:rPr lang="en-US" sz="2800" b="1" dirty="0">
                <a:solidFill>
                  <a:schemeClr val="tx1"/>
                </a:solidFill>
              </a:rPr>
              <a:t>Rent Regulatory Agreement</a:t>
            </a:r>
          </a:p>
          <a:p>
            <a:r>
              <a:rPr lang="en-US" sz="2800" b="1" dirty="0">
                <a:solidFill>
                  <a:schemeClr val="tx1"/>
                </a:solidFill>
              </a:rPr>
              <a:t>Timetable for proposed accomplishments</a:t>
            </a:r>
          </a:p>
          <a:p>
            <a:pPr lvl="1">
              <a:buFont typeface="Wingdings" pitchFamily="2" charset="2"/>
              <a:buChar char="Ø"/>
            </a:pPr>
            <a:endParaRPr lang="en-US" sz="2800" b="1" dirty="0">
              <a:solidFill>
                <a:schemeClr val="tx1"/>
              </a:solidFill>
            </a:endParaRPr>
          </a:p>
        </p:txBody>
      </p:sp>
      <p:sp>
        <p:nvSpPr>
          <p:cNvPr id="128004" name="Line 4"/>
          <p:cNvSpPr>
            <a:spLocks noChangeShapeType="1"/>
          </p:cNvSpPr>
          <p:nvPr/>
        </p:nvSpPr>
        <p:spPr bwMode="auto">
          <a:xfrm>
            <a:off x="627888" y="1752600"/>
            <a:ext cx="7391400" cy="0"/>
          </a:xfrm>
          <a:prstGeom prst="line">
            <a:avLst/>
          </a:prstGeom>
          <a:noFill/>
          <a:ln w="9525">
            <a:solidFill>
              <a:schemeClr val="accent1"/>
            </a:solidFill>
            <a:round/>
            <a:headEnd/>
            <a:tailEnd/>
          </a:ln>
          <a:effectLst/>
        </p:spPr>
        <p:txBody>
          <a:bodyPr/>
          <a:lstStyle/>
          <a:p>
            <a:endParaRPr lang="en-US"/>
          </a:p>
        </p:txBody>
      </p:sp>
    </p:spTree>
    <p:extLst>
      <p:ext uri="{BB962C8B-B14F-4D97-AF65-F5344CB8AC3E}">
        <p14:creationId xmlns:p14="http://schemas.microsoft.com/office/powerpoint/2010/main" val="945824471"/>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582168" y="152304"/>
            <a:ext cx="7772400" cy="1143000"/>
          </a:xfrm>
        </p:spPr>
        <p:txBody>
          <a:bodyPr/>
          <a:lstStyle/>
          <a:p>
            <a:r>
              <a:rPr lang="en-US" dirty="0">
                <a:solidFill>
                  <a:srgbClr val="0070C0"/>
                </a:solidFill>
              </a:rPr>
              <a:t>Feasibility Considerations </a:t>
            </a:r>
            <a:r>
              <a:rPr lang="en-US" dirty="0"/>
              <a:t>	</a:t>
            </a:r>
          </a:p>
        </p:txBody>
      </p:sp>
      <p:sp>
        <p:nvSpPr>
          <p:cNvPr id="182275" name="Rectangle 3"/>
          <p:cNvSpPr>
            <a:spLocks noGrp="1" noChangeArrowheads="1"/>
          </p:cNvSpPr>
          <p:nvPr>
            <p:ph sz="quarter" idx="1"/>
          </p:nvPr>
        </p:nvSpPr>
        <p:spPr>
          <a:xfrm>
            <a:off x="457200" y="2438400"/>
            <a:ext cx="8534400" cy="4114800"/>
          </a:xfrm>
        </p:spPr>
        <p:txBody>
          <a:bodyPr/>
          <a:lstStyle/>
          <a:p>
            <a:r>
              <a:rPr lang="en-US" sz="2800" b="1" dirty="0">
                <a:solidFill>
                  <a:schemeClr val="tx1"/>
                </a:solidFill>
              </a:rPr>
              <a:t>Unit by unit analysis of proposed activity</a:t>
            </a:r>
          </a:p>
          <a:p>
            <a:pPr lvl="1"/>
            <a:r>
              <a:rPr lang="en-US" sz="2800" b="1" dirty="0">
                <a:solidFill>
                  <a:schemeClr val="tx1"/>
                </a:solidFill>
              </a:rPr>
              <a:t>Include per unit cost </a:t>
            </a:r>
            <a:r>
              <a:rPr lang="en-US" sz="2800" b="1" dirty="0" smtClean="0">
                <a:solidFill>
                  <a:schemeClr val="tx1"/>
                </a:solidFill>
              </a:rPr>
              <a:t>estimate.</a:t>
            </a:r>
            <a:endParaRPr lang="en-US" sz="2800" b="1" dirty="0">
              <a:solidFill>
                <a:schemeClr val="tx1"/>
              </a:solidFill>
            </a:endParaRPr>
          </a:p>
          <a:p>
            <a:pPr lvl="1"/>
            <a:r>
              <a:rPr lang="en-US" sz="2800" b="1" dirty="0">
                <a:solidFill>
                  <a:schemeClr val="tx1"/>
                </a:solidFill>
              </a:rPr>
              <a:t>Include description of proposed work needed with pictures illustrating problems (exterior and interior</a:t>
            </a:r>
            <a:r>
              <a:rPr lang="en-US" sz="2800" b="1" dirty="0" smtClean="0">
                <a:solidFill>
                  <a:schemeClr val="tx1"/>
                </a:solidFill>
              </a:rPr>
              <a:t>).</a:t>
            </a:r>
          </a:p>
          <a:p>
            <a:pPr lvl="1"/>
            <a:r>
              <a:rPr lang="en-US" sz="2800" b="1" dirty="0" smtClean="0">
                <a:solidFill>
                  <a:schemeClr val="tx1"/>
                </a:solidFill>
              </a:rPr>
              <a:t>Feasibility Test Forms – if applicable</a:t>
            </a:r>
            <a:endParaRPr lang="en-US" sz="2800" b="1" dirty="0">
              <a:solidFill>
                <a:schemeClr val="tx1"/>
              </a:solidFill>
            </a:endParaRPr>
          </a:p>
          <a:p>
            <a:pPr lvl="1"/>
            <a:r>
              <a:rPr lang="en-US" sz="2800" b="1" dirty="0">
                <a:solidFill>
                  <a:schemeClr val="tx1"/>
                </a:solidFill>
              </a:rPr>
              <a:t>Complete “Financial Plan” Form (Appendix H)</a:t>
            </a:r>
          </a:p>
          <a:p>
            <a:pPr lvl="1">
              <a:buNone/>
            </a:pPr>
            <a:endParaRPr lang="en-US" sz="2700" b="1" dirty="0"/>
          </a:p>
        </p:txBody>
      </p:sp>
      <p:sp>
        <p:nvSpPr>
          <p:cNvPr id="182276" name="Line 4"/>
          <p:cNvSpPr>
            <a:spLocks noChangeShapeType="1"/>
          </p:cNvSpPr>
          <p:nvPr/>
        </p:nvSpPr>
        <p:spPr bwMode="auto">
          <a:xfrm>
            <a:off x="762000" y="18288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591312" y="76104"/>
            <a:ext cx="7772400" cy="1143000"/>
          </a:xfrm>
        </p:spPr>
        <p:txBody>
          <a:bodyPr/>
          <a:lstStyle/>
          <a:p>
            <a:r>
              <a:rPr lang="en-US" dirty="0">
                <a:solidFill>
                  <a:srgbClr val="00B050"/>
                </a:solidFill>
              </a:rPr>
              <a:t>Strategy Considerations</a:t>
            </a:r>
          </a:p>
        </p:txBody>
      </p:sp>
      <p:sp>
        <p:nvSpPr>
          <p:cNvPr id="132099" name="Rectangle 3"/>
          <p:cNvSpPr>
            <a:spLocks noGrp="1" noChangeArrowheads="1"/>
          </p:cNvSpPr>
          <p:nvPr>
            <p:ph sz="quarter" idx="1"/>
          </p:nvPr>
        </p:nvSpPr>
        <p:spPr>
          <a:xfrm>
            <a:off x="685800" y="2133600"/>
            <a:ext cx="7619999" cy="3886200"/>
          </a:xfrm>
        </p:spPr>
        <p:txBody>
          <a:bodyPr>
            <a:normAutofit fontScale="85000" lnSpcReduction="10000"/>
          </a:bodyPr>
          <a:lstStyle/>
          <a:p>
            <a:pPr>
              <a:lnSpc>
                <a:spcPct val="90000"/>
              </a:lnSpc>
            </a:pPr>
            <a:r>
              <a:rPr lang="en-US" sz="3200" b="1" dirty="0" smtClean="0">
                <a:solidFill>
                  <a:schemeClr val="tx1"/>
                </a:solidFill>
              </a:rPr>
              <a:t>Describe and Document </a:t>
            </a:r>
            <a:r>
              <a:rPr lang="en-US" sz="3200" b="1" dirty="0">
                <a:solidFill>
                  <a:schemeClr val="tx1"/>
                </a:solidFill>
              </a:rPr>
              <a:t>Severity of </a:t>
            </a:r>
            <a:r>
              <a:rPr lang="en-US" sz="3200" b="1" dirty="0" smtClean="0">
                <a:solidFill>
                  <a:schemeClr val="tx1"/>
                </a:solidFill>
              </a:rPr>
              <a:t>problems</a:t>
            </a:r>
          </a:p>
          <a:p>
            <a:pPr>
              <a:lnSpc>
                <a:spcPct val="90000"/>
              </a:lnSpc>
            </a:pPr>
            <a:r>
              <a:rPr lang="en-US" sz="3200" b="1" dirty="0" smtClean="0">
                <a:solidFill>
                  <a:schemeClr val="tx1"/>
                </a:solidFill>
              </a:rPr>
              <a:t>Demonstrate </a:t>
            </a:r>
            <a:r>
              <a:rPr lang="en-US" sz="3200" b="1" dirty="0">
                <a:solidFill>
                  <a:schemeClr val="tx1"/>
                </a:solidFill>
              </a:rPr>
              <a:t>needs in </a:t>
            </a:r>
            <a:r>
              <a:rPr lang="en-US" sz="3200" b="1" dirty="0" smtClean="0">
                <a:solidFill>
                  <a:schemeClr val="tx1"/>
                </a:solidFill>
              </a:rPr>
              <a:t>Narrative </a:t>
            </a:r>
            <a:r>
              <a:rPr lang="en-US" sz="3200" b="1" dirty="0">
                <a:solidFill>
                  <a:schemeClr val="tx1"/>
                </a:solidFill>
              </a:rPr>
              <a:t>AND with </a:t>
            </a:r>
            <a:r>
              <a:rPr lang="en-US" sz="3200" b="1" dirty="0" smtClean="0">
                <a:solidFill>
                  <a:schemeClr val="tx1"/>
                </a:solidFill>
              </a:rPr>
              <a:t>Pictures</a:t>
            </a:r>
          </a:p>
          <a:p>
            <a:pPr>
              <a:lnSpc>
                <a:spcPct val="90000"/>
              </a:lnSpc>
            </a:pPr>
            <a:r>
              <a:rPr lang="en-US" sz="3200" b="1" dirty="0" smtClean="0">
                <a:solidFill>
                  <a:schemeClr val="tx1"/>
                </a:solidFill>
              </a:rPr>
              <a:t>Alternatives </a:t>
            </a:r>
            <a:r>
              <a:rPr lang="en-US" sz="3200" b="1" dirty="0">
                <a:solidFill>
                  <a:schemeClr val="tx1"/>
                </a:solidFill>
              </a:rPr>
              <a:t>to </a:t>
            </a:r>
            <a:r>
              <a:rPr lang="en-US" sz="3200" b="1" dirty="0" smtClean="0">
                <a:solidFill>
                  <a:schemeClr val="tx1"/>
                </a:solidFill>
              </a:rPr>
              <a:t>Strategy</a:t>
            </a:r>
          </a:p>
          <a:p>
            <a:pPr lvl="1">
              <a:lnSpc>
                <a:spcPct val="90000"/>
              </a:lnSpc>
            </a:pPr>
            <a:r>
              <a:rPr lang="en-US" sz="2975" b="1" dirty="0" smtClean="0">
                <a:solidFill>
                  <a:schemeClr val="tx1"/>
                </a:solidFill>
              </a:rPr>
              <a:t>Especially true for Multi-Activity infrastructure activities</a:t>
            </a:r>
          </a:p>
          <a:p>
            <a:pPr>
              <a:lnSpc>
                <a:spcPct val="90000"/>
              </a:lnSpc>
            </a:pPr>
            <a:r>
              <a:rPr lang="en-US" sz="3200" b="1" dirty="0" smtClean="0">
                <a:solidFill>
                  <a:schemeClr val="tx1"/>
                </a:solidFill>
              </a:rPr>
              <a:t>Discuss </a:t>
            </a:r>
            <a:r>
              <a:rPr lang="en-US" sz="3200" b="1" dirty="0">
                <a:solidFill>
                  <a:schemeClr val="tx1"/>
                </a:solidFill>
              </a:rPr>
              <a:t>other possible strategies and why the </a:t>
            </a:r>
            <a:r>
              <a:rPr lang="en-US" sz="3200" b="1" dirty="0" smtClean="0">
                <a:solidFill>
                  <a:schemeClr val="tx1"/>
                </a:solidFill>
              </a:rPr>
              <a:t>proposed strategy is best  </a:t>
            </a:r>
            <a:r>
              <a:rPr lang="en-US" sz="3200" b="1" dirty="0">
                <a:solidFill>
                  <a:schemeClr val="tx1"/>
                </a:solidFill>
              </a:rPr>
              <a:t>for problems </a:t>
            </a:r>
            <a:r>
              <a:rPr lang="en-US" sz="3200" b="1" dirty="0" smtClean="0">
                <a:solidFill>
                  <a:schemeClr val="tx1"/>
                </a:solidFill>
              </a:rPr>
              <a:t>described. Inclusion of cost of alternative strategies can demonstrate why the chosen strategy is the best. </a:t>
            </a:r>
            <a:endParaRPr lang="en-US" sz="3200" b="1" dirty="0">
              <a:solidFill>
                <a:schemeClr val="tx1"/>
              </a:solidFill>
            </a:endParaRPr>
          </a:p>
          <a:p>
            <a:pPr>
              <a:lnSpc>
                <a:spcPct val="90000"/>
              </a:lnSpc>
            </a:pPr>
            <a:endParaRPr lang="en-US" sz="3200" b="1" dirty="0">
              <a:solidFill>
                <a:schemeClr val="tx1"/>
              </a:solidFill>
            </a:endParaRPr>
          </a:p>
        </p:txBody>
      </p:sp>
      <p:sp>
        <p:nvSpPr>
          <p:cNvPr id="132100" name="Line 4"/>
          <p:cNvSpPr>
            <a:spLocks noChangeShapeType="1"/>
          </p:cNvSpPr>
          <p:nvPr/>
        </p:nvSpPr>
        <p:spPr bwMode="auto">
          <a:xfrm>
            <a:off x="8382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Strategy Considerations</a:t>
            </a:r>
            <a:endParaRPr lang="en-US" dirty="0"/>
          </a:p>
        </p:txBody>
      </p:sp>
      <p:sp>
        <p:nvSpPr>
          <p:cNvPr id="3" name="Content Placeholder 2"/>
          <p:cNvSpPr>
            <a:spLocks noGrp="1"/>
          </p:cNvSpPr>
          <p:nvPr>
            <p:ph sz="quarter" idx="1"/>
          </p:nvPr>
        </p:nvSpPr>
        <p:spPr>
          <a:xfrm>
            <a:off x="685800" y="1752600"/>
            <a:ext cx="7543800" cy="4724400"/>
          </a:xfrm>
        </p:spPr>
        <p:txBody>
          <a:bodyPr>
            <a:noAutofit/>
          </a:bodyPr>
          <a:lstStyle/>
          <a:p>
            <a:pPr>
              <a:lnSpc>
                <a:spcPct val="100000"/>
              </a:lnSpc>
            </a:pPr>
            <a:r>
              <a:rPr lang="en-US" sz="2800" b="1" dirty="0" smtClean="0">
                <a:solidFill>
                  <a:schemeClr val="tx1"/>
                </a:solidFill>
              </a:rPr>
              <a:t>Describe what steps the community has, or will take, to prevent reoccurrence of the described situation. </a:t>
            </a:r>
            <a:r>
              <a:rPr lang="en-US" sz="2800" b="1" u="sng" dirty="0" smtClean="0">
                <a:solidFill>
                  <a:schemeClr val="tx1"/>
                </a:solidFill>
              </a:rPr>
              <a:t>Be specific. </a:t>
            </a:r>
          </a:p>
          <a:p>
            <a:pPr>
              <a:lnSpc>
                <a:spcPct val="100000"/>
              </a:lnSpc>
            </a:pPr>
            <a:r>
              <a:rPr lang="en-US" sz="2800" b="1" dirty="0" smtClean="0">
                <a:solidFill>
                  <a:schemeClr val="tx1"/>
                </a:solidFill>
              </a:rPr>
              <a:t>Include copies of current ordinances and enforcement policies that govern community blight.</a:t>
            </a:r>
          </a:p>
          <a:p>
            <a:pPr lvl="1"/>
            <a:r>
              <a:rPr lang="en-US" sz="2575" b="1" dirty="0" smtClean="0">
                <a:solidFill>
                  <a:schemeClr val="tx1"/>
                </a:solidFill>
              </a:rPr>
              <a:t>Include examples of actions taken and results</a:t>
            </a:r>
          </a:p>
          <a:p>
            <a:r>
              <a:rPr lang="en-US" sz="2800" b="1" dirty="0" smtClean="0">
                <a:solidFill>
                  <a:schemeClr val="tx1"/>
                </a:solidFill>
              </a:rPr>
              <a:t>Discuss other detrimental conditions to which the community is exposed and efforts being taken to resolve these issues.</a:t>
            </a:r>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Strategy Considerations</a:t>
            </a:r>
            <a:endParaRPr lang="en-US" dirty="0"/>
          </a:p>
        </p:txBody>
      </p:sp>
      <p:sp>
        <p:nvSpPr>
          <p:cNvPr id="3" name="Content Placeholder 2"/>
          <p:cNvSpPr>
            <a:spLocks noGrp="1"/>
          </p:cNvSpPr>
          <p:nvPr>
            <p:ph sz="quarter" idx="1"/>
          </p:nvPr>
        </p:nvSpPr>
        <p:spPr>
          <a:xfrm>
            <a:off x="685800" y="1752600"/>
            <a:ext cx="7543800" cy="4419600"/>
          </a:xfrm>
        </p:spPr>
        <p:txBody>
          <a:bodyPr>
            <a:normAutofit/>
          </a:bodyPr>
          <a:lstStyle/>
          <a:p>
            <a:r>
              <a:rPr lang="en-US" sz="2800" b="1" dirty="0" smtClean="0">
                <a:solidFill>
                  <a:schemeClr val="tx1"/>
                </a:solidFill>
              </a:rPr>
              <a:t>Discuss the financial commitments that the applicant has, or will take, to support and maintain continued area improvements.</a:t>
            </a:r>
          </a:p>
          <a:p>
            <a:r>
              <a:rPr lang="en-US" sz="2800" b="1" dirty="0" smtClean="0">
                <a:solidFill>
                  <a:schemeClr val="tx1"/>
                </a:solidFill>
              </a:rPr>
              <a:t>Describe how CDBG funds will augment and support </a:t>
            </a:r>
            <a:r>
              <a:rPr lang="en-US" sz="2800" b="1" u="sng" dirty="0" smtClean="0">
                <a:solidFill>
                  <a:schemeClr val="tx1"/>
                </a:solidFill>
              </a:rPr>
              <a:t>other efforts</a:t>
            </a:r>
            <a:r>
              <a:rPr lang="en-US" sz="2800" b="1" dirty="0" smtClean="0">
                <a:solidFill>
                  <a:schemeClr val="tx1"/>
                </a:solidFill>
              </a:rPr>
              <a:t> within the community to improve the “livability” of both the target area, as well as, the community at large.</a:t>
            </a:r>
          </a:p>
          <a:p>
            <a:endParaRPr lang="en-US" sz="2800" b="1" dirty="0"/>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640080" y="228600"/>
            <a:ext cx="6629400" cy="762000"/>
          </a:xfrm>
        </p:spPr>
        <p:txBody>
          <a:bodyPr/>
          <a:lstStyle/>
          <a:p>
            <a:r>
              <a:rPr lang="en-US" dirty="0">
                <a:solidFill>
                  <a:srgbClr val="00B050"/>
                </a:solidFill>
              </a:rPr>
              <a:t>Strategy Considerations</a:t>
            </a:r>
          </a:p>
        </p:txBody>
      </p:sp>
      <p:sp>
        <p:nvSpPr>
          <p:cNvPr id="134147" name="Rectangle 3"/>
          <p:cNvSpPr>
            <a:spLocks noGrp="1" noChangeArrowheads="1"/>
          </p:cNvSpPr>
          <p:nvPr>
            <p:ph sz="quarter" idx="1"/>
          </p:nvPr>
        </p:nvSpPr>
        <p:spPr>
          <a:xfrm>
            <a:off x="685800" y="1981200"/>
            <a:ext cx="8153400" cy="4572000"/>
          </a:xfrm>
        </p:spPr>
        <p:txBody>
          <a:bodyPr/>
          <a:lstStyle/>
          <a:p>
            <a:r>
              <a:rPr lang="en-US" sz="2800" b="1" dirty="0">
                <a:solidFill>
                  <a:schemeClr val="tx1"/>
                </a:solidFill>
              </a:rPr>
              <a:t>Marketing of Program</a:t>
            </a:r>
          </a:p>
          <a:p>
            <a:pPr lvl="1"/>
            <a:r>
              <a:rPr lang="en-US" sz="2800" b="1" dirty="0">
                <a:solidFill>
                  <a:schemeClr val="tx1"/>
                </a:solidFill>
              </a:rPr>
              <a:t>Who has expressed interest in Program?</a:t>
            </a:r>
          </a:p>
          <a:p>
            <a:pPr lvl="1"/>
            <a:r>
              <a:rPr lang="en-US" sz="2800" b="1" dirty="0">
                <a:solidFill>
                  <a:schemeClr val="tx1"/>
                </a:solidFill>
              </a:rPr>
              <a:t>How will </a:t>
            </a:r>
            <a:r>
              <a:rPr lang="en-US" sz="2800" b="1" dirty="0" smtClean="0">
                <a:solidFill>
                  <a:schemeClr val="tx1"/>
                </a:solidFill>
              </a:rPr>
              <a:t>community interest </a:t>
            </a:r>
            <a:r>
              <a:rPr lang="en-US" sz="2800" b="1" dirty="0">
                <a:solidFill>
                  <a:schemeClr val="tx1"/>
                </a:solidFill>
              </a:rPr>
              <a:t>be generated?</a:t>
            </a:r>
          </a:p>
          <a:p>
            <a:pPr lvl="1"/>
            <a:r>
              <a:rPr lang="en-US" sz="2800" b="1" dirty="0">
                <a:solidFill>
                  <a:schemeClr val="tx1"/>
                </a:solidFill>
              </a:rPr>
              <a:t>Are residents supportive of the program?</a:t>
            </a:r>
          </a:p>
          <a:p>
            <a:pPr lvl="1"/>
            <a:r>
              <a:rPr lang="en-US" sz="2800" b="1" dirty="0">
                <a:solidFill>
                  <a:schemeClr val="tx1"/>
                </a:solidFill>
              </a:rPr>
              <a:t>Document Commitment from Owner Occupants and Investor Owners</a:t>
            </a:r>
            <a:r>
              <a:rPr lang="en-US" sz="2800" b="1" dirty="0" smtClean="0">
                <a:solidFill>
                  <a:schemeClr val="tx1"/>
                </a:solidFill>
              </a:rPr>
              <a:t>!</a:t>
            </a:r>
          </a:p>
          <a:p>
            <a:pPr lvl="2"/>
            <a:r>
              <a:rPr lang="en-US" sz="2574" b="1" dirty="0" smtClean="0">
                <a:solidFill>
                  <a:schemeClr val="tx1"/>
                </a:solidFill>
              </a:rPr>
              <a:t>Resident letters</a:t>
            </a:r>
            <a:endParaRPr lang="en-US" sz="2574" b="1" dirty="0">
              <a:solidFill>
                <a:schemeClr val="tx1"/>
              </a:solidFill>
            </a:endParaRPr>
          </a:p>
          <a:p>
            <a:pPr lvl="1">
              <a:buFont typeface="Arial" charset="0"/>
              <a:buNone/>
            </a:pPr>
            <a:endParaRPr lang="en-US" sz="2700" b="1" dirty="0"/>
          </a:p>
        </p:txBody>
      </p:sp>
      <p:sp>
        <p:nvSpPr>
          <p:cNvPr id="134148" name="Line 4"/>
          <p:cNvSpPr>
            <a:spLocks noChangeShapeType="1"/>
          </p:cNvSpPr>
          <p:nvPr/>
        </p:nvSpPr>
        <p:spPr bwMode="auto">
          <a:xfrm>
            <a:off x="762000" y="16764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647700" y="0"/>
            <a:ext cx="7772400" cy="1143000"/>
          </a:xfrm>
        </p:spPr>
        <p:txBody>
          <a:bodyPr>
            <a:normAutofit fontScale="90000"/>
          </a:bodyPr>
          <a:lstStyle/>
          <a:p>
            <a:r>
              <a:rPr lang="en-US" dirty="0" smtClean="0">
                <a:solidFill>
                  <a:srgbClr val="3366FF"/>
                </a:solidFill>
              </a:rPr>
              <a:t>Strategy Considerations </a:t>
            </a:r>
            <a:r>
              <a:rPr lang="en-US" dirty="0" smtClean="0"/>
              <a:t/>
            </a:r>
            <a:br>
              <a:rPr lang="en-US" dirty="0" smtClean="0"/>
            </a:br>
            <a:r>
              <a:rPr lang="en-US" dirty="0" smtClean="0"/>
              <a:t>   Maps</a:t>
            </a:r>
            <a:endParaRPr lang="en-US" dirty="0"/>
          </a:p>
        </p:txBody>
      </p:sp>
      <p:sp>
        <p:nvSpPr>
          <p:cNvPr id="212995" name="Rectangle 3"/>
          <p:cNvSpPr>
            <a:spLocks noGrp="1" noChangeArrowheads="1"/>
          </p:cNvSpPr>
          <p:nvPr>
            <p:ph sz="quarter" idx="1"/>
          </p:nvPr>
        </p:nvSpPr>
        <p:spPr>
          <a:xfrm>
            <a:off x="304800" y="1980639"/>
            <a:ext cx="8458200" cy="4175302"/>
          </a:xfrm>
        </p:spPr>
        <p:txBody>
          <a:bodyPr>
            <a:normAutofit/>
          </a:bodyPr>
          <a:lstStyle/>
          <a:p>
            <a:pPr>
              <a:lnSpc>
                <a:spcPct val="80000"/>
              </a:lnSpc>
            </a:pPr>
            <a:r>
              <a:rPr lang="en-US" sz="2400" b="1" dirty="0">
                <a:solidFill>
                  <a:schemeClr val="tx1"/>
                </a:solidFill>
              </a:rPr>
              <a:t>DCA Form </a:t>
            </a:r>
            <a:r>
              <a:rPr lang="en-US" sz="2400" b="1" dirty="0" smtClean="0">
                <a:solidFill>
                  <a:schemeClr val="tx1"/>
                </a:solidFill>
              </a:rPr>
              <a:t>12 instructions </a:t>
            </a:r>
            <a:r>
              <a:rPr lang="en-US" sz="2400" b="1" dirty="0">
                <a:solidFill>
                  <a:schemeClr val="tx1"/>
                </a:solidFill>
              </a:rPr>
              <a:t>spells out what is required on </a:t>
            </a:r>
            <a:r>
              <a:rPr lang="en-US" sz="2400" b="1" dirty="0" smtClean="0">
                <a:solidFill>
                  <a:schemeClr val="tx1"/>
                </a:solidFill>
              </a:rPr>
              <a:t>TA maps:</a:t>
            </a:r>
          </a:p>
          <a:p>
            <a:pPr>
              <a:lnSpc>
                <a:spcPct val="80000"/>
              </a:lnSpc>
            </a:pPr>
            <a:r>
              <a:rPr lang="en-US" sz="2400" b="1" dirty="0" smtClean="0">
                <a:solidFill>
                  <a:schemeClr val="tx1"/>
                </a:solidFill>
              </a:rPr>
              <a:t>In addition to the TA/Housing maps discussed earlier</a:t>
            </a:r>
          </a:p>
          <a:p>
            <a:pPr>
              <a:lnSpc>
                <a:spcPct val="80000"/>
              </a:lnSpc>
            </a:pPr>
            <a:endParaRPr lang="en-US" sz="2400" b="1" dirty="0" smtClean="0">
              <a:solidFill>
                <a:schemeClr val="tx1"/>
              </a:solidFill>
            </a:endParaRPr>
          </a:p>
          <a:p>
            <a:pPr marL="0" lvl="1" indent="0" algn="ctr">
              <a:lnSpc>
                <a:spcPct val="80000"/>
              </a:lnSpc>
              <a:spcBef>
                <a:spcPts val="700"/>
              </a:spcBef>
              <a:buClr>
                <a:schemeClr val="accent2"/>
              </a:buClr>
              <a:buNone/>
            </a:pPr>
            <a:r>
              <a:rPr lang="en-US" sz="4400" b="1" dirty="0">
                <a:solidFill>
                  <a:schemeClr val="tx1"/>
                </a:solidFill>
              </a:rPr>
              <a:t>You MUST include the required concentration maps from DCA’s website</a:t>
            </a:r>
          </a:p>
          <a:p>
            <a:pPr>
              <a:lnSpc>
                <a:spcPct val="80000"/>
              </a:lnSpc>
            </a:pPr>
            <a:endParaRPr lang="en-US" sz="2400" b="1" dirty="0">
              <a:solidFill>
                <a:schemeClr val="tx1"/>
              </a:solidFill>
            </a:endParaRPr>
          </a:p>
          <a:p>
            <a:pPr>
              <a:lnSpc>
                <a:spcPct val="80000"/>
              </a:lnSpc>
            </a:pPr>
            <a:endParaRPr lang="en-US" sz="2400" b="1" dirty="0">
              <a:solidFill>
                <a:schemeClr val="tx1"/>
              </a:solidFill>
            </a:endParaRPr>
          </a:p>
        </p:txBody>
      </p:sp>
      <p:sp>
        <p:nvSpPr>
          <p:cNvPr id="212996" name="Line 4"/>
          <p:cNvSpPr>
            <a:spLocks noChangeShapeType="1"/>
          </p:cNvSpPr>
          <p:nvPr/>
        </p:nvSpPr>
        <p:spPr bwMode="auto">
          <a:xfrm>
            <a:off x="647700" y="1752600"/>
            <a:ext cx="7391400" cy="0"/>
          </a:xfrm>
          <a:prstGeom prst="line">
            <a:avLst/>
          </a:prstGeom>
          <a:noFill/>
          <a:ln w="9525">
            <a:solidFill>
              <a:schemeClr val="accent1"/>
            </a:solidFill>
            <a:round/>
            <a:headEnd/>
            <a:tailEnd/>
          </a:ln>
          <a:effectLst/>
        </p:spPr>
        <p:txBody>
          <a:bodyPr/>
          <a:lstStyle/>
          <a:p>
            <a:endParaRPr lang="en-US"/>
          </a:p>
        </p:txBody>
      </p:sp>
    </p:spTree>
    <p:extLst>
      <p:ext uri="{BB962C8B-B14F-4D97-AF65-F5344CB8AC3E}">
        <p14:creationId xmlns:p14="http://schemas.microsoft.com/office/powerpoint/2010/main" val="2755254751"/>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152400" y="212942"/>
            <a:ext cx="8820465" cy="6623198"/>
          </a:xfrm>
          <a:prstGeom prst="rect">
            <a:avLst/>
          </a:prstGeom>
        </p:spPr>
      </p:pic>
    </p:spTree>
    <p:extLst>
      <p:ext uri="{BB962C8B-B14F-4D97-AF65-F5344CB8AC3E}">
        <p14:creationId xmlns:p14="http://schemas.microsoft.com/office/powerpoint/2010/main" val="2756868689"/>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0"/>
            <a:ext cx="11430730" cy="6429786"/>
          </a:xfrm>
          <a:prstGeom prst="rect">
            <a:avLst/>
          </a:prstGeom>
          <a:effectLst>
            <a:glow rad="101600">
              <a:schemeClr val="accent2">
                <a:satMod val="175000"/>
                <a:alpha val="40000"/>
              </a:schemeClr>
            </a:glow>
          </a:effectLst>
        </p:spPr>
      </p:pic>
      <p:sp>
        <p:nvSpPr>
          <p:cNvPr id="2" name="Title 1"/>
          <p:cNvSpPr>
            <a:spLocks noGrp="1"/>
          </p:cNvSpPr>
          <p:nvPr>
            <p:ph type="title"/>
          </p:nvPr>
        </p:nvSpPr>
        <p:spPr/>
        <p:txBody>
          <a:bodyPr/>
          <a:lstStyle/>
          <a:p>
            <a:endParaRPr lang="en-US" dirty="0"/>
          </a:p>
        </p:txBody>
      </p:sp>
      <p:sp>
        <p:nvSpPr>
          <p:cNvPr id="7" name="Oval 6"/>
          <p:cNvSpPr/>
          <p:nvPr/>
        </p:nvSpPr>
        <p:spPr>
          <a:xfrm>
            <a:off x="3962400" y="1447800"/>
            <a:ext cx="1295400" cy="4572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076554"/>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December 7-9, 2011</a:t>
            </a:r>
            <a:endParaRPr lang="en-US"/>
          </a:p>
        </p:txBody>
      </p:sp>
      <p:pic>
        <p:nvPicPr>
          <p:cNvPr id="5" name="Content Placeholder 4"/>
          <p:cNvPicPr>
            <a:picLocks noGrp="1" noChangeAspect="1"/>
          </p:cNvPicPr>
          <p:nvPr>
            <p:ph sz="quarter" idx="1"/>
          </p:nvPr>
        </p:nvPicPr>
        <p:blipFill>
          <a:blip r:embed="rId3"/>
          <a:stretch>
            <a:fillRect/>
          </a:stretch>
        </p:blipFill>
        <p:spPr>
          <a:xfrm>
            <a:off x="-533400" y="169101"/>
            <a:ext cx="8912236" cy="6537132"/>
          </a:xfrm>
          <a:prstGeom prst="rect">
            <a:avLst/>
          </a:prstGeom>
        </p:spPr>
      </p:pic>
      <p:sp>
        <p:nvSpPr>
          <p:cNvPr id="7" name="Oval 6"/>
          <p:cNvSpPr/>
          <p:nvPr/>
        </p:nvSpPr>
        <p:spPr>
          <a:xfrm>
            <a:off x="2672441" y="2286000"/>
            <a:ext cx="1295400" cy="4572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8333387"/>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114800" y="-1219200"/>
            <a:ext cx="18288000" cy="10287000"/>
          </a:xfrm>
          <a:prstGeom prst="rect">
            <a:avLst/>
          </a:prstGeom>
        </p:spPr>
      </p:pic>
      <p:sp>
        <p:nvSpPr>
          <p:cNvPr id="2" name="Title 1"/>
          <p:cNvSpPr>
            <a:spLocks noGrp="1"/>
          </p:cNvSpPr>
          <p:nvPr>
            <p:ph type="title"/>
          </p:nvPr>
        </p:nvSpPr>
        <p:spPr/>
        <p:txBody>
          <a:bodyPr/>
          <a:lstStyle/>
          <a:p>
            <a:endParaRPr lang="en-US" dirty="0"/>
          </a:p>
        </p:txBody>
      </p:sp>
      <p:sp>
        <p:nvSpPr>
          <p:cNvPr id="4" name="Oval 3"/>
          <p:cNvSpPr/>
          <p:nvPr/>
        </p:nvSpPr>
        <p:spPr>
          <a:xfrm>
            <a:off x="4267200" y="2438400"/>
            <a:ext cx="2459135" cy="7620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773816"/>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29000" y="-304800"/>
            <a:ext cx="18288000" cy="10287000"/>
          </a:xfrm>
          <a:prstGeom prst="rect">
            <a:avLst/>
          </a:prstGeom>
        </p:spPr>
      </p:pic>
      <p:sp>
        <p:nvSpPr>
          <p:cNvPr id="3" name="Oval 2"/>
          <p:cNvSpPr/>
          <p:nvPr/>
        </p:nvSpPr>
        <p:spPr>
          <a:xfrm>
            <a:off x="4648200" y="2895600"/>
            <a:ext cx="5257800" cy="15240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864273"/>
      </p:ext>
    </p:extLst>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dirty="0">
                <a:solidFill>
                  <a:srgbClr val="9148C8"/>
                </a:solidFill>
              </a:rPr>
              <a:t>Impact Considerations</a:t>
            </a:r>
          </a:p>
        </p:txBody>
      </p:sp>
      <p:sp>
        <p:nvSpPr>
          <p:cNvPr id="180227" name="Rectangle 3"/>
          <p:cNvSpPr>
            <a:spLocks noGrp="1" noChangeArrowheads="1"/>
          </p:cNvSpPr>
          <p:nvPr>
            <p:ph sz="quarter" idx="1"/>
          </p:nvPr>
        </p:nvSpPr>
        <p:spPr>
          <a:xfrm>
            <a:off x="533400" y="2057400"/>
            <a:ext cx="7848600" cy="4191000"/>
          </a:xfrm>
        </p:spPr>
        <p:txBody>
          <a:bodyPr>
            <a:normAutofit lnSpcReduction="10000"/>
          </a:bodyPr>
          <a:lstStyle/>
          <a:p>
            <a:pPr>
              <a:lnSpc>
                <a:spcPct val="90000"/>
              </a:lnSpc>
            </a:pPr>
            <a:r>
              <a:rPr lang="en-US" sz="2800" b="1" dirty="0">
                <a:solidFill>
                  <a:schemeClr val="tx1"/>
                </a:solidFill>
              </a:rPr>
              <a:t>Impact Of </a:t>
            </a:r>
            <a:r>
              <a:rPr lang="en-US" sz="2800" b="1" dirty="0" smtClean="0">
                <a:solidFill>
                  <a:schemeClr val="tx1"/>
                </a:solidFill>
              </a:rPr>
              <a:t>Project</a:t>
            </a:r>
          </a:p>
          <a:p>
            <a:pPr lvl="1">
              <a:lnSpc>
                <a:spcPct val="90000"/>
              </a:lnSpc>
            </a:pPr>
            <a:r>
              <a:rPr lang="en-US" sz="2800" u="sng" dirty="0" smtClean="0">
                <a:solidFill>
                  <a:schemeClr val="tx1"/>
                </a:solidFill>
              </a:rPr>
              <a:t>Documented</a:t>
            </a:r>
            <a:r>
              <a:rPr lang="en-US" sz="2800" dirty="0" smtClean="0">
                <a:solidFill>
                  <a:schemeClr val="tx1"/>
                </a:solidFill>
              </a:rPr>
              <a:t> </a:t>
            </a:r>
            <a:r>
              <a:rPr lang="en-US" sz="2800" dirty="0">
                <a:solidFill>
                  <a:schemeClr val="tx1"/>
                </a:solidFill>
              </a:rPr>
              <a:t>severity of </a:t>
            </a:r>
            <a:r>
              <a:rPr lang="en-US" sz="2800" dirty="0" smtClean="0">
                <a:solidFill>
                  <a:schemeClr val="tx1"/>
                </a:solidFill>
              </a:rPr>
              <a:t>need.</a:t>
            </a:r>
          </a:p>
          <a:p>
            <a:pPr lvl="2">
              <a:lnSpc>
                <a:spcPct val="90000"/>
              </a:lnSpc>
            </a:pPr>
            <a:r>
              <a:rPr lang="en-US" sz="2574" dirty="0" smtClean="0">
                <a:solidFill>
                  <a:schemeClr val="tx1"/>
                </a:solidFill>
              </a:rPr>
              <a:t>Photos of all problems described</a:t>
            </a:r>
          </a:p>
          <a:p>
            <a:pPr lvl="2">
              <a:lnSpc>
                <a:spcPct val="90000"/>
              </a:lnSpc>
            </a:pPr>
            <a:r>
              <a:rPr lang="en-US" sz="2574" dirty="0" smtClean="0">
                <a:solidFill>
                  <a:schemeClr val="tx1"/>
                </a:solidFill>
              </a:rPr>
              <a:t>Must support the budget for the proposed activity</a:t>
            </a:r>
            <a:endParaRPr lang="en-US" sz="2574" dirty="0">
              <a:solidFill>
                <a:schemeClr val="tx1"/>
              </a:solidFill>
            </a:endParaRPr>
          </a:p>
          <a:p>
            <a:pPr lvl="1">
              <a:lnSpc>
                <a:spcPct val="90000"/>
              </a:lnSpc>
            </a:pPr>
            <a:r>
              <a:rPr lang="en-US" sz="2800" u="sng" dirty="0">
                <a:solidFill>
                  <a:schemeClr val="tx1"/>
                </a:solidFill>
              </a:rPr>
              <a:t>Describe</a:t>
            </a:r>
            <a:r>
              <a:rPr lang="en-US" sz="2800" dirty="0">
                <a:solidFill>
                  <a:schemeClr val="tx1"/>
                </a:solidFill>
              </a:rPr>
              <a:t> the effect the proposed project will have on the identified needs as well as the community as a </a:t>
            </a:r>
            <a:r>
              <a:rPr lang="en-US" sz="2800" dirty="0" smtClean="0">
                <a:solidFill>
                  <a:schemeClr val="tx1"/>
                </a:solidFill>
              </a:rPr>
              <a:t>whole. </a:t>
            </a:r>
          </a:p>
          <a:p>
            <a:pPr lvl="1">
              <a:lnSpc>
                <a:spcPct val="90000"/>
              </a:lnSpc>
            </a:pPr>
            <a:r>
              <a:rPr lang="en-US" sz="2800" dirty="0" smtClean="0">
                <a:solidFill>
                  <a:schemeClr val="tx1"/>
                </a:solidFill>
              </a:rPr>
              <a:t>DCA 4 should describe the needs of the entire community as well as the needs the project will address</a:t>
            </a:r>
            <a:endParaRPr lang="en-US" sz="2800" dirty="0">
              <a:solidFill>
                <a:schemeClr val="tx1"/>
              </a:solidFill>
            </a:endParaRPr>
          </a:p>
        </p:txBody>
      </p:sp>
      <p:sp>
        <p:nvSpPr>
          <p:cNvPr id="180228" name="Line 4"/>
          <p:cNvSpPr>
            <a:spLocks noChangeShapeType="1"/>
          </p:cNvSpPr>
          <p:nvPr/>
        </p:nvSpPr>
        <p:spPr bwMode="auto">
          <a:xfrm>
            <a:off x="6858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dirty="0">
                <a:solidFill>
                  <a:srgbClr val="9148C8"/>
                </a:solidFill>
              </a:rPr>
              <a:t>Impact Considerations</a:t>
            </a:r>
          </a:p>
        </p:txBody>
      </p:sp>
      <p:sp>
        <p:nvSpPr>
          <p:cNvPr id="180227" name="Rectangle 3"/>
          <p:cNvSpPr>
            <a:spLocks noGrp="1" noChangeArrowheads="1"/>
          </p:cNvSpPr>
          <p:nvPr>
            <p:ph sz="quarter" idx="1"/>
          </p:nvPr>
        </p:nvSpPr>
        <p:spPr>
          <a:xfrm>
            <a:off x="533400" y="2057400"/>
            <a:ext cx="7848600" cy="4191000"/>
          </a:xfrm>
        </p:spPr>
        <p:txBody>
          <a:bodyPr>
            <a:normAutofit/>
          </a:bodyPr>
          <a:lstStyle/>
          <a:p>
            <a:pPr>
              <a:lnSpc>
                <a:spcPct val="90000"/>
              </a:lnSpc>
            </a:pPr>
            <a:r>
              <a:rPr lang="en-US" sz="2800" b="1" dirty="0">
                <a:solidFill>
                  <a:schemeClr val="tx1"/>
                </a:solidFill>
              </a:rPr>
              <a:t>Impact Of </a:t>
            </a:r>
            <a:r>
              <a:rPr lang="en-US" sz="2800" b="1" dirty="0" smtClean="0">
                <a:solidFill>
                  <a:schemeClr val="tx1"/>
                </a:solidFill>
              </a:rPr>
              <a:t>Project</a:t>
            </a:r>
          </a:p>
          <a:p>
            <a:pPr lvl="1">
              <a:lnSpc>
                <a:spcPct val="90000"/>
              </a:lnSpc>
            </a:pPr>
            <a:r>
              <a:rPr lang="en-US" sz="2800" dirty="0">
                <a:solidFill>
                  <a:schemeClr val="tx1"/>
                </a:solidFill>
              </a:rPr>
              <a:t>DCA 5 should propose a plan to address all needs described in DCA </a:t>
            </a:r>
            <a:r>
              <a:rPr lang="en-US" sz="2800" dirty="0" smtClean="0">
                <a:solidFill>
                  <a:schemeClr val="tx1"/>
                </a:solidFill>
              </a:rPr>
              <a:t>4 </a:t>
            </a:r>
          </a:p>
          <a:p>
            <a:pPr lvl="2">
              <a:lnSpc>
                <a:spcPct val="90000"/>
              </a:lnSpc>
            </a:pPr>
            <a:r>
              <a:rPr lang="en-US" sz="2200" dirty="0" smtClean="0">
                <a:solidFill>
                  <a:schemeClr val="tx1"/>
                </a:solidFill>
              </a:rPr>
              <a:t>If a Phased approach is needed to address all needs, the plan should be discussed in as much detail as possible.</a:t>
            </a:r>
          </a:p>
          <a:p>
            <a:pPr marL="685800" lvl="2" indent="0">
              <a:lnSpc>
                <a:spcPct val="90000"/>
              </a:lnSpc>
              <a:buNone/>
            </a:pPr>
            <a:endParaRPr lang="en-US" sz="2200" b="1" u="sng" dirty="0" smtClean="0">
              <a:solidFill>
                <a:schemeClr val="tx1"/>
              </a:solidFill>
            </a:endParaRPr>
          </a:p>
          <a:p>
            <a:pPr lvl="1">
              <a:lnSpc>
                <a:spcPct val="90000"/>
              </a:lnSpc>
            </a:pPr>
            <a:r>
              <a:rPr lang="en-US" sz="2800" dirty="0" smtClean="0">
                <a:solidFill>
                  <a:schemeClr val="tx1"/>
                </a:solidFill>
              </a:rPr>
              <a:t>Indicate </a:t>
            </a:r>
            <a:r>
              <a:rPr lang="en-US" sz="2800" u="sng" dirty="0" smtClean="0">
                <a:solidFill>
                  <a:schemeClr val="tx1"/>
                </a:solidFill>
              </a:rPr>
              <a:t>Number</a:t>
            </a:r>
            <a:r>
              <a:rPr lang="en-US" sz="2800" dirty="0" smtClean="0">
                <a:solidFill>
                  <a:schemeClr val="tx1"/>
                </a:solidFill>
              </a:rPr>
              <a:t> of persons who will benefit.</a:t>
            </a:r>
          </a:p>
          <a:p>
            <a:pPr lvl="1">
              <a:lnSpc>
                <a:spcPct val="90000"/>
              </a:lnSpc>
            </a:pPr>
            <a:r>
              <a:rPr lang="en-US" sz="2800" dirty="0" smtClean="0">
                <a:solidFill>
                  <a:schemeClr val="tx1"/>
                </a:solidFill>
              </a:rPr>
              <a:t>Overall </a:t>
            </a:r>
            <a:r>
              <a:rPr lang="en-US" sz="2800" dirty="0">
                <a:solidFill>
                  <a:schemeClr val="tx1"/>
                </a:solidFill>
              </a:rPr>
              <a:t>CDBG </a:t>
            </a:r>
            <a:r>
              <a:rPr lang="en-US" sz="2800" u="sng" dirty="0">
                <a:solidFill>
                  <a:schemeClr val="tx1"/>
                </a:solidFill>
              </a:rPr>
              <a:t>Cost per </a:t>
            </a:r>
            <a:r>
              <a:rPr lang="en-US" sz="2800" u="sng" dirty="0" smtClean="0">
                <a:solidFill>
                  <a:schemeClr val="tx1"/>
                </a:solidFill>
              </a:rPr>
              <a:t>person</a:t>
            </a:r>
            <a:r>
              <a:rPr lang="en-US" sz="2800" dirty="0" smtClean="0">
                <a:solidFill>
                  <a:schemeClr val="tx1"/>
                </a:solidFill>
              </a:rPr>
              <a:t>.</a:t>
            </a:r>
            <a:endParaRPr lang="en-US" sz="2800" dirty="0">
              <a:solidFill>
                <a:schemeClr val="tx1"/>
              </a:solidFill>
            </a:endParaRPr>
          </a:p>
        </p:txBody>
      </p:sp>
      <p:sp>
        <p:nvSpPr>
          <p:cNvPr id="180228" name="Line 4"/>
          <p:cNvSpPr>
            <a:spLocks noChangeShapeType="1"/>
          </p:cNvSpPr>
          <p:nvPr/>
        </p:nvSpPr>
        <p:spPr bwMode="auto">
          <a:xfrm>
            <a:off x="685800" y="1752600"/>
            <a:ext cx="7391400" cy="0"/>
          </a:xfrm>
          <a:prstGeom prst="line">
            <a:avLst/>
          </a:prstGeom>
          <a:noFill/>
          <a:ln w="9525">
            <a:solidFill>
              <a:schemeClr val="accent1"/>
            </a:solidFill>
            <a:round/>
            <a:headEnd/>
            <a:tailEnd/>
          </a:ln>
          <a:effectLst/>
        </p:spPr>
        <p:txBody>
          <a:bodyPr/>
          <a:lstStyle/>
          <a:p>
            <a:endParaRPr lang="en-US"/>
          </a:p>
        </p:txBody>
      </p:sp>
    </p:spTree>
    <p:extLst>
      <p:ext uri="{BB962C8B-B14F-4D97-AF65-F5344CB8AC3E}">
        <p14:creationId xmlns:p14="http://schemas.microsoft.com/office/powerpoint/2010/main" val="51574882"/>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09600" y="304800"/>
            <a:ext cx="8001000" cy="914400"/>
          </a:xfrm>
        </p:spPr>
        <p:txBody>
          <a:bodyPr>
            <a:normAutofit fontScale="90000"/>
          </a:bodyPr>
          <a:lstStyle/>
          <a:p>
            <a:r>
              <a:rPr lang="en-US" dirty="0" smtClean="0">
                <a:solidFill>
                  <a:srgbClr val="FB31C6"/>
                </a:solidFill>
              </a:rPr>
              <a:t>Successful Strategies</a:t>
            </a:r>
            <a:br>
              <a:rPr lang="en-US" dirty="0" smtClean="0">
                <a:solidFill>
                  <a:srgbClr val="FB31C6"/>
                </a:solidFill>
              </a:rPr>
            </a:br>
            <a:r>
              <a:rPr lang="en-US" dirty="0" smtClean="0">
                <a:solidFill>
                  <a:srgbClr val="FB31C6"/>
                </a:solidFill>
              </a:rPr>
              <a:t>	</a:t>
            </a:r>
            <a:r>
              <a:rPr lang="en-US" dirty="0" smtClean="0">
                <a:solidFill>
                  <a:schemeClr val="tx1"/>
                </a:solidFill>
              </a:rPr>
              <a:t>Financial Participation</a:t>
            </a:r>
            <a:endParaRPr lang="en-US" dirty="0"/>
          </a:p>
        </p:txBody>
      </p:sp>
      <p:sp>
        <p:nvSpPr>
          <p:cNvPr id="142339" name="Rectangle 3"/>
          <p:cNvSpPr>
            <a:spLocks noGrp="1" noChangeArrowheads="1"/>
          </p:cNvSpPr>
          <p:nvPr>
            <p:ph sz="quarter" idx="1"/>
          </p:nvPr>
        </p:nvSpPr>
        <p:spPr>
          <a:xfrm>
            <a:off x="457200" y="1905000"/>
            <a:ext cx="8305800" cy="4953000"/>
          </a:xfrm>
        </p:spPr>
        <p:txBody>
          <a:bodyPr/>
          <a:lstStyle/>
          <a:p>
            <a:pPr>
              <a:buFontTx/>
              <a:buNone/>
            </a:pPr>
            <a:r>
              <a:rPr lang="en-US" dirty="0"/>
              <a:t> </a:t>
            </a:r>
            <a:r>
              <a:rPr lang="en-US" sz="2800" b="1" u="sng" dirty="0" smtClean="0">
                <a:solidFill>
                  <a:schemeClr val="tx1"/>
                </a:solidFill>
              </a:rPr>
              <a:t>Owner Participation as Fixed Percentage of Annual Income based on Income Level.</a:t>
            </a:r>
            <a:endParaRPr lang="en-US" sz="2800" b="1" dirty="0" smtClean="0"/>
          </a:p>
          <a:p>
            <a:pPr>
              <a:buFontTx/>
              <a:buNone/>
            </a:pPr>
            <a:endParaRPr lang="en-US" sz="2400" b="1" dirty="0" smtClean="0">
              <a:solidFill>
                <a:schemeClr val="tx1"/>
              </a:solidFill>
            </a:endParaRPr>
          </a:p>
          <a:p>
            <a:pPr>
              <a:buFontTx/>
              <a:buNone/>
            </a:pPr>
            <a:r>
              <a:rPr lang="en-US" sz="2400" b="1" i="1" u="sng" dirty="0" smtClean="0">
                <a:solidFill>
                  <a:schemeClr val="tx1"/>
                </a:solidFill>
              </a:rPr>
              <a:t>Example: </a:t>
            </a:r>
            <a:r>
              <a:rPr lang="en-US" sz="2400" b="1" i="1" dirty="0" smtClean="0">
                <a:solidFill>
                  <a:schemeClr val="tx1"/>
                </a:solidFill>
              </a:rPr>
              <a:t>for Participants at or below </a:t>
            </a:r>
            <a:r>
              <a:rPr lang="en-US" sz="2400" b="1" i="1" dirty="0" smtClean="0">
                <a:solidFill>
                  <a:srgbClr val="FF0000"/>
                </a:solidFill>
              </a:rPr>
              <a:t>30% AMI</a:t>
            </a:r>
            <a:r>
              <a:rPr lang="en-US" sz="2400" b="1" i="1" dirty="0" smtClean="0">
                <a:solidFill>
                  <a:schemeClr val="tx1"/>
                </a:solidFill>
              </a:rPr>
              <a:t>…</a:t>
            </a:r>
            <a:endParaRPr lang="en-US" sz="2400" b="1" i="1" dirty="0">
              <a:solidFill>
                <a:schemeClr val="tx1"/>
              </a:solidFill>
            </a:endParaRPr>
          </a:p>
          <a:p>
            <a:pPr>
              <a:buFontTx/>
              <a:buNone/>
            </a:pPr>
            <a:r>
              <a:rPr lang="en-US" sz="2400" b="1" dirty="0">
                <a:solidFill>
                  <a:schemeClr val="tx1"/>
                </a:solidFill>
              </a:rPr>
              <a:t>  </a:t>
            </a:r>
            <a:endParaRPr lang="en-US" sz="2400" b="1" dirty="0" smtClean="0">
              <a:solidFill>
                <a:schemeClr val="tx1"/>
              </a:solidFill>
            </a:endParaRPr>
          </a:p>
          <a:p>
            <a:pPr>
              <a:buFontTx/>
              <a:buNone/>
            </a:pPr>
            <a:r>
              <a:rPr lang="en-US" sz="2400" b="1" dirty="0" smtClean="0">
                <a:solidFill>
                  <a:schemeClr val="tx1"/>
                </a:solidFill>
              </a:rPr>
              <a:t>   “</a:t>
            </a:r>
            <a:r>
              <a:rPr lang="en-US" sz="2400" b="1" dirty="0">
                <a:solidFill>
                  <a:schemeClr val="tx1"/>
                </a:solidFill>
              </a:rPr>
              <a:t>Participants whose income is below 30% of AMI are required to pay </a:t>
            </a:r>
            <a:r>
              <a:rPr lang="en-US" sz="2400" b="1" dirty="0">
                <a:solidFill>
                  <a:srgbClr val="FF0000"/>
                </a:solidFill>
              </a:rPr>
              <a:t>3%</a:t>
            </a:r>
            <a:r>
              <a:rPr lang="en-US" sz="2400" b="1" dirty="0">
                <a:solidFill>
                  <a:schemeClr val="tx1"/>
                </a:solidFill>
              </a:rPr>
              <a:t> of their annual </a:t>
            </a:r>
            <a:r>
              <a:rPr lang="en-US" sz="2400" b="1" dirty="0" smtClean="0">
                <a:solidFill>
                  <a:schemeClr val="tx1"/>
                </a:solidFill>
              </a:rPr>
              <a:t>income”……</a:t>
            </a:r>
            <a:endParaRPr lang="en-US" sz="2400" b="1" dirty="0">
              <a:solidFill>
                <a:schemeClr val="tx1"/>
              </a:solidFill>
            </a:endParaRPr>
          </a:p>
        </p:txBody>
      </p:sp>
      <p:sp>
        <p:nvSpPr>
          <p:cNvPr id="142340" name="Line 4"/>
          <p:cNvSpPr>
            <a:spLocks noChangeShapeType="1"/>
          </p:cNvSpPr>
          <p:nvPr/>
        </p:nvSpPr>
        <p:spPr bwMode="auto">
          <a:xfrm>
            <a:off x="609600" y="16764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609600" y="228600"/>
            <a:ext cx="7848600" cy="914400"/>
          </a:xfrm>
        </p:spPr>
        <p:txBody>
          <a:bodyPr>
            <a:normAutofit fontScale="90000"/>
          </a:bodyPr>
          <a:lstStyle/>
          <a:p>
            <a:r>
              <a:rPr lang="en-US" dirty="0" smtClean="0">
                <a:solidFill>
                  <a:srgbClr val="FB31C6"/>
                </a:solidFill>
              </a:rPr>
              <a:t>Successful Strategies</a:t>
            </a:r>
            <a:br>
              <a:rPr lang="en-US" dirty="0" smtClean="0">
                <a:solidFill>
                  <a:srgbClr val="FB31C6"/>
                </a:solidFill>
              </a:rPr>
            </a:br>
            <a:r>
              <a:rPr lang="en-US" dirty="0" smtClean="0">
                <a:solidFill>
                  <a:srgbClr val="FB31C6"/>
                </a:solidFill>
              </a:rPr>
              <a:t>	</a:t>
            </a:r>
            <a:r>
              <a:rPr lang="en-US" dirty="0" smtClean="0">
                <a:solidFill>
                  <a:schemeClr val="tx1"/>
                </a:solidFill>
              </a:rPr>
              <a:t>Financial Participation</a:t>
            </a:r>
            <a:endParaRPr lang="en-US" dirty="0"/>
          </a:p>
        </p:txBody>
      </p:sp>
      <p:sp>
        <p:nvSpPr>
          <p:cNvPr id="143363" name="Rectangle 3"/>
          <p:cNvSpPr>
            <a:spLocks noGrp="1" noChangeArrowheads="1"/>
          </p:cNvSpPr>
          <p:nvPr>
            <p:ph sz="quarter" idx="1"/>
          </p:nvPr>
        </p:nvSpPr>
        <p:spPr>
          <a:xfrm>
            <a:off x="431104" y="2057400"/>
            <a:ext cx="8001000" cy="3505199"/>
          </a:xfrm>
        </p:spPr>
        <p:txBody>
          <a:bodyPr/>
          <a:lstStyle/>
          <a:p>
            <a:pPr>
              <a:buNone/>
            </a:pPr>
            <a:r>
              <a:rPr lang="en-US" sz="2800" b="1" u="sng" dirty="0" smtClean="0">
                <a:solidFill>
                  <a:schemeClr val="tx1"/>
                </a:solidFill>
              </a:rPr>
              <a:t>Owner Participation as Fixed Percentage of Annual Income based on Income Level.</a:t>
            </a:r>
            <a:endParaRPr lang="en-US" sz="2800" b="1" i="1" u="sng" dirty="0" smtClean="0">
              <a:solidFill>
                <a:schemeClr val="tx1"/>
              </a:solidFill>
            </a:endParaRPr>
          </a:p>
          <a:p>
            <a:pPr>
              <a:buNone/>
            </a:pPr>
            <a:endParaRPr lang="en-US" sz="2400" b="1" i="1" u="sng" dirty="0" smtClean="0">
              <a:solidFill>
                <a:schemeClr val="tx1"/>
              </a:solidFill>
            </a:endParaRPr>
          </a:p>
          <a:p>
            <a:pPr>
              <a:buNone/>
            </a:pPr>
            <a:r>
              <a:rPr lang="en-US" sz="2400" b="1" i="1" u="sng" dirty="0" smtClean="0">
                <a:solidFill>
                  <a:schemeClr val="tx1"/>
                </a:solidFill>
              </a:rPr>
              <a:t>Example: </a:t>
            </a:r>
            <a:r>
              <a:rPr lang="en-US" sz="2400" b="1" i="1" dirty="0" smtClean="0">
                <a:solidFill>
                  <a:schemeClr val="tx1"/>
                </a:solidFill>
              </a:rPr>
              <a:t>for Participants between </a:t>
            </a:r>
            <a:r>
              <a:rPr lang="en-US" sz="2400" b="1" i="1" dirty="0" smtClean="0">
                <a:solidFill>
                  <a:srgbClr val="FF0000"/>
                </a:solidFill>
              </a:rPr>
              <a:t>30% to 50% AMI</a:t>
            </a:r>
            <a:r>
              <a:rPr lang="en-US" sz="2400" b="1" i="1" dirty="0" smtClean="0">
                <a:solidFill>
                  <a:schemeClr val="tx1"/>
                </a:solidFill>
              </a:rPr>
              <a:t>…</a:t>
            </a:r>
          </a:p>
          <a:p>
            <a:pPr>
              <a:buFontTx/>
              <a:buNone/>
            </a:pPr>
            <a:endParaRPr lang="en-US" sz="2400" b="1" dirty="0">
              <a:solidFill>
                <a:schemeClr val="tx1"/>
              </a:solidFill>
            </a:endParaRPr>
          </a:p>
          <a:p>
            <a:pPr>
              <a:buFontTx/>
              <a:buNone/>
            </a:pPr>
            <a:r>
              <a:rPr lang="en-US" sz="2400" b="1" dirty="0" smtClean="0">
                <a:solidFill>
                  <a:schemeClr val="tx1"/>
                </a:solidFill>
              </a:rPr>
              <a:t>“Participants </a:t>
            </a:r>
            <a:r>
              <a:rPr lang="en-US" sz="2400" b="1" dirty="0">
                <a:solidFill>
                  <a:schemeClr val="tx1"/>
                </a:solidFill>
              </a:rPr>
              <a:t>whose income is between </a:t>
            </a:r>
            <a:r>
              <a:rPr lang="en-US" sz="2400" b="1" dirty="0" smtClean="0">
                <a:solidFill>
                  <a:schemeClr val="tx1"/>
                </a:solidFill>
              </a:rPr>
              <a:t>30</a:t>
            </a:r>
            <a:r>
              <a:rPr lang="en-US" sz="2400" b="1" dirty="0">
                <a:solidFill>
                  <a:schemeClr val="tx1"/>
                </a:solidFill>
              </a:rPr>
              <a:t>% </a:t>
            </a:r>
            <a:r>
              <a:rPr lang="en-US" sz="2400" b="1" dirty="0" smtClean="0">
                <a:solidFill>
                  <a:schemeClr val="tx1"/>
                </a:solidFill>
              </a:rPr>
              <a:t>and </a:t>
            </a:r>
            <a:r>
              <a:rPr lang="en-US" sz="2400" b="1" dirty="0">
                <a:solidFill>
                  <a:schemeClr val="tx1"/>
                </a:solidFill>
              </a:rPr>
              <a:t>50% of AMI are required to pay </a:t>
            </a:r>
            <a:r>
              <a:rPr lang="en-US" sz="2400" b="1" dirty="0">
                <a:solidFill>
                  <a:srgbClr val="FF0000"/>
                </a:solidFill>
              </a:rPr>
              <a:t>6%</a:t>
            </a:r>
            <a:r>
              <a:rPr lang="en-US" sz="2400" b="1" dirty="0">
                <a:solidFill>
                  <a:schemeClr val="tx1"/>
                </a:solidFill>
              </a:rPr>
              <a:t> of their annual </a:t>
            </a:r>
            <a:r>
              <a:rPr lang="en-US" sz="2400" b="1" dirty="0" smtClean="0">
                <a:solidFill>
                  <a:schemeClr val="tx1"/>
                </a:solidFill>
              </a:rPr>
              <a:t>income”…..</a:t>
            </a:r>
            <a:endParaRPr lang="en-US" sz="2400" b="1" dirty="0">
              <a:solidFill>
                <a:schemeClr val="tx1"/>
              </a:solidFill>
            </a:endParaRPr>
          </a:p>
        </p:txBody>
      </p:sp>
      <p:sp>
        <p:nvSpPr>
          <p:cNvPr id="143364" name="Line 4"/>
          <p:cNvSpPr>
            <a:spLocks noChangeShapeType="1"/>
          </p:cNvSpPr>
          <p:nvPr/>
        </p:nvSpPr>
        <p:spPr bwMode="auto">
          <a:xfrm>
            <a:off x="762000" y="16764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09600" y="304800"/>
            <a:ext cx="6261100" cy="609600"/>
          </a:xfrm>
        </p:spPr>
        <p:txBody>
          <a:bodyPr>
            <a:normAutofit fontScale="90000"/>
          </a:bodyPr>
          <a:lstStyle/>
          <a:p>
            <a:r>
              <a:rPr lang="en-US" dirty="0" smtClean="0">
                <a:solidFill>
                  <a:srgbClr val="FB31C6"/>
                </a:solidFill>
              </a:rPr>
              <a:t>Successful Strategies</a:t>
            </a:r>
            <a:br>
              <a:rPr lang="en-US" dirty="0" smtClean="0">
                <a:solidFill>
                  <a:srgbClr val="FB31C6"/>
                </a:solidFill>
              </a:rPr>
            </a:br>
            <a:r>
              <a:rPr lang="en-US" dirty="0" smtClean="0">
                <a:solidFill>
                  <a:srgbClr val="FB31C6"/>
                </a:solidFill>
              </a:rPr>
              <a:t>	</a:t>
            </a:r>
            <a:r>
              <a:rPr lang="en-US" dirty="0" smtClean="0">
                <a:solidFill>
                  <a:schemeClr val="tx1"/>
                </a:solidFill>
              </a:rPr>
              <a:t>Financial Participation</a:t>
            </a:r>
            <a:endParaRPr lang="en-US" dirty="0"/>
          </a:p>
        </p:txBody>
      </p:sp>
      <p:sp>
        <p:nvSpPr>
          <p:cNvPr id="144387" name="Rectangle 3"/>
          <p:cNvSpPr>
            <a:spLocks noGrp="1" noChangeArrowheads="1"/>
          </p:cNvSpPr>
          <p:nvPr>
            <p:ph sz="quarter" idx="1"/>
          </p:nvPr>
        </p:nvSpPr>
        <p:spPr>
          <a:xfrm>
            <a:off x="457200" y="2057400"/>
            <a:ext cx="8001000" cy="3473450"/>
          </a:xfrm>
        </p:spPr>
        <p:txBody>
          <a:bodyPr>
            <a:normAutofit fontScale="92500" lnSpcReduction="10000"/>
          </a:bodyPr>
          <a:lstStyle/>
          <a:p>
            <a:pPr>
              <a:buNone/>
            </a:pPr>
            <a:r>
              <a:rPr lang="en-US" sz="2800" b="1" u="sng" dirty="0" smtClean="0">
                <a:solidFill>
                  <a:schemeClr val="tx1"/>
                </a:solidFill>
              </a:rPr>
              <a:t>Owner Participation as Fixed Percentage of Annual Income based on Income Level.</a:t>
            </a:r>
            <a:endParaRPr lang="en-US" sz="2800" b="1" i="1" u="sng" dirty="0" smtClean="0">
              <a:solidFill>
                <a:schemeClr val="tx1"/>
              </a:solidFill>
            </a:endParaRPr>
          </a:p>
          <a:p>
            <a:pPr>
              <a:buFontTx/>
              <a:buNone/>
            </a:pPr>
            <a:endParaRPr lang="en-US" sz="2800" b="1" i="1" dirty="0" smtClean="0">
              <a:solidFill>
                <a:schemeClr val="tx1"/>
              </a:solidFill>
            </a:endParaRPr>
          </a:p>
          <a:p>
            <a:pPr>
              <a:buNone/>
            </a:pPr>
            <a:r>
              <a:rPr lang="en-US" sz="2800" b="1" i="1" u="sng" dirty="0" smtClean="0">
                <a:solidFill>
                  <a:schemeClr val="tx1"/>
                </a:solidFill>
              </a:rPr>
              <a:t>Example: </a:t>
            </a:r>
            <a:r>
              <a:rPr lang="en-US" sz="2800" b="1" i="1" dirty="0" smtClean="0">
                <a:solidFill>
                  <a:schemeClr val="tx1"/>
                </a:solidFill>
              </a:rPr>
              <a:t>for Participants between </a:t>
            </a:r>
            <a:r>
              <a:rPr lang="en-US" sz="2800" b="1" i="1" dirty="0" smtClean="0">
                <a:solidFill>
                  <a:srgbClr val="FF0000"/>
                </a:solidFill>
              </a:rPr>
              <a:t>50% to 80% AMI</a:t>
            </a:r>
            <a:r>
              <a:rPr lang="en-US" sz="2800" b="1" i="1" dirty="0" smtClean="0">
                <a:solidFill>
                  <a:schemeClr val="tx1"/>
                </a:solidFill>
              </a:rPr>
              <a:t>…</a:t>
            </a:r>
          </a:p>
          <a:p>
            <a:pPr>
              <a:buNone/>
            </a:pPr>
            <a:endParaRPr lang="en-US" sz="2800" b="1" dirty="0">
              <a:solidFill>
                <a:schemeClr val="tx1"/>
              </a:solidFill>
            </a:endParaRPr>
          </a:p>
          <a:p>
            <a:pPr>
              <a:buFontTx/>
              <a:buNone/>
            </a:pPr>
            <a:r>
              <a:rPr lang="en-US" sz="2800" b="1" dirty="0" smtClean="0">
                <a:solidFill>
                  <a:schemeClr val="tx1"/>
                </a:solidFill>
              </a:rPr>
              <a:t>“Participants </a:t>
            </a:r>
            <a:r>
              <a:rPr lang="en-US" sz="2800" b="1" dirty="0">
                <a:solidFill>
                  <a:schemeClr val="tx1"/>
                </a:solidFill>
              </a:rPr>
              <a:t>whose income is between </a:t>
            </a:r>
            <a:r>
              <a:rPr lang="en-US" sz="2800" b="1" dirty="0" smtClean="0">
                <a:solidFill>
                  <a:schemeClr val="tx1"/>
                </a:solidFill>
              </a:rPr>
              <a:t>50</a:t>
            </a:r>
            <a:r>
              <a:rPr lang="en-US" sz="2800" b="1" dirty="0">
                <a:solidFill>
                  <a:schemeClr val="tx1"/>
                </a:solidFill>
              </a:rPr>
              <a:t>% </a:t>
            </a:r>
            <a:r>
              <a:rPr lang="en-US" sz="2800" b="1" dirty="0" smtClean="0">
                <a:solidFill>
                  <a:schemeClr val="tx1"/>
                </a:solidFill>
              </a:rPr>
              <a:t>and </a:t>
            </a:r>
            <a:r>
              <a:rPr lang="en-US" sz="2800" b="1" dirty="0">
                <a:solidFill>
                  <a:schemeClr val="tx1"/>
                </a:solidFill>
              </a:rPr>
              <a:t>80% of AMI are required to pay </a:t>
            </a:r>
            <a:r>
              <a:rPr lang="en-US" sz="2800" b="1" dirty="0">
                <a:solidFill>
                  <a:srgbClr val="FF0000"/>
                </a:solidFill>
              </a:rPr>
              <a:t>9%</a:t>
            </a:r>
            <a:r>
              <a:rPr lang="en-US" sz="2800" b="1" dirty="0">
                <a:solidFill>
                  <a:schemeClr val="tx1"/>
                </a:solidFill>
              </a:rPr>
              <a:t> of their </a:t>
            </a:r>
            <a:r>
              <a:rPr lang="en-US" sz="2800" b="1" dirty="0" smtClean="0">
                <a:solidFill>
                  <a:schemeClr val="tx1"/>
                </a:solidFill>
              </a:rPr>
              <a:t>income”</a:t>
            </a:r>
            <a:endParaRPr lang="en-US" sz="2800" b="1" dirty="0">
              <a:solidFill>
                <a:schemeClr val="tx1"/>
              </a:solidFill>
            </a:endParaRPr>
          </a:p>
        </p:txBody>
      </p:sp>
      <p:sp>
        <p:nvSpPr>
          <p:cNvPr id="144389" name="Line 5"/>
          <p:cNvSpPr>
            <a:spLocks noChangeShapeType="1"/>
          </p:cNvSpPr>
          <p:nvPr/>
        </p:nvSpPr>
        <p:spPr bwMode="auto">
          <a:xfrm>
            <a:off x="685800" y="16764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609600" y="228600"/>
            <a:ext cx="6629400" cy="762000"/>
          </a:xfrm>
        </p:spPr>
        <p:txBody>
          <a:bodyPr/>
          <a:lstStyle/>
          <a:p>
            <a:r>
              <a:rPr lang="en-US" dirty="0" smtClean="0">
                <a:solidFill>
                  <a:srgbClr val="FB31C6"/>
                </a:solidFill>
              </a:rPr>
              <a:t>Successful Strategies</a:t>
            </a:r>
            <a:endParaRPr lang="en-US" dirty="0"/>
          </a:p>
        </p:txBody>
      </p:sp>
      <p:sp>
        <p:nvSpPr>
          <p:cNvPr id="146435" name="Rectangle 3"/>
          <p:cNvSpPr>
            <a:spLocks noGrp="1" noChangeArrowheads="1"/>
          </p:cNvSpPr>
          <p:nvPr>
            <p:ph sz="quarter" idx="1"/>
          </p:nvPr>
        </p:nvSpPr>
        <p:spPr>
          <a:xfrm>
            <a:off x="739775" y="2257021"/>
            <a:ext cx="8099425" cy="3746519"/>
          </a:xfrm>
        </p:spPr>
        <p:txBody>
          <a:bodyPr>
            <a:normAutofit fontScale="92500" lnSpcReduction="10000"/>
          </a:bodyPr>
          <a:lstStyle/>
          <a:p>
            <a:r>
              <a:rPr lang="en-US" sz="2800" b="1" dirty="0">
                <a:solidFill>
                  <a:schemeClr val="tx1"/>
                </a:solidFill>
              </a:rPr>
              <a:t>Mandatory Homebuyer Counseling</a:t>
            </a:r>
          </a:p>
          <a:p>
            <a:r>
              <a:rPr lang="en-US" sz="2800" b="1" dirty="0">
                <a:solidFill>
                  <a:schemeClr val="tx1"/>
                </a:solidFill>
              </a:rPr>
              <a:t>Credit </a:t>
            </a:r>
            <a:r>
              <a:rPr lang="en-US" sz="2800" b="1" dirty="0" smtClean="0">
                <a:solidFill>
                  <a:schemeClr val="tx1"/>
                </a:solidFill>
              </a:rPr>
              <a:t>Counseling (must be documented)</a:t>
            </a:r>
            <a:endParaRPr lang="en-US" sz="2800" b="1" dirty="0">
              <a:solidFill>
                <a:schemeClr val="tx1"/>
              </a:solidFill>
            </a:endParaRPr>
          </a:p>
          <a:p>
            <a:r>
              <a:rPr lang="en-US" sz="2800" b="1" dirty="0">
                <a:solidFill>
                  <a:schemeClr val="tx1"/>
                </a:solidFill>
              </a:rPr>
              <a:t>Employment training</a:t>
            </a:r>
          </a:p>
          <a:p>
            <a:r>
              <a:rPr lang="en-US" sz="2800" b="1" dirty="0">
                <a:solidFill>
                  <a:schemeClr val="tx1"/>
                </a:solidFill>
              </a:rPr>
              <a:t>Holistic approach to neighborhood revitalization</a:t>
            </a:r>
          </a:p>
          <a:p>
            <a:pPr lvl="1"/>
            <a:r>
              <a:rPr lang="en-US" sz="2800" b="1" dirty="0">
                <a:solidFill>
                  <a:schemeClr val="tx1"/>
                </a:solidFill>
              </a:rPr>
              <a:t>Address </a:t>
            </a:r>
            <a:r>
              <a:rPr lang="en-US" sz="2800" b="1" dirty="0" smtClean="0">
                <a:solidFill>
                  <a:schemeClr val="tx1"/>
                </a:solidFill>
              </a:rPr>
              <a:t>issues and concerns </a:t>
            </a:r>
            <a:r>
              <a:rPr lang="en-US" sz="2800" b="1" dirty="0">
                <a:solidFill>
                  <a:schemeClr val="tx1"/>
                </a:solidFill>
              </a:rPr>
              <a:t>along with housing/infrastructure </a:t>
            </a:r>
            <a:r>
              <a:rPr lang="en-US" sz="2800" b="1" dirty="0" smtClean="0">
                <a:solidFill>
                  <a:schemeClr val="tx1"/>
                </a:solidFill>
              </a:rPr>
              <a:t>problems</a:t>
            </a:r>
          </a:p>
          <a:p>
            <a:pPr lvl="1"/>
            <a:r>
              <a:rPr lang="en-US" sz="2800" b="1" dirty="0" smtClean="0">
                <a:solidFill>
                  <a:schemeClr val="tx1"/>
                </a:solidFill>
              </a:rPr>
              <a:t>Discuss how identified problems not addressed with CDBG funds will be addressed</a:t>
            </a:r>
            <a:endParaRPr lang="en-US" sz="2800" b="1" dirty="0"/>
          </a:p>
          <a:p>
            <a:endParaRPr lang="en-US" dirty="0"/>
          </a:p>
        </p:txBody>
      </p:sp>
      <p:sp>
        <p:nvSpPr>
          <p:cNvPr id="146436" name="Line 4"/>
          <p:cNvSpPr>
            <a:spLocks noChangeShapeType="1"/>
          </p:cNvSpPr>
          <p:nvPr/>
        </p:nvSpPr>
        <p:spPr bwMode="auto">
          <a:xfrm>
            <a:off x="6096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152400" y="381000"/>
            <a:ext cx="8873125" cy="5915416"/>
          </a:xfrm>
          <a:prstGeom prst="rect">
            <a:avLst/>
          </a:prstGeom>
        </p:spPr>
      </p:pic>
    </p:spTree>
    <p:extLst>
      <p:ext uri="{BB962C8B-B14F-4D97-AF65-F5344CB8AC3E}">
        <p14:creationId xmlns:p14="http://schemas.microsoft.com/office/powerpoint/2010/main" val="1288485548"/>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609600" y="228600"/>
            <a:ext cx="6629400" cy="762000"/>
          </a:xfrm>
        </p:spPr>
        <p:txBody>
          <a:bodyPr/>
          <a:lstStyle/>
          <a:p>
            <a:r>
              <a:rPr lang="en-US" dirty="0">
                <a:solidFill>
                  <a:srgbClr val="C00000"/>
                </a:solidFill>
              </a:rPr>
              <a:t>Compliance with Regulations</a:t>
            </a:r>
          </a:p>
        </p:txBody>
      </p:sp>
      <p:sp>
        <p:nvSpPr>
          <p:cNvPr id="149507" name="Rectangle 3"/>
          <p:cNvSpPr>
            <a:spLocks noGrp="1" noChangeArrowheads="1"/>
          </p:cNvSpPr>
          <p:nvPr>
            <p:ph sz="quarter" idx="1"/>
          </p:nvPr>
        </p:nvSpPr>
        <p:spPr>
          <a:xfrm>
            <a:off x="457200" y="2133600"/>
            <a:ext cx="8458200" cy="3810000"/>
          </a:xfrm>
        </p:spPr>
        <p:txBody>
          <a:bodyPr/>
          <a:lstStyle/>
          <a:p>
            <a:pPr marL="342900" lvl="1" indent="-342900">
              <a:buFontTx/>
              <a:buChar char="•"/>
            </a:pPr>
            <a:r>
              <a:rPr lang="en-US" sz="2800" b="1" dirty="0" smtClean="0">
                <a:solidFill>
                  <a:schemeClr val="tx1"/>
                </a:solidFill>
              </a:rPr>
              <a:t>Acquisition must be in compliance with Uniform Relocation Act (URA) </a:t>
            </a:r>
          </a:p>
          <a:p>
            <a:endParaRPr lang="en-US" sz="2800" b="1" dirty="0">
              <a:solidFill>
                <a:schemeClr val="tx1"/>
              </a:solidFill>
            </a:endParaRPr>
          </a:p>
          <a:p>
            <a:pPr lvl="1"/>
            <a:r>
              <a:rPr lang="en-US" sz="2800" b="1" dirty="0">
                <a:solidFill>
                  <a:schemeClr val="tx1"/>
                </a:solidFill>
              </a:rPr>
              <a:t>Easements for Public Facility Improvements</a:t>
            </a:r>
          </a:p>
          <a:p>
            <a:pPr lvl="1"/>
            <a:r>
              <a:rPr lang="en-US" sz="2800" b="1" dirty="0">
                <a:solidFill>
                  <a:schemeClr val="tx1"/>
                </a:solidFill>
              </a:rPr>
              <a:t>Dilapidated Units</a:t>
            </a:r>
          </a:p>
          <a:p>
            <a:pPr lvl="1">
              <a:buFont typeface="Arial" charset="0"/>
              <a:buNone/>
            </a:pPr>
            <a:endParaRPr lang="en-US" sz="2800" b="1" dirty="0"/>
          </a:p>
          <a:p>
            <a:pPr lvl="1"/>
            <a:endParaRPr lang="en-US" sz="2700" dirty="0"/>
          </a:p>
        </p:txBody>
      </p:sp>
      <p:sp>
        <p:nvSpPr>
          <p:cNvPr id="149508" name="Line 4"/>
          <p:cNvSpPr>
            <a:spLocks noChangeShapeType="1"/>
          </p:cNvSpPr>
          <p:nvPr/>
        </p:nvSpPr>
        <p:spPr bwMode="auto">
          <a:xfrm>
            <a:off x="6096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594360" y="76104"/>
            <a:ext cx="7772400" cy="1143000"/>
          </a:xfrm>
        </p:spPr>
        <p:txBody>
          <a:bodyPr/>
          <a:lstStyle/>
          <a:p>
            <a:r>
              <a:rPr lang="en-US" dirty="0">
                <a:solidFill>
                  <a:srgbClr val="C00000"/>
                </a:solidFill>
              </a:rPr>
              <a:t>Compliance with Regulations</a:t>
            </a:r>
          </a:p>
        </p:txBody>
      </p:sp>
      <p:sp>
        <p:nvSpPr>
          <p:cNvPr id="150531" name="Rectangle 3"/>
          <p:cNvSpPr>
            <a:spLocks noGrp="1" noChangeArrowheads="1"/>
          </p:cNvSpPr>
          <p:nvPr>
            <p:ph sz="quarter" idx="1"/>
          </p:nvPr>
        </p:nvSpPr>
        <p:spPr>
          <a:xfrm>
            <a:off x="838200" y="2057400"/>
            <a:ext cx="7543800" cy="4267200"/>
          </a:xfrm>
        </p:spPr>
        <p:txBody>
          <a:bodyPr/>
          <a:lstStyle/>
          <a:p>
            <a:r>
              <a:rPr lang="en-US" sz="3200" b="1" dirty="0">
                <a:solidFill>
                  <a:schemeClr val="tx1"/>
                </a:solidFill>
              </a:rPr>
              <a:t>Relocation – Permanent</a:t>
            </a:r>
          </a:p>
          <a:p>
            <a:pPr lvl="1"/>
            <a:r>
              <a:rPr lang="en-US" sz="3200" b="1" dirty="0">
                <a:solidFill>
                  <a:schemeClr val="tx1"/>
                </a:solidFill>
              </a:rPr>
              <a:t>Uniform Relocation Act (42 months)</a:t>
            </a:r>
          </a:p>
          <a:p>
            <a:pPr lvl="2">
              <a:buFont typeface="Monotype Sorts" pitchFamily="2" charset="2"/>
              <a:buChar char="F"/>
            </a:pPr>
            <a:r>
              <a:rPr lang="en-US" sz="3200" b="1" dirty="0">
                <a:solidFill>
                  <a:schemeClr val="tx1"/>
                </a:solidFill>
              </a:rPr>
              <a:t>Owner OR Tenant</a:t>
            </a:r>
          </a:p>
          <a:p>
            <a:pPr lvl="1"/>
            <a:r>
              <a:rPr lang="en-US" sz="3200" b="1" dirty="0">
                <a:solidFill>
                  <a:schemeClr val="tx1"/>
                </a:solidFill>
              </a:rPr>
              <a:t>104(d) “Barney Frank” (60 Months)</a:t>
            </a:r>
          </a:p>
          <a:p>
            <a:pPr lvl="2">
              <a:buFont typeface="Monotype Sorts" pitchFamily="2" charset="2"/>
              <a:buChar char="F"/>
            </a:pPr>
            <a:r>
              <a:rPr lang="en-US" sz="3200" b="1" dirty="0">
                <a:solidFill>
                  <a:schemeClr val="tx1"/>
                </a:solidFill>
              </a:rPr>
              <a:t>Tenant Only (Rent to Rent)</a:t>
            </a:r>
          </a:p>
          <a:p>
            <a:pPr lvl="2">
              <a:buFont typeface="Monotype Sorts" pitchFamily="2" charset="2"/>
              <a:buChar char="F"/>
            </a:pPr>
            <a:r>
              <a:rPr lang="en-US" sz="3200" b="1" dirty="0">
                <a:solidFill>
                  <a:schemeClr val="tx1"/>
                </a:solidFill>
              </a:rPr>
              <a:t>One for One Replacement</a:t>
            </a:r>
          </a:p>
          <a:p>
            <a:pPr lvl="1">
              <a:buFont typeface="Arial" charset="0"/>
              <a:buNone/>
            </a:pPr>
            <a:endParaRPr lang="en-US" sz="2700" b="1" dirty="0"/>
          </a:p>
          <a:p>
            <a:pPr lvl="2">
              <a:buFont typeface="Monotype Sorts" pitchFamily="2" charset="2"/>
              <a:buChar char="F"/>
            </a:pPr>
            <a:endParaRPr lang="en-US" sz="2800" b="1" dirty="0"/>
          </a:p>
        </p:txBody>
      </p:sp>
      <p:sp>
        <p:nvSpPr>
          <p:cNvPr id="150532" name="Line 4"/>
          <p:cNvSpPr>
            <a:spLocks noChangeShapeType="1"/>
          </p:cNvSpPr>
          <p:nvPr/>
        </p:nvSpPr>
        <p:spPr bwMode="auto">
          <a:xfrm>
            <a:off x="1143000" y="19050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612648" y="304800"/>
            <a:ext cx="6629400" cy="762000"/>
          </a:xfrm>
        </p:spPr>
        <p:txBody>
          <a:bodyPr/>
          <a:lstStyle/>
          <a:p>
            <a:r>
              <a:rPr lang="en-US" dirty="0">
                <a:solidFill>
                  <a:srgbClr val="C00000"/>
                </a:solidFill>
              </a:rPr>
              <a:t>Compliance with Regulations</a:t>
            </a:r>
          </a:p>
        </p:txBody>
      </p:sp>
      <p:sp>
        <p:nvSpPr>
          <p:cNvPr id="151555" name="Rectangle 3"/>
          <p:cNvSpPr>
            <a:spLocks noGrp="1" noChangeArrowheads="1"/>
          </p:cNvSpPr>
          <p:nvPr>
            <p:ph sz="quarter" idx="1"/>
          </p:nvPr>
        </p:nvSpPr>
        <p:spPr>
          <a:xfrm>
            <a:off x="685800" y="2590800"/>
            <a:ext cx="8458200" cy="4114800"/>
          </a:xfrm>
        </p:spPr>
        <p:txBody>
          <a:bodyPr/>
          <a:lstStyle/>
          <a:p>
            <a:r>
              <a:rPr lang="en-US" sz="3600" b="1" dirty="0">
                <a:solidFill>
                  <a:schemeClr val="tx1"/>
                </a:solidFill>
              </a:rPr>
              <a:t>Identify Available Resources</a:t>
            </a:r>
          </a:p>
          <a:p>
            <a:pPr lvl="1"/>
            <a:r>
              <a:rPr lang="en-US" sz="3600" b="1" dirty="0">
                <a:solidFill>
                  <a:schemeClr val="tx1"/>
                </a:solidFill>
              </a:rPr>
              <a:t>Comparable Units</a:t>
            </a:r>
          </a:p>
          <a:p>
            <a:r>
              <a:rPr lang="en-US" sz="3600" b="1" dirty="0">
                <a:solidFill>
                  <a:schemeClr val="tx1"/>
                </a:solidFill>
              </a:rPr>
              <a:t>Provide Basis for Relocation</a:t>
            </a:r>
          </a:p>
          <a:p>
            <a:pPr lvl="1"/>
            <a:r>
              <a:rPr lang="en-US" sz="3600" b="1" dirty="0">
                <a:solidFill>
                  <a:schemeClr val="tx1"/>
                </a:solidFill>
              </a:rPr>
              <a:t>Current </a:t>
            </a:r>
            <a:r>
              <a:rPr lang="en-US" sz="3600" b="1" dirty="0" smtClean="0">
                <a:solidFill>
                  <a:schemeClr val="tx1"/>
                </a:solidFill>
              </a:rPr>
              <a:t>vs. available rents rates</a:t>
            </a:r>
            <a:endParaRPr lang="en-US" sz="3600" b="1" dirty="0">
              <a:solidFill>
                <a:schemeClr val="tx1"/>
              </a:solidFill>
            </a:endParaRPr>
          </a:p>
        </p:txBody>
      </p:sp>
      <p:sp>
        <p:nvSpPr>
          <p:cNvPr id="151556" name="Line 4"/>
          <p:cNvSpPr>
            <a:spLocks noChangeShapeType="1"/>
          </p:cNvSpPr>
          <p:nvPr/>
        </p:nvSpPr>
        <p:spPr bwMode="auto">
          <a:xfrm>
            <a:off x="990600" y="2209800"/>
            <a:ext cx="7391400" cy="0"/>
          </a:xfrm>
          <a:prstGeom prst="line">
            <a:avLst/>
          </a:prstGeom>
          <a:noFill/>
          <a:ln w="9525">
            <a:solidFill>
              <a:schemeClr val="accent1"/>
            </a:solidFill>
            <a:round/>
            <a:headEnd/>
            <a:tailEnd/>
          </a:ln>
          <a:effectLst/>
        </p:spPr>
        <p:txBody>
          <a:bodyPr/>
          <a:lstStyle/>
          <a:p>
            <a:endParaRPr lang="en-US"/>
          </a:p>
        </p:txBody>
      </p:sp>
      <p:sp>
        <p:nvSpPr>
          <p:cNvPr id="6" name="Rectangle 5"/>
          <p:cNvSpPr/>
          <p:nvPr/>
        </p:nvSpPr>
        <p:spPr bwMode="auto">
          <a:xfrm>
            <a:off x="609600" y="6477000"/>
            <a:ext cx="1981200" cy="381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bg1"/>
              </a:solidFill>
              <a:effectLst/>
              <a:latin typeface="Arial" charset="0"/>
            </a:endParaRPr>
          </a:p>
        </p:txBody>
      </p:sp>
    </p:spTree>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609600" y="60133"/>
            <a:ext cx="8229600" cy="1143000"/>
          </a:xfrm>
        </p:spPr>
        <p:txBody>
          <a:bodyPr/>
          <a:lstStyle/>
          <a:p>
            <a:r>
              <a:rPr lang="en-US" dirty="0">
                <a:solidFill>
                  <a:srgbClr val="C00000"/>
                </a:solidFill>
              </a:rPr>
              <a:t>Compliance with Regulations</a:t>
            </a:r>
          </a:p>
        </p:txBody>
      </p:sp>
      <p:sp>
        <p:nvSpPr>
          <p:cNvPr id="152579" name="Rectangle 3"/>
          <p:cNvSpPr>
            <a:spLocks noGrp="1" noChangeArrowheads="1"/>
          </p:cNvSpPr>
          <p:nvPr>
            <p:ph sz="quarter" idx="1"/>
          </p:nvPr>
        </p:nvSpPr>
        <p:spPr>
          <a:xfrm>
            <a:off x="381000" y="1752600"/>
            <a:ext cx="8763000" cy="4876800"/>
          </a:xfrm>
        </p:spPr>
        <p:txBody>
          <a:bodyPr>
            <a:normAutofit/>
          </a:bodyPr>
          <a:lstStyle/>
          <a:p>
            <a:pPr>
              <a:buFontTx/>
              <a:buNone/>
            </a:pPr>
            <a:r>
              <a:rPr lang="en-US" sz="2800" b="1" dirty="0">
                <a:solidFill>
                  <a:schemeClr val="tx1"/>
                </a:solidFill>
              </a:rPr>
              <a:t>New Construction Eligibility</a:t>
            </a:r>
          </a:p>
          <a:p>
            <a:r>
              <a:rPr lang="en-US" sz="2800" b="1" dirty="0">
                <a:solidFill>
                  <a:schemeClr val="tx1"/>
                </a:solidFill>
              </a:rPr>
              <a:t>Last Resort</a:t>
            </a:r>
          </a:p>
          <a:p>
            <a:pPr lvl="1"/>
            <a:r>
              <a:rPr lang="en-US" sz="2800" b="1" dirty="0">
                <a:solidFill>
                  <a:schemeClr val="tx1"/>
                </a:solidFill>
              </a:rPr>
              <a:t>No Available Resources Exist </a:t>
            </a:r>
          </a:p>
          <a:p>
            <a:pPr lvl="1"/>
            <a:r>
              <a:rPr lang="en-US" sz="2800" b="1" dirty="0">
                <a:solidFill>
                  <a:schemeClr val="tx1"/>
                </a:solidFill>
              </a:rPr>
              <a:t>Cost exceeds allowable </a:t>
            </a:r>
            <a:r>
              <a:rPr lang="en-US" sz="2800" b="1" dirty="0" smtClean="0">
                <a:solidFill>
                  <a:schemeClr val="tx1"/>
                </a:solidFill>
              </a:rPr>
              <a:t>limits: </a:t>
            </a:r>
            <a:r>
              <a:rPr lang="en-US" sz="2800" b="1" dirty="0">
                <a:solidFill>
                  <a:schemeClr val="tx1"/>
                </a:solidFill>
              </a:rPr>
              <a:t>	</a:t>
            </a:r>
          </a:p>
          <a:p>
            <a:pPr lvl="2"/>
            <a:r>
              <a:rPr lang="en-US" sz="2800" b="1" dirty="0">
                <a:solidFill>
                  <a:schemeClr val="tx1"/>
                </a:solidFill>
              </a:rPr>
              <a:t>Application must provide credible </a:t>
            </a:r>
            <a:r>
              <a:rPr lang="en-US" sz="2800" b="1" dirty="0" smtClean="0">
                <a:solidFill>
                  <a:schemeClr val="tx1"/>
                </a:solidFill>
              </a:rPr>
              <a:t>evidence.</a:t>
            </a:r>
            <a:endParaRPr lang="en-US" sz="2800" b="1" dirty="0">
              <a:solidFill>
                <a:schemeClr val="tx1"/>
              </a:solidFill>
            </a:endParaRPr>
          </a:p>
          <a:p>
            <a:pPr lvl="2"/>
            <a:r>
              <a:rPr lang="en-US" sz="2800" b="1" dirty="0">
                <a:solidFill>
                  <a:schemeClr val="tx1"/>
                </a:solidFill>
              </a:rPr>
              <a:t>Cheaper to build (including </a:t>
            </a:r>
            <a:r>
              <a:rPr lang="en-US" sz="2800" b="1" dirty="0" smtClean="0">
                <a:solidFill>
                  <a:schemeClr val="tx1"/>
                </a:solidFill>
              </a:rPr>
              <a:t>land) </a:t>
            </a:r>
            <a:r>
              <a:rPr lang="en-US" sz="2800" b="1" dirty="0">
                <a:solidFill>
                  <a:schemeClr val="tx1"/>
                </a:solidFill>
              </a:rPr>
              <a:t>than </a:t>
            </a:r>
            <a:r>
              <a:rPr lang="en-US" sz="2800" b="1" dirty="0" smtClean="0">
                <a:solidFill>
                  <a:schemeClr val="tx1"/>
                </a:solidFill>
              </a:rPr>
              <a:t>purchase.</a:t>
            </a:r>
            <a:endParaRPr lang="en-US" sz="2800" b="1" dirty="0">
              <a:solidFill>
                <a:schemeClr val="tx1"/>
              </a:solidFill>
            </a:endParaRPr>
          </a:p>
          <a:p>
            <a:r>
              <a:rPr lang="en-US" sz="2800" b="1" dirty="0">
                <a:solidFill>
                  <a:schemeClr val="tx1"/>
                </a:solidFill>
              </a:rPr>
              <a:t>Not-for-profit or for-profit developer</a:t>
            </a:r>
          </a:p>
          <a:p>
            <a:pPr lvl="1"/>
            <a:r>
              <a:rPr lang="en-US" sz="2800" b="1" dirty="0">
                <a:solidFill>
                  <a:schemeClr val="tx1"/>
                </a:solidFill>
              </a:rPr>
              <a:t>Approved Community-Based Development </a:t>
            </a:r>
            <a:r>
              <a:rPr lang="en-US" sz="2800" b="1" dirty="0" smtClean="0">
                <a:solidFill>
                  <a:schemeClr val="tx1"/>
                </a:solidFill>
              </a:rPr>
              <a:t>Organization.</a:t>
            </a:r>
            <a:endParaRPr lang="en-US" sz="2800" b="1" dirty="0">
              <a:solidFill>
                <a:schemeClr val="tx1"/>
              </a:solidFill>
            </a:endParaRPr>
          </a:p>
        </p:txBody>
      </p:sp>
      <p:sp>
        <p:nvSpPr>
          <p:cNvPr id="152580" name="Line 4"/>
          <p:cNvSpPr>
            <a:spLocks noChangeShapeType="1"/>
          </p:cNvSpPr>
          <p:nvPr/>
        </p:nvSpPr>
        <p:spPr bwMode="auto">
          <a:xfrm>
            <a:off x="9144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609600" y="266796"/>
            <a:ext cx="7696200" cy="762000"/>
          </a:xfrm>
        </p:spPr>
        <p:txBody>
          <a:bodyPr/>
          <a:lstStyle/>
          <a:p>
            <a:r>
              <a:rPr lang="en-US" sz="3400" dirty="0" smtClean="0">
                <a:solidFill>
                  <a:srgbClr val="FF0000"/>
                </a:solidFill>
              </a:rPr>
              <a:t>For Target Areas, Make sure you . . . </a:t>
            </a:r>
            <a:endParaRPr lang="en-US" sz="3400" dirty="0">
              <a:solidFill>
                <a:srgbClr val="FF0000"/>
              </a:solidFill>
            </a:endParaRPr>
          </a:p>
        </p:txBody>
      </p:sp>
      <p:sp>
        <p:nvSpPr>
          <p:cNvPr id="154627" name="Rectangle 3"/>
          <p:cNvSpPr>
            <a:spLocks noGrp="1" noChangeArrowheads="1"/>
          </p:cNvSpPr>
          <p:nvPr>
            <p:ph sz="quarter" idx="1"/>
          </p:nvPr>
        </p:nvSpPr>
        <p:spPr>
          <a:xfrm>
            <a:off x="457200" y="2041141"/>
            <a:ext cx="8229600" cy="3962400"/>
          </a:xfrm>
        </p:spPr>
        <p:txBody>
          <a:bodyPr/>
          <a:lstStyle/>
          <a:p>
            <a:pPr>
              <a:buNone/>
            </a:pPr>
            <a:r>
              <a:rPr lang="en-US" sz="3000" b="1" dirty="0">
                <a:solidFill>
                  <a:schemeClr val="tx1"/>
                </a:solidFill>
              </a:rPr>
              <a:t>Provide a Unit by Unit Analysis</a:t>
            </a:r>
          </a:p>
          <a:p>
            <a:pPr lvl="1"/>
            <a:r>
              <a:rPr lang="en-US" sz="3000" b="1" dirty="0">
                <a:solidFill>
                  <a:schemeClr val="tx1"/>
                </a:solidFill>
              </a:rPr>
              <a:t>Keyed to Map</a:t>
            </a:r>
          </a:p>
          <a:p>
            <a:pPr lvl="1"/>
            <a:r>
              <a:rPr lang="en-US" sz="3000" b="1" dirty="0">
                <a:solidFill>
                  <a:schemeClr val="tx1"/>
                </a:solidFill>
              </a:rPr>
              <a:t>Picture(s) of Units (Exterior and Interior)</a:t>
            </a:r>
          </a:p>
          <a:p>
            <a:pPr lvl="1"/>
            <a:r>
              <a:rPr lang="en-US" sz="3000" b="1" dirty="0">
                <a:solidFill>
                  <a:schemeClr val="tx1"/>
                </a:solidFill>
              </a:rPr>
              <a:t>List of Deficiencies for Targeted </a:t>
            </a:r>
            <a:r>
              <a:rPr lang="en-US" sz="3000" b="1" dirty="0" smtClean="0">
                <a:solidFill>
                  <a:schemeClr val="tx1"/>
                </a:solidFill>
              </a:rPr>
              <a:t>Units</a:t>
            </a:r>
          </a:p>
          <a:p>
            <a:pPr lvl="1">
              <a:buNone/>
            </a:pPr>
            <a:endParaRPr lang="en-US" sz="3000" b="1" dirty="0">
              <a:solidFill>
                <a:schemeClr val="tx1"/>
              </a:solidFill>
            </a:endParaRPr>
          </a:p>
        </p:txBody>
      </p:sp>
      <p:sp>
        <p:nvSpPr>
          <p:cNvPr id="154628" name="Line 4"/>
          <p:cNvSpPr>
            <a:spLocks noChangeShapeType="1"/>
          </p:cNvSpPr>
          <p:nvPr/>
        </p:nvSpPr>
        <p:spPr bwMode="auto">
          <a:xfrm>
            <a:off x="5334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609600" y="76200"/>
            <a:ext cx="8229600" cy="1143000"/>
          </a:xfrm>
        </p:spPr>
        <p:txBody>
          <a:bodyPr/>
          <a:lstStyle/>
          <a:p>
            <a:r>
              <a:rPr lang="en-US" sz="3400" dirty="0" smtClean="0">
                <a:solidFill>
                  <a:srgbClr val="FF0000"/>
                </a:solidFill>
              </a:rPr>
              <a:t>For Target Areas, Make sure you . . . </a:t>
            </a:r>
            <a:endParaRPr lang="en-US" sz="3400" dirty="0"/>
          </a:p>
        </p:txBody>
      </p:sp>
      <p:sp>
        <p:nvSpPr>
          <p:cNvPr id="155651" name="Rectangle 3"/>
          <p:cNvSpPr>
            <a:spLocks noGrp="1" noChangeArrowheads="1"/>
          </p:cNvSpPr>
          <p:nvPr>
            <p:ph sz="quarter" idx="1"/>
          </p:nvPr>
        </p:nvSpPr>
        <p:spPr>
          <a:xfrm>
            <a:off x="533400" y="2209800"/>
            <a:ext cx="7924800" cy="4876800"/>
          </a:xfrm>
        </p:spPr>
        <p:txBody>
          <a:bodyPr/>
          <a:lstStyle/>
          <a:p>
            <a:pPr>
              <a:buFontTx/>
              <a:buNone/>
            </a:pPr>
            <a:r>
              <a:rPr lang="en-US" sz="3000" b="1" dirty="0" smtClean="0">
                <a:solidFill>
                  <a:schemeClr val="tx1"/>
                </a:solidFill>
              </a:rPr>
              <a:t>Provide Cost </a:t>
            </a:r>
            <a:r>
              <a:rPr lang="en-US" sz="3000" b="1" dirty="0">
                <a:solidFill>
                  <a:schemeClr val="tx1"/>
                </a:solidFill>
              </a:rPr>
              <a:t>Estimates:</a:t>
            </a:r>
          </a:p>
          <a:p>
            <a:pPr lvl="1">
              <a:buFont typeface="Arial" pitchFamily="34" charset="0"/>
              <a:buChar char="•"/>
            </a:pPr>
            <a:r>
              <a:rPr lang="en-US" sz="3000" b="1" dirty="0" smtClean="0">
                <a:solidFill>
                  <a:schemeClr val="tx1"/>
                </a:solidFill>
              </a:rPr>
              <a:t>Keep </a:t>
            </a:r>
            <a:r>
              <a:rPr lang="en-US" sz="3000" b="1" dirty="0">
                <a:solidFill>
                  <a:schemeClr val="tx1"/>
                </a:solidFill>
              </a:rPr>
              <a:t>in Mind that Actual work may be 1 or 2 years away….Budget </a:t>
            </a:r>
            <a:r>
              <a:rPr lang="en-US" sz="3000" b="1" dirty="0" smtClean="0">
                <a:solidFill>
                  <a:schemeClr val="tx1"/>
                </a:solidFill>
              </a:rPr>
              <a:t>Appropriately.</a:t>
            </a:r>
            <a:endParaRPr lang="en-US" sz="3000" b="1" dirty="0">
              <a:solidFill>
                <a:schemeClr val="tx1"/>
              </a:solidFill>
            </a:endParaRPr>
          </a:p>
          <a:p>
            <a:pPr lvl="1">
              <a:buFont typeface="Arial" pitchFamily="34" charset="0"/>
              <a:buChar char="•"/>
            </a:pPr>
            <a:r>
              <a:rPr lang="en-US" sz="3000" b="1" dirty="0" smtClean="0">
                <a:solidFill>
                  <a:schemeClr val="tx1"/>
                </a:solidFill>
              </a:rPr>
              <a:t>Provide </a:t>
            </a:r>
            <a:r>
              <a:rPr lang="en-US" sz="3000" b="1" u="sng" dirty="0" smtClean="0">
                <a:solidFill>
                  <a:schemeClr val="tx1"/>
                </a:solidFill>
              </a:rPr>
              <a:t>Reasonable</a:t>
            </a:r>
            <a:r>
              <a:rPr lang="en-US" sz="3000" b="1" dirty="0" smtClean="0">
                <a:solidFill>
                  <a:schemeClr val="tx1"/>
                </a:solidFill>
              </a:rPr>
              <a:t> estimates for each unit based on complete walk through.</a:t>
            </a:r>
          </a:p>
          <a:p>
            <a:pPr lvl="1">
              <a:buFont typeface="Arial" pitchFamily="34" charset="0"/>
              <a:buChar char="•"/>
            </a:pPr>
            <a:r>
              <a:rPr lang="en-US" sz="3000" b="1" dirty="0" smtClean="0">
                <a:solidFill>
                  <a:schemeClr val="tx1"/>
                </a:solidFill>
              </a:rPr>
              <a:t>Budget </a:t>
            </a:r>
            <a:r>
              <a:rPr lang="en-US" sz="3000" b="1" dirty="0">
                <a:solidFill>
                  <a:schemeClr val="tx1"/>
                </a:solidFill>
              </a:rPr>
              <a:t>for Lead Hazard </a:t>
            </a:r>
            <a:r>
              <a:rPr lang="en-US" sz="3000" b="1" dirty="0" smtClean="0">
                <a:solidFill>
                  <a:schemeClr val="tx1"/>
                </a:solidFill>
              </a:rPr>
              <a:t>Control.</a:t>
            </a:r>
            <a:endParaRPr lang="en-US" sz="3000" b="1" dirty="0">
              <a:solidFill>
                <a:schemeClr val="tx1"/>
              </a:solidFill>
            </a:endParaRPr>
          </a:p>
          <a:p>
            <a:pPr lvl="2">
              <a:buNone/>
            </a:pPr>
            <a:r>
              <a:rPr lang="en-US" sz="3000" b="1" dirty="0" smtClean="0">
                <a:solidFill>
                  <a:schemeClr val="tx1"/>
                </a:solidFill>
              </a:rPr>
              <a:t>(Program </a:t>
            </a:r>
            <a:r>
              <a:rPr lang="en-US" sz="3000" b="1" dirty="0">
                <a:solidFill>
                  <a:schemeClr val="tx1"/>
                </a:solidFill>
              </a:rPr>
              <a:t>will pay all LBP </a:t>
            </a:r>
            <a:r>
              <a:rPr lang="en-US" sz="3000" b="1" dirty="0" smtClean="0">
                <a:solidFill>
                  <a:schemeClr val="tx1"/>
                </a:solidFill>
              </a:rPr>
              <a:t>Costs)</a:t>
            </a:r>
            <a:endParaRPr lang="en-US" sz="3000" b="1" dirty="0">
              <a:solidFill>
                <a:schemeClr val="tx1"/>
              </a:solidFill>
            </a:endParaRPr>
          </a:p>
          <a:p>
            <a:pPr lvl="1">
              <a:buFont typeface="Monotype Sorts" pitchFamily="2" charset="2"/>
              <a:buNone/>
            </a:pPr>
            <a:endParaRPr lang="en-US" sz="2700" b="1" dirty="0">
              <a:solidFill>
                <a:schemeClr val="tx1"/>
              </a:solidFill>
            </a:endParaRPr>
          </a:p>
        </p:txBody>
      </p:sp>
      <p:sp>
        <p:nvSpPr>
          <p:cNvPr id="155652" name="Line 4"/>
          <p:cNvSpPr>
            <a:spLocks noChangeShapeType="1"/>
          </p:cNvSpPr>
          <p:nvPr/>
        </p:nvSpPr>
        <p:spPr bwMode="auto">
          <a:xfrm>
            <a:off x="5334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09600" y="304800"/>
            <a:ext cx="7696200" cy="762000"/>
          </a:xfrm>
        </p:spPr>
        <p:txBody>
          <a:bodyPr/>
          <a:lstStyle/>
          <a:p>
            <a:r>
              <a:rPr lang="en-US" sz="3400" dirty="0" smtClean="0">
                <a:solidFill>
                  <a:srgbClr val="FF0000"/>
                </a:solidFill>
              </a:rPr>
              <a:t>For Target Areas, Make sure you . . .</a:t>
            </a:r>
            <a:endParaRPr lang="en-US" sz="3400" dirty="0"/>
          </a:p>
        </p:txBody>
      </p:sp>
      <p:sp>
        <p:nvSpPr>
          <p:cNvPr id="156675" name="Rectangle 3"/>
          <p:cNvSpPr>
            <a:spLocks noGrp="1" noChangeArrowheads="1"/>
          </p:cNvSpPr>
          <p:nvPr>
            <p:ph sz="quarter" idx="1"/>
          </p:nvPr>
        </p:nvSpPr>
        <p:spPr>
          <a:xfrm>
            <a:off x="304800" y="2095501"/>
            <a:ext cx="8229600" cy="4381499"/>
          </a:xfrm>
        </p:spPr>
        <p:txBody>
          <a:bodyPr/>
          <a:lstStyle/>
          <a:p>
            <a:pPr lvl="1">
              <a:buNone/>
            </a:pPr>
            <a:r>
              <a:rPr lang="en-US" sz="3200" b="1" dirty="0" smtClean="0">
                <a:solidFill>
                  <a:schemeClr val="tx1"/>
                </a:solidFill>
              </a:rPr>
              <a:t>Provide </a:t>
            </a:r>
            <a:r>
              <a:rPr lang="en-US" sz="3200" b="1" dirty="0">
                <a:solidFill>
                  <a:schemeClr val="tx1"/>
                </a:solidFill>
              </a:rPr>
              <a:t>Target Area Data:</a:t>
            </a:r>
          </a:p>
          <a:p>
            <a:pPr lvl="2">
              <a:buFont typeface="Arial" pitchFamily="34" charset="0"/>
              <a:buChar char="•"/>
            </a:pPr>
            <a:r>
              <a:rPr lang="en-US" sz="3200" b="1" dirty="0">
                <a:solidFill>
                  <a:schemeClr val="tx1"/>
                </a:solidFill>
              </a:rPr>
              <a:t>Total Number of </a:t>
            </a:r>
            <a:r>
              <a:rPr lang="en-US" sz="3200" b="1" dirty="0" smtClean="0">
                <a:solidFill>
                  <a:schemeClr val="tx1"/>
                </a:solidFill>
              </a:rPr>
              <a:t>Units.</a:t>
            </a:r>
            <a:endParaRPr lang="en-US" sz="3200" b="1" dirty="0">
              <a:solidFill>
                <a:schemeClr val="tx1"/>
              </a:solidFill>
            </a:endParaRPr>
          </a:p>
          <a:p>
            <a:pPr lvl="2">
              <a:buFont typeface="Arial" pitchFamily="34" charset="0"/>
              <a:buChar char="•"/>
            </a:pPr>
            <a:r>
              <a:rPr lang="en-US" sz="3200" b="1" dirty="0">
                <a:solidFill>
                  <a:schemeClr val="tx1"/>
                </a:solidFill>
              </a:rPr>
              <a:t>Total Number of </a:t>
            </a:r>
            <a:r>
              <a:rPr lang="en-US" sz="3200" b="1" dirty="0" smtClean="0">
                <a:solidFill>
                  <a:schemeClr val="tx1"/>
                </a:solidFill>
              </a:rPr>
              <a:t>Substandard units.</a:t>
            </a:r>
            <a:endParaRPr lang="en-US" sz="3200" b="1" dirty="0">
              <a:solidFill>
                <a:schemeClr val="tx1"/>
              </a:solidFill>
            </a:endParaRPr>
          </a:p>
          <a:p>
            <a:pPr lvl="2">
              <a:buFont typeface="Arial" pitchFamily="34" charset="0"/>
              <a:buChar char="•"/>
            </a:pPr>
            <a:r>
              <a:rPr lang="en-US" sz="3200" b="1" dirty="0">
                <a:solidFill>
                  <a:schemeClr val="tx1"/>
                </a:solidFill>
              </a:rPr>
              <a:t>Total Number of </a:t>
            </a:r>
            <a:r>
              <a:rPr lang="en-US" sz="3200" b="1" dirty="0" smtClean="0">
                <a:solidFill>
                  <a:schemeClr val="tx1"/>
                </a:solidFill>
              </a:rPr>
              <a:t>Dilapidated units.</a:t>
            </a:r>
          </a:p>
          <a:p>
            <a:pPr lvl="2">
              <a:buFont typeface="Arial" pitchFamily="34" charset="0"/>
              <a:buChar char="•"/>
            </a:pPr>
            <a:r>
              <a:rPr lang="en-US" sz="3200" b="1" dirty="0" smtClean="0">
                <a:solidFill>
                  <a:schemeClr val="tx1"/>
                </a:solidFill>
              </a:rPr>
              <a:t>Total Number of Owner Occupied.</a:t>
            </a:r>
          </a:p>
          <a:p>
            <a:pPr lvl="2">
              <a:buFont typeface="Arial" pitchFamily="34" charset="0"/>
              <a:buChar char="•"/>
            </a:pPr>
            <a:r>
              <a:rPr lang="en-US" sz="3200" b="1" dirty="0" smtClean="0">
                <a:solidFill>
                  <a:schemeClr val="tx1"/>
                </a:solidFill>
              </a:rPr>
              <a:t>Total Number of Renter Occupied.</a:t>
            </a:r>
          </a:p>
          <a:p>
            <a:pPr lvl="2">
              <a:buFont typeface="Arial" pitchFamily="34" charset="0"/>
              <a:buChar char="•"/>
            </a:pPr>
            <a:r>
              <a:rPr lang="en-US" sz="3200" b="1" dirty="0" smtClean="0">
                <a:solidFill>
                  <a:schemeClr val="tx1"/>
                </a:solidFill>
              </a:rPr>
              <a:t>Total Number of Vacant.</a:t>
            </a:r>
          </a:p>
          <a:p>
            <a:pPr lvl="2">
              <a:buFont typeface="Arial" pitchFamily="34" charset="0"/>
              <a:buChar char="•"/>
            </a:pPr>
            <a:endParaRPr lang="en-US" sz="3200" b="1" dirty="0">
              <a:solidFill>
                <a:schemeClr val="tx1"/>
              </a:solidFill>
            </a:endParaRPr>
          </a:p>
        </p:txBody>
      </p:sp>
      <p:sp>
        <p:nvSpPr>
          <p:cNvPr id="156676" name="Line 4"/>
          <p:cNvSpPr>
            <a:spLocks noChangeShapeType="1"/>
          </p:cNvSpPr>
          <p:nvPr/>
        </p:nvSpPr>
        <p:spPr bwMode="auto">
          <a:xfrm>
            <a:off x="5334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09600" y="304800"/>
            <a:ext cx="7086600" cy="762000"/>
          </a:xfrm>
        </p:spPr>
        <p:txBody>
          <a:bodyPr>
            <a:normAutofit fontScale="90000"/>
          </a:bodyPr>
          <a:lstStyle/>
          <a:p>
            <a:r>
              <a:rPr lang="en-US" sz="3600" dirty="0" smtClean="0">
                <a:solidFill>
                  <a:srgbClr val="FF0000"/>
                </a:solidFill>
              </a:rPr>
              <a:t>For City or County Wide Programs, Make sure you . . .</a:t>
            </a:r>
            <a:endParaRPr lang="en-US" sz="3600" dirty="0"/>
          </a:p>
        </p:txBody>
      </p:sp>
      <p:sp>
        <p:nvSpPr>
          <p:cNvPr id="157699" name="Rectangle 3"/>
          <p:cNvSpPr>
            <a:spLocks noGrp="1" noChangeArrowheads="1"/>
          </p:cNvSpPr>
          <p:nvPr>
            <p:ph sz="quarter" idx="1"/>
          </p:nvPr>
        </p:nvSpPr>
        <p:spPr>
          <a:xfrm>
            <a:off x="228600" y="2209800"/>
            <a:ext cx="8458200" cy="4114800"/>
          </a:xfrm>
        </p:spPr>
        <p:txBody>
          <a:bodyPr>
            <a:normAutofit lnSpcReduction="10000"/>
          </a:bodyPr>
          <a:lstStyle/>
          <a:p>
            <a:pPr lvl="1">
              <a:lnSpc>
                <a:spcPct val="90000"/>
              </a:lnSpc>
            </a:pPr>
            <a:r>
              <a:rPr lang="en-US" sz="2900" b="1" dirty="0" smtClean="0">
                <a:solidFill>
                  <a:schemeClr val="tx1"/>
                </a:solidFill>
              </a:rPr>
              <a:t>Describe </a:t>
            </a:r>
            <a:r>
              <a:rPr lang="en-US" sz="2900" b="1" dirty="0">
                <a:solidFill>
                  <a:schemeClr val="tx1"/>
                </a:solidFill>
              </a:rPr>
              <a:t>how units were chosen in a fair and equitable </a:t>
            </a:r>
            <a:r>
              <a:rPr lang="en-US" sz="2900" b="1" dirty="0" smtClean="0">
                <a:solidFill>
                  <a:schemeClr val="tx1"/>
                </a:solidFill>
              </a:rPr>
              <a:t>manner. </a:t>
            </a:r>
            <a:endParaRPr lang="en-US" sz="2900" b="1" dirty="0">
              <a:solidFill>
                <a:schemeClr val="tx1"/>
              </a:solidFill>
            </a:endParaRPr>
          </a:p>
          <a:p>
            <a:pPr lvl="1">
              <a:lnSpc>
                <a:spcPct val="90000"/>
              </a:lnSpc>
            </a:pPr>
            <a:r>
              <a:rPr lang="en-US" sz="2900" b="1" dirty="0">
                <a:solidFill>
                  <a:schemeClr val="tx1"/>
                </a:solidFill>
              </a:rPr>
              <a:t>Provide description of overall housing conditions jurisdiction </a:t>
            </a:r>
            <a:r>
              <a:rPr lang="en-US" sz="2900" b="1" dirty="0" smtClean="0">
                <a:solidFill>
                  <a:schemeClr val="tx1"/>
                </a:solidFill>
              </a:rPr>
              <a:t>wide - </a:t>
            </a:r>
            <a:r>
              <a:rPr lang="en-US" sz="2900" b="1" dirty="0" smtClean="0">
                <a:solidFill>
                  <a:srgbClr val="FF0000"/>
                </a:solidFill>
              </a:rPr>
              <a:t>IMPORTANT</a:t>
            </a:r>
            <a:endParaRPr lang="en-US" sz="2900" b="1" dirty="0">
              <a:solidFill>
                <a:srgbClr val="FF0000"/>
              </a:solidFill>
            </a:endParaRPr>
          </a:p>
          <a:p>
            <a:pPr lvl="2">
              <a:lnSpc>
                <a:spcPct val="90000"/>
              </a:lnSpc>
            </a:pPr>
            <a:r>
              <a:rPr lang="en-US" sz="2700" b="1" dirty="0">
                <a:solidFill>
                  <a:schemeClr val="tx1"/>
                </a:solidFill>
              </a:rPr>
              <a:t>Overall assessment of need for Housing improvements and justification for the chosen </a:t>
            </a:r>
            <a:r>
              <a:rPr lang="en-US" sz="2700" b="1" dirty="0" smtClean="0">
                <a:solidFill>
                  <a:schemeClr val="tx1"/>
                </a:solidFill>
              </a:rPr>
              <a:t>units.</a:t>
            </a:r>
          </a:p>
          <a:p>
            <a:pPr lvl="2">
              <a:lnSpc>
                <a:spcPct val="90000"/>
              </a:lnSpc>
            </a:pPr>
            <a:r>
              <a:rPr lang="en-US" sz="2700" b="1" dirty="0" smtClean="0">
                <a:solidFill>
                  <a:schemeClr val="tx1"/>
                </a:solidFill>
              </a:rPr>
              <a:t>Scores for Applications lacking overall assessment are reduced.</a:t>
            </a:r>
            <a:endParaRPr lang="en-US" sz="2700" b="1" dirty="0">
              <a:solidFill>
                <a:schemeClr val="tx1"/>
              </a:solidFill>
            </a:endParaRPr>
          </a:p>
          <a:p>
            <a:pPr>
              <a:lnSpc>
                <a:spcPct val="90000"/>
              </a:lnSpc>
              <a:buFontTx/>
              <a:buNone/>
            </a:pPr>
            <a:r>
              <a:rPr lang="en-US" sz="2200" dirty="0"/>
              <a:t>							</a:t>
            </a:r>
          </a:p>
        </p:txBody>
      </p:sp>
      <p:sp>
        <p:nvSpPr>
          <p:cNvPr id="157701" name="Line 5"/>
          <p:cNvSpPr>
            <a:spLocks noChangeShapeType="1"/>
          </p:cNvSpPr>
          <p:nvPr/>
        </p:nvSpPr>
        <p:spPr bwMode="auto">
          <a:xfrm>
            <a:off x="416459"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09600" y="304800"/>
            <a:ext cx="6629400" cy="762000"/>
          </a:xfrm>
        </p:spPr>
        <p:txBody>
          <a:bodyPr/>
          <a:lstStyle/>
          <a:p>
            <a:r>
              <a:rPr lang="en-US" sz="3600" dirty="0" smtClean="0">
                <a:solidFill>
                  <a:srgbClr val="FF0000"/>
                </a:solidFill>
              </a:rPr>
              <a:t>Other Important things to Do</a:t>
            </a:r>
            <a:endParaRPr lang="en-US" sz="3600" dirty="0">
              <a:solidFill>
                <a:srgbClr val="FF0000"/>
              </a:solidFill>
            </a:endParaRPr>
          </a:p>
        </p:txBody>
      </p:sp>
      <p:sp>
        <p:nvSpPr>
          <p:cNvPr id="158723" name="Rectangle 3"/>
          <p:cNvSpPr>
            <a:spLocks noGrp="1" noChangeArrowheads="1"/>
          </p:cNvSpPr>
          <p:nvPr>
            <p:ph sz="quarter" idx="1"/>
          </p:nvPr>
        </p:nvSpPr>
        <p:spPr>
          <a:xfrm>
            <a:off x="609600" y="2209800"/>
            <a:ext cx="8229600" cy="4114800"/>
          </a:xfrm>
        </p:spPr>
        <p:txBody>
          <a:bodyPr/>
          <a:lstStyle/>
          <a:p>
            <a:r>
              <a:rPr lang="en-US" sz="2800" b="1" dirty="0">
                <a:solidFill>
                  <a:schemeClr val="tx1"/>
                </a:solidFill>
              </a:rPr>
              <a:t>Provide Financial Plan!!!</a:t>
            </a:r>
          </a:p>
          <a:p>
            <a:pPr lvl="1"/>
            <a:r>
              <a:rPr lang="en-US" sz="2800" b="1" dirty="0">
                <a:solidFill>
                  <a:schemeClr val="tx1"/>
                </a:solidFill>
              </a:rPr>
              <a:t>In </a:t>
            </a:r>
            <a:r>
              <a:rPr lang="en-US" sz="2800" b="1" dirty="0" smtClean="0">
                <a:solidFill>
                  <a:schemeClr val="tx1"/>
                </a:solidFill>
              </a:rPr>
              <a:t>Narrative </a:t>
            </a:r>
            <a:r>
              <a:rPr lang="en-US" sz="2800" b="1" dirty="0">
                <a:solidFill>
                  <a:schemeClr val="tx1"/>
                </a:solidFill>
              </a:rPr>
              <a:t>and </a:t>
            </a:r>
            <a:r>
              <a:rPr lang="en-US" sz="2800" b="1" dirty="0" smtClean="0">
                <a:solidFill>
                  <a:schemeClr val="tx1"/>
                </a:solidFill>
              </a:rPr>
              <a:t>on Financial Plan Form </a:t>
            </a:r>
            <a:r>
              <a:rPr lang="en-US" sz="2800" b="1" dirty="0">
                <a:solidFill>
                  <a:schemeClr val="tx1"/>
                </a:solidFill>
              </a:rPr>
              <a:t>provided </a:t>
            </a:r>
            <a:r>
              <a:rPr lang="en-US" sz="2800" b="1" dirty="0" smtClean="0">
                <a:solidFill>
                  <a:schemeClr val="tx1"/>
                </a:solidFill>
              </a:rPr>
              <a:t>in </a:t>
            </a:r>
            <a:r>
              <a:rPr lang="en-US" sz="2800" b="1" i="1" u="sng" dirty="0" smtClean="0">
                <a:solidFill>
                  <a:schemeClr val="tx1"/>
                </a:solidFill>
              </a:rPr>
              <a:t>Appendix </a:t>
            </a:r>
            <a:r>
              <a:rPr lang="en-US" sz="2800" b="1" i="1" u="sng" dirty="0">
                <a:solidFill>
                  <a:schemeClr val="tx1"/>
                </a:solidFill>
              </a:rPr>
              <a:t>H</a:t>
            </a:r>
            <a:r>
              <a:rPr lang="en-US" sz="2800" b="1" i="1" dirty="0">
                <a:solidFill>
                  <a:schemeClr val="tx1"/>
                </a:solidFill>
              </a:rPr>
              <a:t> of Applicant </a:t>
            </a:r>
            <a:r>
              <a:rPr lang="en-US" sz="2800" b="1" i="1" dirty="0" smtClean="0">
                <a:solidFill>
                  <a:schemeClr val="tx1"/>
                </a:solidFill>
              </a:rPr>
              <a:t>Manual </a:t>
            </a:r>
          </a:p>
          <a:p>
            <a:pPr lvl="1" algn="ctr">
              <a:buFont typeface="Arial" charset="0"/>
              <a:buNone/>
            </a:pPr>
            <a:r>
              <a:rPr lang="en-US" sz="2800" b="1" dirty="0" smtClean="0">
                <a:solidFill>
                  <a:schemeClr val="tx1"/>
                </a:solidFill>
              </a:rPr>
              <a:t>OR</a:t>
            </a:r>
            <a:endParaRPr lang="en-US" sz="2800" b="1" dirty="0">
              <a:solidFill>
                <a:schemeClr val="tx1"/>
              </a:solidFill>
            </a:endParaRPr>
          </a:p>
          <a:p>
            <a:pPr lvl="1">
              <a:buFont typeface="Arial" charset="0"/>
              <a:buNone/>
            </a:pPr>
            <a:r>
              <a:rPr lang="en-US" sz="2800" b="1" dirty="0">
                <a:solidFill>
                  <a:schemeClr val="tx1"/>
                </a:solidFill>
              </a:rPr>
              <a:t>  </a:t>
            </a:r>
            <a:r>
              <a:rPr lang="en-US" sz="2800" b="1" dirty="0" smtClean="0">
                <a:solidFill>
                  <a:schemeClr val="tx1"/>
                </a:solidFill>
              </a:rPr>
              <a:t> </a:t>
            </a:r>
            <a:r>
              <a:rPr lang="en-US" sz="2800" b="1" i="1" u="sng" dirty="0" smtClean="0">
                <a:solidFill>
                  <a:schemeClr val="tx1"/>
                </a:solidFill>
              </a:rPr>
              <a:t>Exhibit </a:t>
            </a:r>
            <a:r>
              <a:rPr lang="en-US" sz="2800" b="1" i="1" u="sng" dirty="0">
                <a:solidFill>
                  <a:schemeClr val="tx1"/>
                </a:solidFill>
              </a:rPr>
              <a:t>H</a:t>
            </a:r>
            <a:r>
              <a:rPr lang="en-US" sz="2800" b="1" i="1" dirty="0">
                <a:solidFill>
                  <a:schemeClr val="tx1"/>
                </a:solidFill>
              </a:rPr>
              <a:t> in Guidelines for Residential Rehabilitation </a:t>
            </a:r>
            <a:r>
              <a:rPr lang="en-US" sz="2800" b="1" i="1" dirty="0" smtClean="0">
                <a:solidFill>
                  <a:schemeClr val="tx1"/>
                </a:solidFill>
              </a:rPr>
              <a:t>Programs</a:t>
            </a:r>
            <a:endParaRPr lang="en-US" sz="2800" b="1" i="1" dirty="0">
              <a:solidFill>
                <a:schemeClr val="tx1"/>
              </a:solidFill>
            </a:endParaRPr>
          </a:p>
          <a:p>
            <a:r>
              <a:rPr lang="en-US" sz="2800" b="1" dirty="0">
                <a:solidFill>
                  <a:schemeClr val="tx1"/>
                </a:solidFill>
              </a:rPr>
              <a:t>Explain formula for </a:t>
            </a:r>
            <a:r>
              <a:rPr lang="en-US" sz="2800" b="1" dirty="0" smtClean="0">
                <a:solidFill>
                  <a:schemeClr val="tx1"/>
                </a:solidFill>
              </a:rPr>
              <a:t>Owner Participation Amounts.</a:t>
            </a:r>
            <a:endParaRPr lang="en-US" sz="2800" b="1" dirty="0">
              <a:solidFill>
                <a:schemeClr val="tx1"/>
              </a:solidFill>
            </a:endParaRPr>
          </a:p>
          <a:p>
            <a:pPr lvl="1">
              <a:buFont typeface="Arial" charset="0"/>
              <a:buNone/>
            </a:pPr>
            <a:endParaRPr lang="en-US" sz="2700" dirty="0">
              <a:solidFill>
                <a:schemeClr val="tx1"/>
              </a:solidFill>
            </a:endParaRPr>
          </a:p>
        </p:txBody>
      </p:sp>
      <p:sp>
        <p:nvSpPr>
          <p:cNvPr id="158724" name="Line 4"/>
          <p:cNvSpPr>
            <a:spLocks noChangeShapeType="1"/>
          </p:cNvSpPr>
          <p:nvPr/>
        </p:nvSpPr>
        <p:spPr bwMode="auto">
          <a:xfrm>
            <a:off x="6096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5592" name="Rectangle 8"/>
          <p:cNvSpPr>
            <a:spLocks noChangeArrowheads="1"/>
          </p:cNvSpPr>
          <p:nvPr/>
        </p:nvSpPr>
        <p:spPr bwMode="auto">
          <a:xfrm>
            <a:off x="-3509963" y="498475"/>
            <a:ext cx="579438" cy="0"/>
          </a:xfrm>
          <a:prstGeom prst="rect">
            <a:avLst/>
          </a:prstGeom>
          <a:noFill/>
          <a:ln w="9525">
            <a:noFill/>
            <a:miter lim="800000"/>
            <a:headEnd/>
            <a:tailEnd/>
          </a:ln>
          <a:effectLst/>
        </p:spPr>
        <p:txBody>
          <a:bodyPr wrap="none">
            <a:spAutoFit/>
          </a:bodyPr>
          <a:lstStyle/>
          <a:p>
            <a:endParaRPr lang="en-US"/>
          </a:p>
        </p:txBody>
      </p:sp>
      <p:sp>
        <p:nvSpPr>
          <p:cNvPr id="196422" name="Text Box 838"/>
          <p:cNvSpPr txBox="1">
            <a:spLocks noChangeArrowheads="1"/>
          </p:cNvSpPr>
          <p:nvPr/>
        </p:nvSpPr>
        <p:spPr bwMode="auto">
          <a:xfrm>
            <a:off x="228600" y="0"/>
            <a:ext cx="2590800" cy="274638"/>
          </a:xfrm>
          <a:prstGeom prst="rect">
            <a:avLst/>
          </a:prstGeom>
          <a:noFill/>
          <a:ln w="9525">
            <a:noFill/>
            <a:miter lim="800000"/>
            <a:headEnd/>
            <a:tailEnd/>
          </a:ln>
          <a:effectLst/>
        </p:spPr>
        <p:txBody>
          <a:bodyPr>
            <a:spAutoFit/>
          </a:bodyPr>
          <a:lstStyle/>
          <a:p>
            <a:pPr algn="l">
              <a:spcBef>
                <a:spcPct val="50000"/>
              </a:spcBef>
            </a:pPr>
            <a:endParaRPr lang="en-US" sz="1200" i="0">
              <a:solidFill>
                <a:schemeClr val="tx1"/>
              </a:solidFill>
              <a:latin typeface="Times New Roman" pitchFamily="18" charset="0"/>
            </a:endParaRPr>
          </a:p>
        </p:txBody>
      </p:sp>
      <p:pic>
        <p:nvPicPr>
          <p:cNvPr id="196439" name="Picture 855"/>
          <p:cNvPicPr>
            <a:picLocks noChangeAspect="1" noChangeArrowheads="1"/>
          </p:cNvPicPr>
          <p:nvPr/>
        </p:nvPicPr>
        <p:blipFill>
          <a:blip r:embed="rId3" cstate="print"/>
          <a:srcRect/>
          <a:stretch>
            <a:fillRect/>
          </a:stretch>
        </p:blipFill>
        <p:spPr bwMode="auto">
          <a:xfrm>
            <a:off x="-133956" y="-304800"/>
            <a:ext cx="9403976" cy="7266709"/>
          </a:xfrm>
          <a:prstGeom prst="rect">
            <a:avLst/>
          </a:prstGeom>
          <a:noFill/>
          <a:ln w="9525" cap="flat" cmpd="sng" algn="ctr">
            <a:noFill/>
            <a:prstDash val="solid"/>
            <a:miter lim="800000"/>
            <a:headEnd/>
            <a:tailEnd/>
          </a:ln>
        </p:spPr>
      </p:pic>
      <p:sp>
        <p:nvSpPr>
          <p:cNvPr id="7" name="TextBox 6"/>
          <p:cNvSpPr txBox="1"/>
          <p:nvPr/>
        </p:nvSpPr>
        <p:spPr>
          <a:xfrm>
            <a:off x="304800" y="-40134"/>
            <a:ext cx="8504009" cy="707886"/>
          </a:xfrm>
          <a:prstGeom prst="rect">
            <a:avLst/>
          </a:prstGeom>
          <a:noFill/>
        </p:spPr>
        <p:txBody>
          <a:bodyPr wrap="square" rtlCol="0">
            <a:spAutoFit/>
          </a:bodyPr>
          <a:lstStyle/>
          <a:p>
            <a:r>
              <a:rPr lang="en-US" sz="2000" i="0" dirty="0" smtClean="0">
                <a:solidFill>
                  <a:srgbClr val="FF0000"/>
                </a:solidFill>
              </a:rPr>
              <a:t>This form should not include PDC’s or relocation – those are itemized on DCA 8 </a:t>
            </a:r>
            <a:endParaRPr lang="en-US" sz="2000" i="0" dirty="0">
              <a:solidFill>
                <a:srgbClr val="FF0000"/>
              </a:solidFill>
            </a:endParaRP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1647727" y="409764"/>
            <a:ext cx="6083241" cy="6448236"/>
          </a:xfrm>
          <a:prstGeom prst="rect">
            <a:avLst/>
          </a:prstGeom>
        </p:spPr>
      </p:pic>
    </p:spTree>
    <p:extLst>
      <p:ext uri="{BB962C8B-B14F-4D97-AF65-F5344CB8AC3E}">
        <p14:creationId xmlns:p14="http://schemas.microsoft.com/office/powerpoint/2010/main" val="2871168476"/>
      </p:ext>
    </p:extLst>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09600" y="457200"/>
            <a:ext cx="6629400" cy="762000"/>
          </a:xfrm>
        </p:spPr>
        <p:txBody>
          <a:bodyPr/>
          <a:lstStyle/>
          <a:p>
            <a:r>
              <a:rPr lang="en-US" sz="3600" dirty="0" smtClean="0">
                <a:solidFill>
                  <a:srgbClr val="FF0000"/>
                </a:solidFill>
              </a:rPr>
              <a:t>Things </a:t>
            </a:r>
            <a:r>
              <a:rPr lang="en-US" sz="4000" u="sng" dirty="0" smtClean="0">
                <a:solidFill>
                  <a:srgbClr val="FF0000"/>
                </a:solidFill>
              </a:rPr>
              <a:t>NOT TO DO</a:t>
            </a:r>
            <a:endParaRPr lang="en-US" sz="4000" u="sng" dirty="0">
              <a:solidFill>
                <a:srgbClr val="FF0000"/>
              </a:solidFill>
            </a:endParaRPr>
          </a:p>
        </p:txBody>
      </p:sp>
      <p:sp>
        <p:nvSpPr>
          <p:cNvPr id="160771" name="Rectangle 3"/>
          <p:cNvSpPr>
            <a:spLocks noGrp="1" noChangeArrowheads="1"/>
          </p:cNvSpPr>
          <p:nvPr>
            <p:ph sz="quarter" idx="1"/>
          </p:nvPr>
        </p:nvSpPr>
        <p:spPr>
          <a:xfrm>
            <a:off x="625764" y="1905193"/>
            <a:ext cx="8077200" cy="4941262"/>
          </a:xfrm>
        </p:spPr>
        <p:txBody>
          <a:bodyPr>
            <a:normAutofit/>
          </a:bodyPr>
          <a:lstStyle/>
          <a:p>
            <a:r>
              <a:rPr lang="en-US" sz="2800" b="1" dirty="0">
                <a:solidFill>
                  <a:schemeClr val="tx1"/>
                </a:solidFill>
              </a:rPr>
              <a:t>Work in Previous CDBG Target Areas or </a:t>
            </a:r>
            <a:r>
              <a:rPr lang="en-US" sz="2800" b="1" dirty="0" smtClean="0">
                <a:solidFill>
                  <a:schemeClr val="tx1"/>
                </a:solidFill>
              </a:rPr>
              <a:t>Units.</a:t>
            </a:r>
            <a:endParaRPr lang="en-US" sz="2800" b="1" dirty="0">
              <a:solidFill>
                <a:schemeClr val="tx1"/>
              </a:solidFill>
            </a:endParaRPr>
          </a:p>
          <a:p>
            <a:r>
              <a:rPr lang="en-US" sz="2800" b="1" dirty="0">
                <a:solidFill>
                  <a:schemeClr val="tx1"/>
                </a:solidFill>
              </a:rPr>
              <a:t>Propose 100% Grants or 100% </a:t>
            </a:r>
            <a:r>
              <a:rPr lang="en-US" sz="2800" b="1" dirty="0" smtClean="0">
                <a:solidFill>
                  <a:schemeClr val="tx1"/>
                </a:solidFill>
              </a:rPr>
              <a:t>DPL’s.</a:t>
            </a:r>
            <a:endParaRPr lang="en-US" sz="2800" b="1" dirty="0">
              <a:solidFill>
                <a:schemeClr val="tx1"/>
              </a:solidFill>
            </a:endParaRPr>
          </a:p>
          <a:p>
            <a:r>
              <a:rPr lang="en-US" sz="2800" b="1" dirty="0">
                <a:solidFill>
                  <a:schemeClr val="tx1"/>
                </a:solidFill>
              </a:rPr>
              <a:t>Propose Assistance to Landlords that exceeds 50% of Rehab Cost (Not including Lead Hazard Control</a:t>
            </a:r>
            <a:r>
              <a:rPr lang="en-US" sz="2800" b="1" dirty="0" smtClean="0">
                <a:solidFill>
                  <a:schemeClr val="tx1"/>
                </a:solidFill>
              </a:rPr>
              <a:t>).</a:t>
            </a:r>
            <a:endParaRPr lang="en-US" sz="2800" b="1" dirty="0">
              <a:solidFill>
                <a:schemeClr val="tx1"/>
              </a:solidFill>
            </a:endParaRPr>
          </a:p>
          <a:p>
            <a:r>
              <a:rPr lang="en-US" sz="2800" b="1" dirty="0">
                <a:solidFill>
                  <a:schemeClr val="tx1"/>
                </a:solidFill>
              </a:rPr>
              <a:t>Include Elected Officials or their family members without full disclosure in the application (Conflict of Interest</a:t>
            </a:r>
            <a:r>
              <a:rPr lang="en-US" sz="2800" b="1" dirty="0" smtClean="0">
                <a:solidFill>
                  <a:schemeClr val="tx1"/>
                </a:solidFill>
              </a:rPr>
              <a:t>).</a:t>
            </a:r>
            <a:endParaRPr lang="en-US" sz="2800" b="1" dirty="0">
              <a:solidFill>
                <a:schemeClr val="tx1"/>
              </a:solidFill>
            </a:endParaRPr>
          </a:p>
        </p:txBody>
      </p:sp>
      <p:sp>
        <p:nvSpPr>
          <p:cNvPr id="160772" name="Line 4"/>
          <p:cNvSpPr>
            <a:spLocks noChangeShapeType="1"/>
          </p:cNvSpPr>
          <p:nvPr/>
        </p:nvSpPr>
        <p:spPr bwMode="auto">
          <a:xfrm>
            <a:off x="625764" y="16764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sz="3600" dirty="0" smtClean="0">
                <a:solidFill>
                  <a:srgbClr val="FF0000"/>
                </a:solidFill>
              </a:rPr>
              <a:t>Things </a:t>
            </a:r>
            <a:r>
              <a:rPr lang="en-US" sz="4000" u="sng" dirty="0" smtClean="0">
                <a:solidFill>
                  <a:srgbClr val="FF0000"/>
                </a:solidFill>
              </a:rPr>
              <a:t>NOT TO DO</a:t>
            </a:r>
            <a:endParaRPr lang="en-US" sz="4000" dirty="0"/>
          </a:p>
        </p:txBody>
      </p:sp>
      <p:sp>
        <p:nvSpPr>
          <p:cNvPr id="161795" name="Rectangle 3"/>
          <p:cNvSpPr>
            <a:spLocks noGrp="1" noChangeArrowheads="1"/>
          </p:cNvSpPr>
          <p:nvPr>
            <p:ph sz="quarter" idx="1"/>
          </p:nvPr>
        </p:nvSpPr>
        <p:spPr>
          <a:xfrm>
            <a:off x="762000" y="2168433"/>
            <a:ext cx="7391400" cy="3960813"/>
          </a:xfrm>
        </p:spPr>
        <p:txBody>
          <a:bodyPr/>
          <a:lstStyle/>
          <a:p>
            <a:pPr>
              <a:lnSpc>
                <a:spcPct val="80000"/>
              </a:lnSpc>
            </a:pPr>
            <a:r>
              <a:rPr lang="en-US" sz="2800" b="1" dirty="0">
                <a:solidFill>
                  <a:schemeClr val="tx1"/>
                </a:solidFill>
              </a:rPr>
              <a:t>Exceed </a:t>
            </a:r>
            <a:r>
              <a:rPr lang="en-US" sz="2800" b="1" dirty="0" smtClean="0">
                <a:solidFill>
                  <a:schemeClr val="tx1"/>
                </a:solidFill>
              </a:rPr>
              <a:t>$</a:t>
            </a:r>
            <a:r>
              <a:rPr lang="en-US" sz="2800" b="1" dirty="0">
                <a:solidFill>
                  <a:schemeClr val="tx1"/>
                </a:solidFill>
              </a:rPr>
              <a:t>7</a:t>
            </a:r>
            <a:r>
              <a:rPr lang="en-US" sz="2800" b="1" dirty="0" smtClean="0">
                <a:solidFill>
                  <a:schemeClr val="tx1"/>
                </a:solidFill>
              </a:rPr>
              <a:t>,000 </a:t>
            </a:r>
            <a:r>
              <a:rPr lang="en-US" sz="2800" b="1" dirty="0">
                <a:solidFill>
                  <a:schemeClr val="tx1"/>
                </a:solidFill>
              </a:rPr>
              <a:t>TOTAL COST to Rehab a Manufactured Housing Unit </a:t>
            </a:r>
            <a:r>
              <a:rPr lang="en-US" sz="2800" b="1" dirty="0" smtClean="0">
                <a:solidFill>
                  <a:schemeClr val="tx1"/>
                </a:solidFill>
              </a:rPr>
              <a:t>(MHU) without </a:t>
            </a:r>
            <a:r>
              <a:rPr lang="en-US" sz="2800" b="1" dirty="0">
                <a:solidFill>
                  <a:schemeClr val="tx1"/>
                </a:solidFill>
              </a:rPr>
              <a:t>VERY strong </a:t>
            </a:r>
            <a:r>
              <a:rPr lang="en-US" sz="2800" b="1" dirty="0" smtClean="0">
                <a:solidFill>
                  <a:schemeClr val="tx1"/>
                </a:solidFill>
              </a:rPr>
              <a:t>justification. (Advance approval from DCA Required.)</a:t>
            </a:r>
            <a:endParaRPr lang="en-US" sz="2800" b="1" dirty="0">
              <a:solidFill>
                <a:schemeClr val="tx1"/>
              </a:solidFill>
            </a:endParaRPr>
          </a:p>
          <a:p>
            <a:pPr>
              <a:lnSpc>
                <a:spcPct val="80000"/>
              </a:lnSpc>
              <a:buFontTx/>
              <a:buNone/>
            </a:pPr>
            <a:endParaRPr lang="en-US" sz="2800" b="1" dirty="0">
              <a:solidFill>
                <a:schemeClr val="tx1"/>
              </a:solidFill>
            </a:endParaRPr>
          </a:p>
          <a:p>
            <a:pPr>
              <a:lnSpc>
                <a:spcPct val="80000"/>
              </a:lnSpc>
            </a:pPr>
            <a:r>
              <a:rPr lang="en-US" sz="2800" b="1" dirty="0">
                <a:solidFill>
                  <a:schemeClr val="tx1"/>
                </a:solidFill>
              </a:rPr>
              <a:t>Prepare grant request based on Maximum funds available rather than needs </a:t>
            </a:r>
            <a:r>
              <a:rPr lang="en-US" sz="2800" b="1" dirty="0" smtClean="0">
                <a:solidFill>
                  <a:schemeClr val="tx1"/>
                </a:solidFill>
              </a:rPr>
              <a:t>identified.</a:t>
            </a:r>
            <a:endParaRPr lang="en-US" sz="2800" b="1" dirty="0">
              <a:solidFill>
                <a:schemeClr val="tx1"/>
              </a:solidFill>
            </a:endParaRPr>
          </a:p>
        </p:txBody>
      </p:sp>
      <p:sp>
        <p:nvSpPr>
          <p:cNvPr id="161796" name="Line 4"/>
          <p:cNvSpPr>
            <a:spLocks noChangeShapeType="1"/>
          </p:cNvSpPr>
          <p:nvPr/>
        </p:nvSpPr>
        <p:spPr bwMode="auto">
          <a:xfrm>
            <a:off x="914400" y="16764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679764" y="228600"/>
            <a:ext cx="7086600" cy="762000"/>
          </a:xfrm>
        </p:spPr>
        <p:txBody>
          <a:bodyPr>
            <a:normAutofit/>
          </a:bodyPr>
          <a:lstStyle/>
          <a:p>
            <a:r>
              <a:rPr lang="en-US" sz="3200" b="1" dirty="0">
                <a:solidFill>
                  <a:srgbClr val="FF0000"/>
                </a:solidFill>
              </a:rPr>
              <a:t>Problems with Previous Applications</a:t>
            </a:r>
          </a:p>
        </p:txBody>
      </p:sp>
      <p:sp>
        <p:nvSpPr>
          <p:cNvPr id="162819" name="Rectangle 3"/>
          <p:cNvSpPr>
            <a:spLocks noGrp="1" noChangeArrowheads="1"/>
          </p:cNvSpPr>
          <p:nvPr>
            <p:ph sz="quarter" idx="1"/>
          </p:nvPr>
        </p:nvSpPr>
        <p:spPr>
          <a:xfrm>
            <a:off x="533400" y="2286000"/>
            <a:ext cx="8382000" cy="3960813"/>
          </a:xfrm>
        </p:spPr>
        <p:txBody>
          <a:bodyPr/>
          <a:lstStyle/>
          <a:p>
            <a:pPr>
              <a:lnSpc>
                <a:spcPct val="90000"/>
              </a:lnSpc>
            </a:pPr>
            <a:r>
              <a:rPr lang="en-US" sz="2800" b="1" dirty="0" smtClean="0">
                <a:solidFill>
                  <a:schemeClr val="tx1"/>
                </a:solidFill>
              </a:rPr>
              <a:t>100</a:t>
            </a:r>
            <a:r>
              <a:rPr lang="en-US" sz="2800" b="1" dirty="0">
                <a:solidFill>
                  <a:schemeClr val="tx1"/>
                </a:solidFill>
              </a:rPr>
              <a:t>% </a:t>
            </a:r>
            <a:r>
              <a:rPr lang="en-US" sz="2800" b="1" dirty="0" smtClean="0">
                <a:solidFill>
                  <a:schemeClr val="tx1"/>
                </a:solidFill>
              </a:rPr>
              <a:t>grants/DPL’s.</a:t>
            </a:r>
            <a:endParaRPr lang="en-US" sz="2800" b="1" dirty="0">
              <a:solidFill>
                <a:schemeClr val="tx1"/>
              </a:solidFill>
            </a:endParaRPr>
          </a:p>
          <a:p>
            <a:pPr>
              <a:lnSpc>
                <a:spcPct val="90000"/>
              </a:lnSpc>
            </a:pPr>
            <a:r>
              <a:rPr lang="en-US" sz="2800" b="1" dirty="0">
                <a:solidFill>
                  <a:schemeClr val="tx1"/>
                </a:solidFill>
              </a:rPr>
              <a:t>Proposed Unit Deficiencies not adequately </a:t>
            </a:r>
            <a:r>
              <a:rPr lang="en-US" sz="2800" b="1" dirty="0" smtClean="0">
                <a:solidFill>
                  <a:schemeClr val="tx1"/>
                </a:solidFill>
              </a:rPr>
              <a:t>described. </a:t>
            </a:r>
            <a:endParaRPr lang="en-US" sz="2800" b="1" dirty="0">
              <a:solidFill>
                <a:schemeClr val="tx1"/>
              </a:solidFill>
            </a:endParaRPr>
          </a:p>
          <a:p>
            <a:pPr>
              <a:lnSpc>
                <a:spcPct val="90000"/>
              </a:lnSpc>
            </a:pPr>
            <a:r>
              <a:rPr lang="en-US" sz="2800" b="1" dirty="0">
                <a:solidFill>
                  <a:schemeClr val="tx1"/>
                </a:solidFill>
              </a:rPr>
              <a:t>Per Unit cost </a:t>
            </a:r>
            <a:r>
              <a:rPr lang="en-US" sz="2800" b="1" dirty="0" smtClean="0">
                <a:solidFill>
                  <a:schemeClr val="tx1"/>
                </a:solidFill>
              </a:rPr>
              <a:t>estimates </a:t>
            </a:r>
            <a:r>
              <a:rPr lang="en-US" sz="2800" b="1" dirty="0">
                <a:solidFill>
                  <a:schemeClr val="tx1"/>
                </a:solidFill>
              </a:rPr>
              <a:t>not i</a:t>
            </a:r>
            <a:r>
              <a:rPr lang="en-US" sz="2800" b="1" dirty="0" smtClean="0">
                <a:solidFill>
                  <a:schemeClr val="tx1"/>
                </a:solidFill>
              </a:rPr>
              <a:t>ncluded or too high.</a:t>
            </a:r>
            <a:endParaRPr lang="en-US" sz="2800" b="1" dirty="0">
              <a:solidFill>
                <a:schemeClr val="tx1"/>
              </a:solidFill>
            </a:endParaRPr>
          </a:p>
          <a:p>
            <a:pPr>
              <a:lnSpc>
                <a:spcPct val="90000"/>
              </a:lnSpc>
            </a:pPr>
            <a:r>
              <a:rPr lang="en-US" sz="2800" b="1" dirty="0">
                <a:solidFill>
                  <a:schemeClr val="tx1"/>
                </a:solidFill>
              </a:rPr>
              <a:t>Flat Participation </a:t>
            </a:r>
            <a:r>
              <a:rPr lang="en-US" sz="2800" b="1" dirty="0" smtClean="0">
                <a:solidFill>
                  <a:schemeClr val="tx1"/>
                </a:solidFill>
              </a:rPr>
              <a:t>amounts </a:t>
            </a:r>
            <a:r>
              <a:rPr lang="en-US" sz="2800" b="1" dirty="0">
                <a:solidFill>
                  <a:schemeClr val="tx1"/>
                </a:solidFill>
              </a:rPr>
              <a:t>for </a:t>
            </a:r>
            <a:r>
              <a:rPr lang="en-US" sz="2800" b="1" dirty="0" smtClean="0">
                <a:solidFill>
                  <a:schemeClr val="tx1"/>
                </a:solidFill>
              </a:rPr>
              <a:t>all </a:t>
            </a:r>
            <a:r>
              <a:rPr lang="en-US" sz="2800" b="1" dirty="0">
                <a:solidFill>
                  <a:schemeClr val="tx1"/>
                </a:solidFill>
              </a:rPr>
              <a:t>Participants regardless of </a:t>
            </a:r>
            <a:r>
              <a:rPr lang="en-US" sz="2800" b="1" dirty="0" smtClean="0">
                <a:solidFill>
                  <a:schemeClr val="tx1"/>
                </a:solidFill>
              </a:rPr>
              <a:t>income level.</a:t>
            </a:r>
          </a:p>
          <a:p>
            <a:pPr>
              <a:lnSpc>
                <a:spcPct val="90000"/>
              </a:lnSpc>
            </a:pPr>
            <a:r>
              <a:rPr lang="en-US" sz="2800" b="1" dirty="0" smtClean="0">
                <a:solidFill>
                  <a:schemeClr val="tx1"/>
                </a:solidFill>
              </a:rPr>
              <a:t>Failure to present clear financial plan and Owner Participation formula.</a:t>
            </a:r>
          </a:p>
          <a:p>
            <a:pPr>
              <a:lnSpc>
                <a:spcPct val="90000"/>
              </a:lnSpc>
            </a:pPr>
            <a:endParaRPr lang="en-US" dirty="0">
              <a:solidFill>
                <a:schemeClr val="tx1"/>
              </a:solidFill>
            </a:endParaRPr>
          </a:p>
        </p:txBody>
      </p:sp>
      <p:sp>
        <p:nvSpPr>
          <p:cNvPr id="162820" name="Line 4"/>
          <p:cNvSpPr>
            <a:spLocks noChangeShapeType="1"/>
          </p:cNvSpPr>
          <p:nvPr/>
        </p:nvSpPr>
        <p:spPr bwMode="auto">
          <a:xfrm>
            <a:off x="6858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625151" y="304800"/>
            <a:ext cx="6629400" cy="762000"/>
          </a:xfrm>
        </p:spPr>
        <p:txBody>
          <a:bodyPr>
            <a:normAutofit/>
          </a:bodyPr>
          <a:lstStyle/>
          <a:p>
            <a:r>
              <a:rPr lang="en-US" sz="3200" b="1" dirty="0" smtClean="0">
                <a:solidFill>
                  <a:srgbClr val="FF0000"/>
                </a:solidFill>
              </a:rPr>
              <a:t>Problems with Previous Applications</a:t>
            </a:r>
            <a:endParaRPr lang="en-US" sz="3200" b="1" dirty="0"/>
          </a:p>
        </p:txBody>
      </p:sp>
      <p:sp>
        <p:nvSpPr>
          <p:cNvPr id="163843" name="Rectangle 3"/>
          <p:cNvSpPr>
            <a:spLocks noGrp="1" noChangeArrowheads="1"/>
          </p:cNvSpPr>
          <p:nvPr>
            <p:ph sz="quarter" idx="1"/>
          </p:nvPr>
        </p:nvSpPr>
        <p:spPr>
          <a:xfrm>
            <a:off x="381000" y="2133600"/>
            <a:ext cx="8077200" cy="3624263"/>
          </a:xfrm>
        </p:spPr>
        <p:txBody>
          <a:bodyPr>
            <a:noAutofit/>
          </a:bodyPr>
          <a:lstStyle/>
          <a:p>
            <a:pPr>
              <a:lnSpc>
                <a:spcPct val="80000"/>
              </a:lnSpc>
            </a:pPr>
            <a:r>
              <a:rPr lang="en-US" sz="2800" b="1" dirty="0" smtClean="0">
                <a:solidFill>
                  <a:schemeClr val="tx1"/>
                </a:solidFill>
              </a:rPr>
              <a:t>Rental </a:t>
            </a:r>
            <a:r>
              <a:rPr lang="en-US" sz="2800" b="1" dirty="0">
                <a:solidFill>
                  <a:schemeClr val="tx1"/>
                </a:solidFill>
              </a:rPr>
              <a:t>Properties proposed without convincing commitment to </a:t>
            </a:r>
            <a:r>
              <a:rPr lang="en-US" sz="2800" b="1" dirty="0" smtClean="0">
                <a:solidFill>
                  <a:schemeClr val="tx1"/>
                </a:solidFill>
              </a:rPr>
              <a:t>participate by Landlord.</a:t>
            </a:r>
            <a:endParaRPr lang="en-US" sz="2800" b="1" dirty="0">
              <a:solidFill>
                <a:schemeClr val="tx1"/>
              </a:solidFill>
            </a:endParaRPr>
          </a:p>
          <a:p>
            <a:pPr>
              <a:lnSpc>
                <a:spcPct val="80000"/>
              </a:lnSpc>
            </a:pPr>
            <a:r>
              <a:rPr lang="en-US" sz="2800" b="1" dirty="0">
                <a:solidFill>
                  <a:schemeClr val="tx1"/>
                </a:solidFill>
              </a:rPr>
              <a:t>Lack of consistency throughout </a:t>
            </a:r>
            <a:r>
              <a:rPr lang="en-US" sz="2800" b="1" dirty="0" smtClean="0">
                <a:solidFill>
                  <a:schemeClr val="tx1"/>
                </a:solidFill>
              </a:rPr>
              <a:t>application.</a:t>
            </a:r>
            <a:endParaRPr lang="en-US" sz="2800" b="1" dirty="0">
              <a:solidFill>
                <a:schemeClr val="tx1"/>
              </a:solidFill>
            </a:endParaRPr>
          </a:p>
          <a:p>
            <a:pPr lvl="1">
              <a:lnSpc>
                <a:spcPct val="80000"/>
              </a:lnSpc>
            </a:pPr>
            <a:r>
              <a:rPr lang="en-US" sz="2800" b="1" dirty="0">
                <a:solidFill>
                  <a:srgbClr val="FF0000"/>
                </a:solidFill>
              </a:rPr>
              <a:t>Numbers do not add up or differ from one section to </a:t>
            </a:r>
            <a:r>
              <a:rPr lang="en-US" sz="2800" b="1" dirty="0" smtClean="0">
                <a:solidFill>
                  <a:srgbClr val="FF0000"/>
                </a:solidFill>
              </a:rPr>
              <a:t>another.</a:t>
            </a:r>
            <a:endParaRPr lang="en-US" sz="2800" b="1" dirty="0">
              <a:solidFill>
                <a:srgbClr val="FF0000"/>
              </a:solidFill>
            </a:endParaRPr>
          </a:p>
          <a:p>
            <a:pPr lvl="1">
              <a:lnSpc>
                <a:spcPct val="80000"/>
              </a:lnSpc>
            </a:pPr>
            <a:r>
              <a:rPr lang="en-US" sz="2800" b="1" dirty="0" smtClean="0">
                <a:solidFill>
                  <a:srgbClr val="FF0000"/>
                </a:solidFill>
              </a:rPr>
              <a:t>Numbers on DCA </a:t>
            </a:r>
            <a:r>
              <a:rPr lang="en-US" sz="2800" b="1" dirty="0">
                <a:solidFill>
                  <a:srgbClr val="FF0000"/>
                </a:solidFill>
              </a:rPr>
              <a:t>8 does not reconcile with </a:t>
            </a:r>
            <a:r>
              <a:rPr lang="en-US" sz="2800" b="1" dirty="0" smtClean="0">
                <a:solidFill>
                  <a:srgbClr val="FF0000"/>
                </a:solidFill>
              </a:rPr>
              <a:t>numbers </a:t>
            </a:r>
            <a:r>
              <a:rPr lang="en-US" sz="2800" b="1" dirty="0">
                <a:solidFill>
                  <a:srgbClr val="FF0000"/>
                </a:solidFill>
              </a:rPr>
              <a:t>projected in DCA </a:t>
            </a:r>
            <a:r>
              <a:rPr lang="en-US" sz="2800" b="1" dirty="0" smtClean="0">
                <a:solidFill>
                  <a:srgbClr val="FF0000"/>
                </a:solidFill>
              </a:rPr>
              <a:t>5.</a:t>
            </a:r>
            <a:endParaRPr lang="en-US" sz="2800" b="1" dirty="0">
              <a:solidFill>
                <a:srgbClr val="FF0000"/>
              </a:solidFill>
            </a:endParaRPr>
          </a:p>
          <a:p>
            <a:pPr>
              <a:lnSpc>
                <a:spcPct val="80000"/>
              </a:lnSpc>
            </a:pPr>
            <a:r>
              <a:rPr lang="en-US" sz="2800" b="1" dirty="0" smtClean="0">
                <a:solidFill>
                  <a:schemeClr val="tx1"/>
                </a:solidFill>
              </a:rPr>
              <a:t>Failure </a:t>
            </a:r>
            <a:r>
              <a:rPr lang="en-US" sz="2800" b="1" dirty="0">
                <a:solidFill>
                  <a:schemeClr val="tx1"/>
                </a:solidFill>
              </a:rPr>
              <a:t>to describe who will play key roles in program </a:t>
            </a:r>
            <a:r>
              <a:rPr lang="en-US" sz="2800" b="1" dirty="0" smtClean="0">
                <a:solidFill>
                  <a:schemeClr val="tx1"/>
                </a:solidFill>
              </a:rPr>
              <a:t>administration.</a:t>
            </a:r>
            <a:endParaRPr lang="en-US" sz="2800" b="1" dirty="0">
              <a:solidFill>
                <a:schemeClr val="tx1"/>
              </a:solidFill>
            </a:endParaRPr>
          </a:p>
          <a:p>
            <a:pPr>
              <a:lnSpc>
                <a:spcPct val="80000"/>
              </a:lnSpc>
            </a:pPr>
            <a:r>
              <a:rPr lang="en-US" sz="2800" b="1" dirty="0">
                <a:solidFill>
                  <a:schemeClr val="tx1"/>
                </a:solidFill>
              </a:rPr>
              <a:t>Failure to address Lead Hazard </a:t>
            </a:r>
            <a:r>
              <a:rPr lang="en-US" sz="2800" b="1" dirty="0" smtClean="0">
                <a:solidFill>
                  <a:schemeClr val="tx1"/>
                </a:solidFill>
              </a:rPr>
              <a:t>Control.</a:t>
            </a:r>
            <a:endParaRPr lang="en-US" sz="2800" b="1" dirty="0">
              <a:solidFill>
                <a:schemeClr val="tx1"/>
              </a:solidFill>
            </a:endParaRPr>
          </a:p>
        </p:txBody>
      </p:sp>
      <p:sp>
        <p:nvSpPr>
          <p:cNvPr id="163844" name="Line 4"/>
          <p:cNvSpPr>
            <a:spLocks noChangeShapeType="1"/>
          </p:cNvSpPr>
          <p:nvPr/>
        </p:nvSpPr>
        <p:spPr bwMode="auto">
          <a:xfrm>
            <a:off x="762000" y="1981200"/>
            <a:ext cx="76962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609600" y="381000"/>
            <a:ext cx="6629400" cy="762000"/>
          </a:xfrm>
        </p:spPr>
        <p:txBody>
          <a:bodyPr>
            <a:normAutofit/>
          </a:bodyPr>
          <a:lstStyle/>
          <a:p>
            <a:r>
              <a:rPr lang="en-US" sz="3200" b="1" dirty="0" smtClean="0">
                <a:solidFill>
                  <a:srgbClr val="FF0000"/>
                </a:solidFill>
              </a:rPr>
              <a:t>Problems with Previous Applications</a:t>
            </a:r>
            <a:endParaRPr lang="en-US" sz="3200" b="1" dirty="0"/>
          </a:p>
        </p:txBody>
      </p:sp>
      <p:sp>
        <p:nvSpPr>
          <p:cNvPr id="164867" name="Rectangle 3"/>
          <p:cNvSpPr>
            <a:spLocks noGrp="1" noChangeArrowheads="1"/>
          </p:cNvSpPr>
          <p:nvPr>
            <p:ph sz="quarter" idx="1"/>
          </p:nvPr>
        </p:nvSpPr>
        <p:spPr>
          <a:xfrm>
            <a:off x="685800" y="2065892"/>
            <a:ext cx="8153400" cy="2506662"/>
          </a:xfrm>
        </p:spPr>
        <p:txBody>
          <a:bodyPr>
            <a:noAutofit/>
          </a:bodyPr>
          <a:lstStyle/>
          <a:p>
            <a:r>
              <a:rPr lang="en-US" sz="2800" b="1" dirty="0">
                <a:solidFill>
                  <a:schemeClr val="tx1"/>
                </a:solidFill>
              </a:rPr>
              <a:t>Failure to adequately </a:t>
            </a:r>
            <a:r>
              <a:rPr lang="en-US" sz="2800" b="1" dirty="0" smtClean="0">
                <a:solidFill>
                  <a:schemeClr val="tx1"/>
                </a:solidFill>
              </a:rPr>
              <a:t>describe or document </a:t>
            </a:r>
            <a:r>
              <a:rPr lang="en-US" sz="2800" b="1" dirty="0">
                <a:solidFill>
                  <a:schemeClr val="tx1"/>
                </a:solidFill>
              </a:rPr>
              <a:t>need for project (Including alternatives to strategy</a:t>
            </a:r>
            <a:r>
              <a:rPr lang="en-US" sz="2800" b="1" dirty="0" smtClean="0">
                <a:solidFill>
                  <a:schemeClr val="tx1"/>
                </a:solidFill>
              </a:rPr>
              <a:t>).</a:t>
            </a:r>
            <a:endParaRPr lang="en-US" sz="2800" b="1" dirty="0">
              <a:solidFill>
                <a:schemeClr val="tx1"/>
              </a:solidFill>
            </a:endParaRPr>
          </a:p>
          <a:p>
            <a:r>
              <a:rPr lang="en-US" sz="2800" b="1" dirty="0">
                <a:solidFill>
                  <a:schemeClr val="tx1"/>
                </a:solidFill>
              </a:rPr>
              <a:t>Failure to budget for all needed </a:t>
            </a:r>
            <a:r>
              <a:rPr lang="en-US" sz="2800" b="1" dirty="0" smtClean="0">
                <a:solidFill>
                  <a:schemeClr val="tx1"/>
                </a:solidFill>
              </a:rPr>
              <a:t>activities:</a:t>
            </a:r>
            <a:endParaRPr lang="en-US" sz="2800" b="1" dirty="0">
              <a:solidFill>
                <a:schemeClr val="tx1"/>
              </a:solidFill>
            </a:endParaRPr>
          </a:p>
          <a:p>
            <a:pPr lvl="1"/>
            <a:r>
              <a:rPr lang="en-US" sz="2800" b="1" dirty="0">
                <a:solidFill>
                  <a:schemeClr val="tx1"/>
                </a:solidFill>
              </a:rPr>
              <a:t>Temporary </a:t>
            </a:r>
            <a:r>
              <a:rPr lang="en-US" sz="2800" b="1" dirty="0" smtClean="0">
                <a:solidFill>
                  <a:schemeClr val="tx1"/>
                </a:solidFill>
              </a:rPr>
              <a:t>relocation.</a:t>
            </a:r>
            <a:endParaRPr lang="en-US" sz="2800" b="1" dirty="0">
              <a:solidFill>
                <a:schemeClr val="tx1"/>
              </a:solidFill>
            </a:endParaRPr>
          </a:p>
          <a:p>
            <a:pPr lvl="1"/>
            <a:r>
              <a:rPr lang="en-US" sz="2800" b="1" dirty="0" smtClean="0">
                <a:solidFill>
                  <a:schemeClr val="tx1"/>
                </a:solidFill>
              </a:rPr>
              <a:t>Easements/Acquisition.</a:t>
            </a:r>
            <a:endParaRPr lang="en-US" sz="2800" b="1" dirty="0">
              <a:solidFill>
                <a:schemeClr val="tx1"/>
              </a:solidFill>
            </a:endParaRPr>
          </a:p>
          <a:p>
            <a:pPr lvl="1"/>
            <a:r>
              <a:rPr lang="en-US" sz="2800" b="1" dirty="0" smtClean="0">
                <a:solidFill>
                  <a:schemeClr val="tx1"/>
                </a:solidFill>
              </a:rPr>
              <a:t>Lead Hazard Control.</a:t>
            </a:r>
          </a:p>
          <a:p>
            <a:pPr>
              <a:buClr>
                <a:schemeClr val="bg1"/>
              </a:buClr>
            </a:pPr>
            <a:r>
              <a:rPr lang="en-US" sz="2800" b="1" dirty="0" smtClean="0">
                <a:solidFill>
                  <a:schemeClr val="tx1"/>
                </a:solidFill>
              </a:rPr>
              <a:t>Failure </a:t>
            </a:r>
            <a:r>
              <a:rPr lang="en-US" sz="2800" b="1" dirty="0">
                <a:solidFill>
                  <a:schemeClr val="tx1"/>
                </a:solidFill>
              </a:rPr>
              <a:t>to Disclose Conflict of </a:t>
            </a:r>
            <a:r>
              <a:rPr lang="en-US" sz="2800" b="1" dirty="0" smtClean="0">
                <a:solidFill>
                  <a:schemeClr val="tx1"/>
                </a:solidFill>
              </a:rPr>
              <a:t>Interest.</a:t>
            </a:r>
            <a:endParaRPr lang="en-US" sz="2800" b="1" dirty="0">
              <a:solidFill>
                <a:schemeClr val="tx1"/>
              </a:solidFill>
            </a:endParaRPr>
          </a:p>
          <a:p>
            <a:endParaRPr lang="en-US" sz="2800" b="1" dirty="0">
              <a:solidFill>
                <a:schemeClr val="tx1"/>
              </a:solidFill>
            </a:endParaRPr>
          </a:p>
        </p:txBody>
      </p:sp>
      <p:sp>
        <p:nvSpPr>
          <p:cNvPr id="164868" name="Line 4"/>
          <p:cNvSpPr>
            <a:spLocks noChangeShapeType="1"/>
          </p:cNvSpPr>
          <p:nvPr/>
        </p:nvSpPr>
        <p:spPr bwMode="auto">
          <a:xfrm>
            <a:off x="685800" y="1752600"/>
            <a:ext cx="75438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609600" y="457200"/>
            <a:ext cx="6629400" cy="762000"/>
          </a:xfrm>
        </p:spPr>
        <p:txBody>
          <a:bodyPr/>
          <a:lstStyle/>
          <a:p>
            <a:r>
              <a:rPr lang="en-US" sz="4400" dirty="0">
                <a:solidFill>
                  <a:srgbClr val="FF0000"/>
                </a:solidFill>
              </a:rPr>
              <a:t>Don’t Forget:</a:t>
            </a:r>
          </a:p>
        </p:txBody>
      </p:sp>
      <p:sp>
        <p:nvSpPr>
          <p:cNvPr id="165891" name="Rectangle 3"/>
          <p:cNvSpPr>
            <a:spLocks noGrp="1" noChangeArrowheads="1"/>
          </p:cNvSpPr>
          <p:nvPr>
            <p:ph sz="quarter" idx="1"/>
          </p:nvPr>
        </p:nvSpPr>
        <p:spPr>
          <a:xfrm>
            <a:off x="228600" y="2240732"/>
            <a:ext cx="8763000" cy="3657600"/>
          </a:xfrm>
        </p:spPr>
        <p:txBody>
          <a:bodyPr/>
          <a:lstStyle/>
          <a:p>
            <a:pPr marL="571500" indent="-514350">
              <a:buClr>
                <a:schemeClr val="bg1"/>
              </a:buClr>
              <a:buNone/>
            </a:pPr>
            <a:r>
              <a:rPr lang="en-US" sz="2800" b="1" dirty="0" smtClean="0">
                <a:solidFill>
                  <a:schemeClr val="tx1"/>
                </a:solidFill>
              </a:rPr>
              <a:t>If </a:t>
            </a:r>
            <a:r>
              <a:rPr lang="en-US" sz="2800" b="1" dirty="0">
                <a:solidFill>
                  <a:schemeClr val="tx1"/>
                </a:solidFill>
              </a:rPr>
              <a:t>rehab of vacant units is </a:t>
            </a:r>
            <a:r>
              <a:rPr lang="en-US" sz="2800" b="1" dirty="0" smtClean="0">
                <a:solidFill>
                  <a:schemeClr val="tx1"/>
                </a:solidFill>
              </a:rPr>
              <a:t>proposed, provide </a:t>
            </a:r>
            <a:r>
              <a:rPr lang="en-US" sz="2800" b="1" dirty="0">
                <a:solidFill>
                  <a:schemeClr val="tx1"/>
                </a:solidFill>
              </a:rPr>
              <a:t>plausible </a:t>
            </a:r>
            <a:r>
              <a:rPr lang="en-US" sz="2800" b="1" dirty="0" smtClean="0">
                <a:solidFill>
                  <a:schemeClr val="tx1"/>
                </a:solidFill>
              </a:rPr>
              <a:t>explanation.</a:t>
            </a:r>
            <a:endParaRPr lang="en-US" sz="2800" b="1" dirty="0">
              <a:solidFill>
                <a:schemeClr val="tx1"/>
              </a:solidFill>
            </a:endParaRPr>
          </a:p>
          <a:p>
            <a:pPr>
              <a:buClr>
                <a:schemeClr val="bg1"/>
              </a:buClr>
              <a:buNone/>
            </a:pPr>
            <a:r>
              <a:rPr lang="en-US" sz="2800" b="1" dirty="0">
                <a:solidFill>
                  <a:schemeClr val="tx1"/>
                </a:solidFill>
              </a:rPr>
              <a:t> Provide </a:t>
            </a:r>
            <a:r>
              <a:rPr lang="en-US" sz="2800" b="1" dirty="0" smtClean="0">
                <a:solidFill>
                  <a:schemeClr val="tx1"/>
                </a:solidFill>
              </a:rPr>
              <a:t>clear and understandable Owner participation formula – that cover ALL circumstances (even if there are no TA families currently in a particular L/M Income Range)</a:t>
            </a:r>
            <a:endParaRPr lang="en-US" sz="2800" b="1" dirty="0">
              <a:solidFill>
                <a:schemeClr val="tx1"/>
              </a:solidFill>
            </a:endParaRPr>
          </a:p>
          <a:p>
            <a:pPr>
              <a:buClr>
                <a:schemeClr val="bg1"/>
              </a:buClr>
              <a:buNone/>
            </a:pPr>
            <a:endParaRPr lang="en-US" sz="2300" dirty="0">
              <a:solidFill>
                <a:schemeClr val="tx1"/>
              </a:solidFill>
            </a:endParaRPr>
          </a:p>
          <a:p>
            <a:pPr>
              <a:buClr>
                <a:schemeClr val="tx2"/>
              </a:buClr>
              <a:buFont typeface="Monotype Sorts" pitchFamily="2" charset="2"/>
              <a:buNone/>
            </a:pPr>
            <a:endParaRPr lang="en-US" dirty="0">
              <a:solidFill>
                <a:schemeClr val="tx1"/>
              </a:solidFill>
            </a:endParaRPr>
          </a:p>
        </p:txBody>
      </p:sp>
      <p:sp>
        <p:nvSpPr>
          <p:cNvPr id="165892" name="Line 4"/>
          <p:cNvSpPr>
            <a:spLocks noChangeShapeType="1"/>
          </p:cNvSpPr>
          <p:nvPr/>
        </p:nvSpPr>
        <p:spPr bwMode="auto">
          <a:xfrm>
            <a:off x="6096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09600" y="381000"/>
            <a:ext cx="6629400" cy="762000"/>
          </a:xfrm>
        </p:spPr>
        <p:txBody>
          <a:bodyPr/>
          <a:lstStyle/>
          <a:p>
            <a:r>
              <a:rPr lang="en-US" sz="4400" dirty="0" smtClean="0">
                <a:solidFill>
                  <a:srgbClr val="FF0000"/>
                </a:solidFill>
              </a:rPr>
              <a:t>Don’t Forget:</a:t>
            </a:r>
            <a:endParaRPr lang="en-US" sz="4400" dirty="0"/>
          </a:p>
        </p:txBody>
      </p:sp>
      <p:sp>
        <p:nvSpPr>
          <p:cNvPr id="166915" name="Rectangle 3"/>
          <p:cNvSpPr>
            <a:spLocks noGrp="1" noChangeArrowheads="1"/>
          </p:cNvSpPr>
          <p:nvPr>
            <p:ph sz="quarter" idx="1"/>
          </p:nvPr>
        </p:nvSpPr>
        <p:spPr>
          <a:xfrm>
            <a:off x="304800" y="2057400"/>
            <a:ext cx="8839200" cy="4267200"/>
          </a:xfrm>
        </p:spPr>
        <p:txBody>
          <a:bodyPr/>
          <a:lstStyle/>
          <a:p>
            <a:pPr>
              <a:buClr>
                <a:schemeClr val="bg1"/>
              </a:buClr>
            </a:pPr>
            <a:r>
              <a:rPr lang="en-US" dirty="0" smtClean="0">
                <a:solidFill>
                  <a:schemeClr val="tx1"/>
                </a:solidFill>
              </a:rPr>
              <a:t> </a:t>
            </a:r>
            <a:r>
              <a:rPr lang="en-US" sz="2800" b="1" u="sng" dirty="0" smtClean="0">
                <a:solidFill>
                  <a:schemeClr val="tx1"/>
                </a:solidFill>
              </a:rPr>
              <a:t>Include House by House Analysis</a:t>
            </a:r>
            <a:r>
              <a:rPr lang="en-US" sz="2800" b="1" dirty="0" smtClean="0">
                <a:solidFill>
                  <a:schemeClr val="tx1"/>
                </a:solidFill>
              </a:rPr>
              <a:t>:</a:t>
            </a:r>
          </a:p>
          <a:p>
            <a:pPr lvl="1">
              <a:buClr>
                <a:schemeClr val="bg1"/>
              </a:buClr>
              <a:buFontTx/>
              <a:buChar char="•"/>
            </a:pPr>
            <a:r>
              <a:rPr lang="en-US" sz="2800" b="1" dirty="0" smtClean="0">
                <a:solidFill>
                  <a:schemeClr val="tx1"/>
                </a:solidFill>
              </a:rPr>
              <a:t> Units keyed to map</a:t>
            </a:r>
          </a:p>
          <a:p>
            <a:pPr lvl="1">
              <a:buClr>
                <a:schemeClr val="bg1"/>
              </a:buClr>
              <a:buFontTx/>
              <a:buChar char="•"/>
            </a:pPr>
            <a:r>
              <a:rPr lang="en-US" sz="2800" b="1" dirty="0" smtClean="0">
                <a:solidFill>
                  <a:schemeClr val="tx1"/>
                </a:solidFill>
              </a:rPr>
              <a:t> Provide pictures (Exterior &amp; Interior)</a:t>
            </a:r>
          </a:p>
          <a:p>
            <a:pPr lvl="1">
              <a:buClr>
                <a:schemeClr val="bg1"/>
              </a:buClr>
              <a:buFontTx/>
              <a:buChar char="•"/>
            </a:pPr>
            <a:r>
              <a:rPr lang="en-US" sz="2800" b="1" dirty="0" smtClean="0">
                <a:solidFill>
                  <a:schemeClr val="tx1"/>
                </a:solidFill>
              </a:rPr>
              <a:t> </a:t>
            </a:r>
            <a:r>
              <a:rPr lang="en-US" sz="2800" b="1" dirty="0">
                <a:solidFill>
                  <a:schemeClr val="tx1"/>
                </a:solidFill>
              </a:rPr>
              <a:t>Cost Estimate by Unit</a:t>
            </a:r>
          </a:p>
          <a:p>
            <a:pPr lvl="1">
              <a:buClr>
                <a:schemeClr val="bg1"/>
              </a:buClr>
              <a:buFontTx/>
              <a:buChar char="•"/>
            </a:pPr>
            <a:r>
              <a:rPr lang="en-US" sz="2800" b="1" dirty="0">
                <a:solidFill>
                  <a:schemeClr val="tx1"/>
                </a:solidFill>
              </a:rPr>
              <a:t> List of Deficiencies</a:t>
            </a:r>
          </a:p>
          <a:p>
            <a:pPr lvl="1">
              <a:buClr>
                <a:schemeClr val="bg1"/>
              </a:buClr>
              <a:buFontTx/>
              <a:buChar char="•"/>
            </a:pPr>
            <a:r>
              <a:rPr lang="en-US" sz="2800" b="1" dirty="0">
                <a:solidFill>
                  <a:schemeClr val="tx1"/>
                </a:solidFill>
              </a:rPr>
              <a:t> Feasibility Test  Forms (for Reconstruction)</a:t>
            </a:r>
          </a:p>
          <a:p>
            <a:pPr>
              <a:buClr>
                <a:schemeClr val="bg1"/>
              </a:buClr>
            </a:pPr>
            <a:endParaRPr lang="en-US" sz="2800" b="1" dirty="0">
              <a:solidFill>
                <a:schemeClr val="tx1"/>
              </a:solidFill>
            </a:endParaRPr>
          </a:p>
        </p:txBody>
      </p:sp>
      <p:sp>
        <p:nvSpPr>
          <p:cNvPr id="166916" name="Line 4"/>
          <p:cNvSpPr>
            <a:spLocks noChangeShapeType="1"/>
          </p:cNvSpPr>
          <p:nvPr/>
        </p:nvSpPr>
        <p:spPr bwMode="auto">
          <a:xfrm>
            <a:off x="8382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z="4400" dirty="0" smtClean="0">
                <a:solidFill>
                  <a:srgbClr val="FF0000"/>
                </a:solidFill>
              </a:rPr>
              <a:t>REMEMBER:</a:t>
            </a:r>
            <a:endParaRPr lang="en-US" sz="4400" dirty="0">
              <a:solidFill>
                <a:srgbClr val="FF0000"/>
              </a:solidFill>
            </a:endParaRPr>
          </a:p>
        </p:txBody>
      </p:sp>
      <p:sp>
        <p:nvSpPr>
          <p:cNvPr id="167939" name="Rectangle 3"/>
          <p:cNvSpPr>
            <a:spLocks noGrp="1" noChangeArrowheads="1"/>
          </p:cNvSpPr>
          <p:nvPr>
            <p:ph sz="quarter" idx="1"/>
          </p:nvPr>
        </p:nvSpPr>
        <p:spPr>
          <a:xfrm>
            <a:off x="342900" y="2037011"/>
            <a:ext cx="8077200" cy="3330575"/>
          </a:xfrm>
        </p:spPr>
        <p:txBody>
          <a:bodyPr/>
          <a:lstStyle/>
          <a:p>
            <a:pPr>
              <a:buClr>
                <a:schemeClr val="bg1"/>
              </a:buClr>
            </a:pPr>
            <a:r>
              <a:rPr lang="en-US" sz="2800" b="1" dirty="0">
                <a:solidFill>
                  <a:schemeClr val="tx1"/>
                </a:solidFill>
              </a:rPr>
              <a:t>If </a:t>
            </a:r>
            <a:r>
              <a:rPr lang="en-US" sz="2800" b="1" u="sng" dirty="0">
                <a:solidFill>
                  <a:schemeClr val="tx1"/>
                </a:solidFill>
              </a:rPr>
              <a:t>Rental</a:t>
            </a:r>
            <a:r>
              <a:rPr lang="en-US" sz="2800" b="1" dirty="0">
                <a:solidFill>
                  <a:schemeClr val="tx1"/>
                </a:solidFill>
              </a:rPr>
              <a:t> Rehab is Proposed, Include Convincing  Commitment Documentation from </a:t>
            </a:r>
            <a:r>
              <a:rPr lang="en-US" sz="2800" b="1" dirty="0" smtClean="0">
                <a:solidFill>
                  <a:schemeClr val="tx1"/>
                </a:solidFill>
              </a:rPr>
              <a:t>Owners.</a:t>
            </a:r>
          </a:p>
          <a:p>
            <a:pPr lvl="1">
              <a:buClr>
                <a:schemeClr val="bg1"/>
              </a:buClr>
            </a:pPr>
            <a:r>
              <a:rPr lang="en-US" sz="2800" b="1" dirty="0" smtClean="0">
                <a:solidFill>
                  <a:schemeClr val="tx1"/>
                </a:solidFill>
              </a:rPr>
              <a:t>50/50 $ Contribution Required</a:t>
            </a:r>
            <a:endParaRPr lang="en-US" sz="2800" b="1" dirty="0">
              <a:solidFill>
                <a:schemeClr val="tx1"/>
              </a:solidFill>
            </a:endParaRPr>
          </a:p>
          <a:p>
            <a:pPr>
              <a:buClr>
                <a:schemeClr val="bg1"/>
              </a:buClr>
              <a:buFontTx/>
              <a:buNone/>
            </a:pPr>
            <a:endParaRPr lang="en-US" sz="2800" b="1" dirty="0">
              <a:solidFill>
                <a:schemeClr val="tx1"/>
              </a:solidFill>
            </a:endParaRPr>
          </a:p>
          <a:p>
            <a:pPr marL="0" indent="0">
              <a:buClr>
                <a:schemeClr val="bg1"/>
              </a:buClr>
              <a:buNone/>
            </a:pPr>
            <a:r>
              <a:rPr lang="en-US" sz="2800" b="1" dirty="0" smtClean="0">
                <a:solidFill>
                  <a:schemeClr val="tx1"/>
                </a:solidFill>
              </a:rPr>
              <a:t>Include </a:t>
            </a:r>
            <a:r>
              <a:rPr lang="en-US" sz="2800" b="1" dirty="0">
                <a:solidFill>
                  <a:schemeClr val="tx1"/>
                </a:solidFill>
              </a:rPr>
              <a:t>Map Identifying all Units, </a:t>
            </a:r>
            <a:r>
              <a:rPr lang="en-US" sz="2800" b="1" dirty="0" smtClean="0">
                <a:solidFill>
                  <a:schemeClr val="tx1"/>
                </a:solidFill>
              </a:rPr>
              <a:t>Construction Type, Condition </a:t>
            </a:r>
            <a:r>
              <a:rPr lang="en-US" sz="2800" b="1" dirty="0">
                <a:solidFill>
                  <a:schemeClr val="tx1"/>
                </a:solidFill>
              </a:rPr>
              <a:t>and Proposed </a:t>
            </a:r>
            <a:r>
              <a:rPr lang="en-US" sz="2800" b="1" dirty="0" smtClean="0">
                <a:solidFill>
                  <a:schemeClr val="tx1"/>
                </a:solidFill>
              </a:rPr>
              <a:t>Activity.</a:t>
            </a:r>
            <a:endParaRPr lang="en-US" sz="2800" b="1" dirty="0">
              <a:solidFill>
                <a:schemeClr val="tx1"/>
              </a:solidFill>
            </a:endParaRPr>
          </a:p>
        </p:txBody>
      </p:sp>
      <p:sp>
        <p:nvSpPr>
          <p:cNvPr id="167941" name="Line 5"/>
          <p:cNvSpPr>
            <a:spLocks noChangeShapeType="1"/>
          </p:cNvSpPr>
          <p:nvPr/>
        </p:nvSpPr>
        <p:spPr bwMode="auto">
          <a:xfrm>
            <a:off x="685800" y="17526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E2BB7-B754-4C40-B065-9F1070A1FAC9}"/>
              </a:ext>
            </a:extLst>
          </p:cNvPr>
          <p:cNvSpPr>
            <a:spLocks noGrp="1"/>
          </p:cNvSpPr>
          <p:nvPr>
            <p:ph type="title"/>
          </p:nvPr>
        </p:nvSpPr>
        <p:spPr/>
        <p:txBody>
          <a:bodyPr/>
          <a:lstStyle/>
          <a:p>
            <a:r>
              <a:rPr lang="en-US" dirty="0"/>
              <a:t>Bonus Points – New Values</a:t>
            </a:r>
          </a:p>
        </p:txBody>
      </p:sp>
      <p:sp>
        <p:nvSpPr>
          <p:cNvPr id="3" name="Content Placeholder 2">
            <a:extLst>
              <a:ext uri="{FF2B5EF4-FFF2-40B4-BE49-F238E27FC236}">
                <a16:creationId xmlns:a16="http://schemas.microsoft.com/office/drawing/2014/main" xmlns="" id="{E2A76F91-EB5D-4346-A13A-214FBDA60C39}"/>
              </a:ext>
            </a:extLst>
          </p:cNvPr>
          <p:cNvSpPr>
            <a:spLocks noGrp="1"/>
          </p:cNvSpPr>
          <p:nvPr>
            <p:ph sz="quarter" idx="1"/>
          </p:nvPr>
        </p:nvSpPr>
        <p:spPr/>
        <p:txBody>
          <a:bodyPr>
            <a:normAutofit/>
          </a:bodyPr>
          <a:lstStyle/>
          <a:p>
            <a:pPr marL="0" indent="0">
              <a:buNone/>
            </a:pPr>
            <a:endParaRPr lang="en-US" dirty="0"/>
          </a:p>
          <a:p>
            <a:pPr marL="274393" lvl="1"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88" y="2057400"/>
            <a:ext cx="7821846" cy="3481118"/>
          </a:xfrm>
          <a:prstGeom prst="rect">
            <a:avLst/>
          </a:prstGeom>
        </p:spPr>
      </p:pic>
    </p:spTree>
    <p:extLst>
      <p:ext uri="{BB962C8B-B14F-4D97-AF65-F5344CB8AC3E}">
        <p14:creationId xmlns:p14="http://schemas.microsoft.com/office/powerpoint/2010/main" val="4235210662"/>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E2BB7-B754-4C40-B065-9F1070A1FAC9}"/>
              </a:ext>
            </a:extLst>
          </p:cNvPr>
          <p:cNvSpPr>
            <a:spLocks noGrp="1"/>
          </p:cNvSpPr>
          <p:nvPr>
            <p:ph type="title"/>
          </p:nvPr>
        </p:nvSpPr>
        <p:spPr/>
        <p:txBody>
          <a:bodyPr/>
          <a:lstStyle/>
          <a:p>
            <a:r>
              <a:rPr lang="en-US" dirty="0"/>
              <a:t>Bonus Points – New Values</a:t>
            </a:r>
          </a:p>
        </p:txBody>
      </p:sp>
      <p:sp>
        <p:nvSpPr>
          <p:cNvPr id="3" name="Content Placeholder 2">
            <a:extLst>
              <a:ext uri="{FF2B5EF4-FFF2-40B4-BE49-F238E27FC236}">
                <a16:creationId xmlns:a16="http://schemas.microsoft.com/office/drawing/2014/main" xmlns="" id="{E2A76F91-EB5D-4346-A13A-214FBDA60C39}"/>
              </a:ext>
            </a:extLst>
          </p:cNvPr>
          <p:cNvSpPr>
            <a:spLocks noGrp="1"/>
          </p:cNvSpPr>
          <p:nvPr>
            <p:ph sz="quarter" idx="1"/>
          </p:nvPr>
        </p:nvSpPr>
        <p:spPr/>
        <p:txBody>
          <a:bodyPr>
            <a:normAutofit/>
          </a:bodyPr>
          <a:lstStyle/>
          <a:p>
            <a:pPr marL="0" indent="0">
              <a:buNone/>
            </a:pPr>
            <a:endParaRPr lang="en-US" dirty="0"/>
          </a:p>
          <a:p>
            <a:pPr marL="274393" lvl="1" indent="0">
              <a:buNone/>
            </a:pPr>
            <a:endParaRPr lang="en-US" dirty="0"/>
          </a:p>
        </p:txBody>
      </p:sp>
      <p:sp>
        <p:nvSpPr>
          <p:cNvPr id="6" name="Content Placeholder 2"/>
          <p:cNvSpPr txBox="1">
            <a:spLocks/>
          </p:cNvSpPr>
          <p:nvPr/>
        </p:nvSpPr>
        <p:spPr>
          <a:xfrm>
            <a:off x="381000" y="1600200"/>
            <a:ext cx="8112429" cy="5029200"/>
          </a:xfrm>
          <a:prstGeom prst="rect">
            <a:avLst/>
          </a:prstGeom>
        </p:spPr>
        <p:txBody>
          <a:bodyPr vert="horz" anchor="t">
            <a:normAutofit fontScale="47500" lnSpcReduction="20000"/>
          </a:bodyPr>
          <a:lstStyle>
            <a:lvl1pPr marL="320040" indent="-320040" algn="l" rtl="0" eaLnBrk="1" latinLnBrk="0" hangingPunct="1">
              <a:lnSpc>
                <a:spcPct val="114000"/>
              </a:lnSpc>
              <a:spcBef>
                <a:spcPts val="700"/>
              </a:spcBef>
              <a:buClr>
                <a:schemeClr val="accent2"/>
              </a:buClr>
              <a:buSzPct val="70000"/>
              <a:buFont typeface="Wingdings" panose="05000000000000000000" pitchFamily="2" charset="2"/>
              <a:buChar char=""/>
              <a:defRPr kumimoji="0" sz="2900" kern="1200" baseline="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panose="05000000000000000000" pitchFamily="2" charset="2"/>
              <a:buChar char="q"/>
              <a:defRPr kumimoji="0" lang="en-US" sz="2900" kern="1200" baseline="0">
                <a:solidFill>
                  <a:schemeClr val="tx2"/>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2"/>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2"/>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2"/>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fontAlgn="auto">
              <a:spcAft>
                <a:spcPts val="0"/>
              </a:spcAft>
            </a:pPr>
            <a:r>
              <a:rPr lang="en-US" sz="4400" i="0" u="sng" dirty="0" smtClean="0"/>
              <a:t>Contract Documents – as related to Housing:</a:t>
            </a:r>
            <a:endParaRPr lang="en-US" sz="3300" i="0" dirty="0" smtClean="0"/>
          </a:p>
          <a:p>
            <a:pPr fontAlgn="auto">
              <a:spcAft>
                <a:spcPts val="0"/>
              </a:spcAft>
              <a:buFont typeface="Wingdings" panose="05000000000000000000" pitchFamily="2" charset="2"/>
              <a:buChar char="q"/>
            </a:pPr>
            <a:r>
              <a:rPr lang="en-US" sz="4400" i="0" u="sng" dirty="0" smtClean="0"/>
              <a:t>Neighborhood Revitalization. </a:t>
            </a:r>
            <a:r>
              <a:rPr lang="en-US" sz="4400" i="0" dirty="0" smtClean="0"/>
              <a:t>A maximum of 10 points may be earned.</a:t>
            </a:r>
            <a:endParaRPr lang="en-US" sz="4400" i="0" u="sng" dirty="0" smtClean="0"/>
          </a:p>
          <a:p>
            <a:pPr lvl="1" fontAlgn="auto">
              <a:spcAft>
                <a:spcPts val="0"/>
              </a:spcAft>
            </a:pPr>
            <a:r>
              <a:rPr lang="en-US" sz="3600" i="0" dirty="0" smtClean="0"/>
              <a:t>1 point may be earned for having the rehab advisor under contract.</a:t>
            </a:r>
          </a:p>
          <a:p>
            <a:pPr lvl="2" fontAlgn="auto">
              <a:spcAft>
                <a:spcPts val="0"/>
              </a:spcAft>
            </a:pPr>
            <a:r>
              <a:rPr lang="en-US" sz="3300" i="0" dirty="0" smtClean="0"/>
              <a:t> Documented by a letter signed by the CEO stating the procurement process has been followed and identifying the individual/firm that has been selected.  </a:t>
            </a:r>
          </a:p>
          <a:p>
            <a:pPr lvl="1" fontAlgn="auto">
              <a:spcAft>
                <a:spcPts val="0"/>
              </a:spcAft>
            </a:pPr>
            <a:r>
              <a:rPr lang="en-US" sz="3600" i="0" dirty="0" smtClean="0"/>
              <a:t>5 points may be earned for completing title searches on all proposed units.</a:t>
            </a:r>
          </a:p>
          <a:p>
            <a:pPr lvl="2" fontAlgn="auto">
              <a:spcAft>
                <a:spcPts val="0"/>
              </a:spcAft>
            </a:pPr>
            <a:r>
              <a:rPr lang="en-US" sz="2800" i="0" dirty="0" smtClean="0"/>
              <a:t> </a:t>
            </a:r>
            <a:r>
              <a:rPr lang="en-US" sz="3300" i="0" dirty="0" smtClean="0"/>
              <a:t>Documented by a letter from the attorney stating that title searches on the proposed units have been completed and listing the property addresses and owners.  </a:t>
            </a:r>
          </a:p>
          <a:p>
            <a:pPr lvl="1" fontAlgn="auto">
              <a:spcAft>
                <a:spcPts val="0"/>
              </a:spcAft>
            </a:pPr>
            <a:r>
              <a:rPr lang="en-US" sz="3600" i="0" dirty="0" smtClean="0"/>
              <a:t>4 points may be earned for completing work write-ups on all units.</a:t>
            </a:r>
          </a:p>
          <a:p>
            <a:pPr lvl="2" fontAlgn="auto">
              <a:spcAft>
                <a:spcPts val="0"/>
              </a:spcAft>
            </a:pPr>
            <a:r>
              <a:rPr lang="en-US" sz="2800" i="0" dirty="0" smtClean="0"/>
              <a:t> </a:t>
            </a:r>
            <a:r>
              <a:rPr lang="en-US" sz="3300" i="0" dirty="0" smtClean="0"/>
              <a:t>Documented by providing a copy of each work write-up with the application.</a:t>
            </a:r>
            <a:r>
              <a:rPr lang="en-US" sz="2800" i="0" dirty="0" smtClean="0"/>
              <a:t>  </a:t>
            </a:r>
            <a:endParaRPr lang="en-US" sz="1900" i="0" dirty="0" smtClean="0"/>
          </a:p>
          <a:p>
            <a:pPr fontAlgn="auto">
              <a:spcAft>
                <a:spcPts val="0"/>
              </a:spcAft>
            </a:pPr>
            <a:r>
              <a:rPr lang="en-US" sz="4400" i="0" u="sng" dirty="0" smtClean="0"/>
              <a:t>For Multi-Activity (Infrastructure)</a:t>
            </a:r>
          </a:p>
          <a:p>
            <a:pPr lvl="1" fontAlgn="auto">
              <a:spcAft>
                <a:spcPts val="0"/>
              </a:spcAft>
              <a:buClr>
                <a:srgbClr val="92D050"/>
              </a:buClr>
            </a:pPr>
            <a:r>
              <a:rPr lang="en-US" sz="4200" i="0" dirty="0" smtClean="0">
                <a:solidFill>
                  <a:srgbClr val="8A7967"/>
                </a:solidFill>
              </a:rPr>
              <a:t>10</a:t>
            </a:r>
            <a:r>
              <a:rPr lang="en-US" sz="4200" i="0" dirty="0">
                <a:solidFill>
                  <a:srgbClr val="8A7967"/>
                </a:solidFill>
              </a:rPr>
              <a:t> points may be earned for having the design completed and submitted to the appropriate agencies.  </a:t>
            </a:r>
          </a:p>
          <a:p>
            <a:pPr lvl="2" fontAlgn="auto">
              <a:spcAft>
                <a:spcPts val="0"/>
              </a:spcAft>
              <a:buClr>
                <a:srgbClr val="DD8047"/>
              </a:buClr>
            </a:pPr>
            <a:r>
              <a:rPr lang="en-US" sz="3800" i="0" dirty="0">
                <a:solidFill>
                  <a:srgbClr val="8A7967"/>
                </a:solidFill>
              </a:rPr>
              <a:t>Documented by a letter from the Engineer/Architect that design is completed and must include a listing of the agencies to which plans have been submitted along with the dates of submission</a:t>
            </a:r>
            <a:r>
              <a:rPr lang="en-US" sz="3800" i="0" dirty="0" smtClean="0">
                <a:solidFill>
                  <a:srgbClr val="8A7967"/>
                </a:solidFill>
              </a:rPr>
              <a:t>.</a:t>
            </a:r>
            <a:endParaRPr lang="en-US" sz="3800" i="0" dirty="0">
              <a:solidFill>
                <a:srgbClr val="8A7967"/>
              </a:solidFill>
            </a:endParaRPr>
          </a:p>
          <a:p>
            <a:pPr fontAlgn="auto">
              <a:spcAft>
                <a:spcPts val="0"/>
              </a:spcAft>
            </a:pPr>
            <a:r>
              <a:rPr lang="en-US" sz="4400" i="0" u="sng" dirty="0"/>
              <a:t>No, You cannot get 20 points if you do both</a:t>
            </a:r>
          </a:p>
          <a:p>
            <a:pPr lvl="1" fontAlgn="auto">
              <a:spcAft>
                <a:spcPts val="0"/>
              </a:spcAft>
            </a:pPr>
            <a:endParaRPr lang="en-US" sz="4400" i="0" u="sng" dirty="0" smtClean="0"/>
          </a:p>
          <a:p>
            <a:pPr fontAlgn="auto">
              <a:spcAft>
                <a:spcPts val="0"/>
              </a:spcAft>
            </a:pPr>
            <a:endParaRPr lang="en-US" sz="4400" i="0" u="sng" dirty="0"/>
          </a:p>
        </p:txBody>
      </p:sp>
    </p:spTree>
    <p:extLst>
      <p:ext uri="{BB962C8B-B14F-4D97-AF65-F5344CB8AC3E}">
        <p14:creationId xmlns:p14="http://schemas.microsoft.com/office/powerpoint/2010/main" val="256491803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stretch>
            <a:fillRect/>
          </a:stretch>
        </p:blipFill>
        <p:spPr>
          <a:xfrm>
            <a:off x="1600200" y="251262"/>
            <a:ext cx="5635668" cy="6606738"/>
          </a:xfrm>
          <a:prstGeom prst="rect">
            <a:avLst/>
          </a:prstGeom>
        </p:spPr>
      </p:pic>
    </p:spTree>
    <p:extLst>
      <p:ext uri="{BB962C8B-B14F-4D97-AF65-F5344CB8AC3E}">
        <p14:creationId xmlns:p14="http://schemas.microsoft.com/office/powerpoint/2010/main" val="99606420"/>
      </p:ext>
    </p:extLst>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
            </a:r>
            <a:br>
              <a:rPr lang="en-US" dirty="0"/>
            </a:br>
            <a:r>
              <a:rPr lang="en-US" sz="4501" dirty="0"/>
              <a:t>Bonus Points (continued)</a:t>
            </a:r>
            <a:br>
              <a:rPr lang="en-US" sz="4501" dirty="0"/>
            </a:br>
            <a:endParaRPr lang="en-US" sz="4501" dirty="0"/>
          </a:p>
        </p:txBody>
      </p:sp>
      <p:sp>
        <p:nvSpPr>
          <p:cNvPr id="3" name="Content Placeholder 2"/>
          <p:cNvSpPr>
            <a:spLocks noGrp="1"/>
          </p:cNvSpPr>
          <p:nvPr>
            <p:ph sz="quarter" idx="1"/>
          </p:nvPr>
        </p:nvSpPr>
        <p:spPr>
          <a:xfrm>
            <a:off x="612649" y="2057043"/>
            <a:ext cx="8153400" cy="3715718"/>
          </a:xfrm>
        </p:spPr>
        <p:txBody>
          <a:bodyPr>
            <a:normAutofit lnSpcReduction="10000"/>
          </a:bodyPr>
          <a:lstStyle/>
          <a:p>
            <a:r>
              <a:rPr lang="en-US" sz="1876" u="sng" dirty="0"/>
              <a:t>Acquisition Activities</a:t>
            </a:r>
            <a:r>
              <a:rPr lang="en-US" sz="1876" dirty="0"/>
              <a:t>. A maximum of 5 points may be earned.</a:t>
            </a:r>
          </a:p>
          <a:p>
            <a:pPr lvl="1"/>
            <a:r>
              <a:rPr lang="en-US" sz="1876" dirty="0"/>
              <a:t>1 point will be given if the project does not require acquisition. </a:t>
            </a:r>
            <a:endParaRPr lang="en-US" sz="1650" dirty="0"/>
          </a:p>
          <a:p>
            <a:pPr lvl="2"/>
            <a:r>
              <a:rPr lang="en-US" sz="1425" dirty="0"/>
              <a:t>Documented by </a:t>
            </a:r>
            <a:r>
              <a:rPr lang="en-US" sz="1500" dirty="0"/>
              <a:t>a letter from the CEO stating that no acquisition is needed. </a:t>
            </a:r>
            <a:endParaRPr lang="en-US" sz="1425" dirty="0"/>
          </a:p>
          <a:p>
            <a:pPr lvl="1"/>
            <a:r>
              <a:rPr lang="en-US" sz="1800" dirty="0"/>
              <a:t>3 points total may be earned if all acquisition has been identified and title searches are completed.</a:t>
            </a:r>
          </a:p>
          <a:p>
            <a:pPr lvl="2"/>
            <a:r>
              <a:rPr lang="en-US" sz="1350" dirty="0"/>
              <a:t> Documented by a letter from the attorney stating that the title searches on all the properties required for start of construction have been completed and listing the property addresses and owners. </a:t>
            </a:r>
            <a:endParaRPr lang="en-US" sz="1650" dirty="0"/>
          </a:p>
          <a:p>
            <a:pPr lvl="1"/>
            <a:r>
              <a:rPr lang="en-US" sz="1650" dirty="0"/>
              <a:t> </a:t>
            </a:r>
            <a:r>
              <a:rPr lang="en-US" sz="1800" dirty="0"/>
              <a:t>Five points total may be earned for completed acquisition packages.</a:t>
            </a:r>
          </a:p>
          <a:p>
            <a:pPr lvl="2"/>
            <a:r>
              <a:rPr lang="en-US" sz="1350" dirty="0"/>
              <a:t> Documented by including easement plats for all required easements along with a valuation determination for each easement or parcel to be acquired. </a:t>
            </a:r>
          </a:p>
          <a:p>
            <a:r>
              <a:rPr lang="en-US" sz="1425" dirty="0"/>
              <a:t>Remember that all property acquired in anticipation of the proposed CDBG project regardless of the source of funding is subject to URA requirements. Non-compliance with URA requirements could lead to ineligible and non-reimbursable costs. </a:t>
            </a:r>
          </a:p>
        </p:txBody>
      </p:sp>
    </p:spTree>
    <p:extLst>
      <p:ext uri="{BB962C8B-B14F-4D97-AF65-F5344CB8AC3E}">
        <p14:creationId xmlns:p14="http://schemas.microsoft.com/office/powerpoint/2010/main" val="532029192"/>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
            </a:r>
            <a:br>
              <a:rPr lang="en-US" dirty="0"/>
            </a:br>
            <a:r>
              <a:rPr lang="en-US" sz="4501" dirty="0"/>
              <a:t>Bonus Points (continued)</a:t>
            </a:r>
            <a:br>
              <a:rPr lang="en-US" sz="4501" dirty="0"/>
            </a:br>
            <a:endParaRPr lang="en-US" sz="4501" dirty="0"/>
          </a:p>
        </p:txBody>
      </p:sp>
      <p:sp>
        <p:nvSpPr>
          <p:cNvPr id="3" name="Content Placeholder 2"/>
          <p:cNvSpPr>
            <a:spLocks noGrp="1"/>
          </p:cNvSpPr>
          <p:nvPr>
            <p:ph sz="quarter" idx="1"/>
          </p:nvPr>
        </p:nvSpPr>
        <p:spPr>
          <a:xfrm>
            <a:off x="612649" y="2057043"/>
            <a:ext cx="8153400" cy="3601388"/>
          </a:xfrm>
        </p:spPr>
        <p:txBody>
          <a:bodyPr vert="horz" anchor="t">
            <a:normAutofit fontScale="92500"/>
          </a:bodyPr>
          <a:lstStyle/>
          <a:p>
            <a:r>
              <a:rPr lang="en-US" sz="2101" u="sng" dirty="0"/>
              <a:t>Contract Documents – Public Facilities</a:t>
            </a:r>
            <a:r>
              <a:rPr lang="en-US" sz="2101" dirty="0"/>
              <a:t>. </a:t>
            </a:r>
            <a:r>
              <a:rPr lang="en-US" sz="1800" dirty="0"/>
              <a:t>A maximum of 5 points may be earned.</a:t>
            </a:r>
          </a:p>
          <a:p>
            <a:pPr lvl="1"/>
            <a:r>
              <a:rPr lang="en-US" sz="1800" dirty="0"/>
              <a:t>5 points may be earned for receiving all required plan approvals and/or permits from all applicable federal, state, and local agencies and having bid packages ready for distribution.  </a:t>
            </a:r>
          </a:p>
          <a:p>
            <a:pPr lvl="2"/>
            <a:r>
              <a:rPr lang="en-US" sz="1500" dirty="0"/>
              <a:t>Documented by copies of approval letters and/or explanation of approval due to “no response”, and a certification from the CEO stating that the project is ready for bid.</a:t>
            </a:r>
          </a:p>
          <a:p>
            <a:r>
              <a:rPr lang="en-US" sz="1951" dirty="0"/>
              <a:t> </a:t>
            </a:r>
            <a:r>
              <a:rPr lang="en-US" sz="2101" u="sng" dirty="0"/>
              <a:t>Neighborhood Revitalization.</a:t>
            </a:r>
            <a:r>
              <a:rPr lang="en-US" sz="2101" dirty="0"/>
              <a:t> </a:t>
            </a:r>
            <a:r>
              <a:rPr lang="en-US" sz="1951" dirty="0"/>
              <a:t>A maximum of 5 points may be earned.</a:t>
            </a:r>
          </a:p>
          <a:p>
            <a:pPr lvl="1"/>
            <a:r>
              <a:rPr lang="en-US" sz="1800" dirty="0"/>
              <a:t>5 points may be earned for completing income verifications.</a:t>
            </a:r>
          </a:p>
          <a:p>
            <a:pPr lvl="2"/>
            <a:r>
              <a:rPr lang="en-US" sz="1650" dirty="0"/>
              <a:t> </a:t>
            </a:r>
            <a:r>
              <a:rPr lang="en-US" sz="1500" dirty="0"/>
              <a:t>Documented by a letter from the CEO listing the names and addresses of the participants for whom income verifications have been completed. </a:t>
            </a:r>
          </a:p>
          <a:p>
            <a:r>
              <a:rPr lang="en-US" sz="1876" u="sng" dirty="0"/>
              <a:t>Contract documents should not be submitted to DCA</a:t>
            </a:r>
            <a:r>
              <a:rPr lang="en-US" sz="1876" dirty="0"/>
              <a:t>. </a:t>
            </a:r>
          </a:p>
          <a:p>
            <a:pPr>
              <a:buNone/>
            </a:pPr>
            <a:endParaRPr lang="en-US" dirty="0"/>
          </a:p>
        </p:txBody>
      </p:sp>
    </p:spTree>
    <p:extLst>
      <p:ext uri="{BB962C8B-B14F-4D97-AF65-F5344CB8AC3E}">
        <p14:creationId xmlns:p14="http://schemas.microsoft.com/office/powerpoint/2010/main" val="2774435152"/>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
            </a:r>
            <a:br>
              <a:rPr lang="en-US" dirty="0"/>
            </a:br>
            <a:r>
              <a:rPr lang="en-US" sz="4501" dirty="0"/>
              <a:t>Bonus Points (continued)</a:t>
            </a:r>
            <a:br>
              <a:rPr lang="en-US" sz="4501" dirty="0"/>
            </a:br>
            <a:endParaRPr lang="en-US" sz="4501" dirty="0"/>
          </a:p>
        </p:txBody>
      </p:sp>
      <p:sp>
        <p:nvSpPr>
          <p:cNvPr id="3" name="Content Placeholder 2"/>
          <p:cNvSpPr>
            <a:spLocks noGrp="1"/>
          </p:cNvSpPr>
          <p:nvPr>
            <p:ph sz="quarter" idx="1"/>
          </p:nvPr>
        </p:nvSpPr>
        <p:spPr/>
        <p:txBody>
          <a:bodyPr>
            <a:normAutofit/>
          </a:bodyPr>
          <a:lstStyle/>
          <a:p>
            <a:r>
              <a:rPr lang="en-US" sz="2101" dirty="0"/>
              <a:t>Bonus points should be </a:t>
            </a:r>
            <a:r>
              <a:rPr lang="en-US" sz="2101" u="sng" dirty="0"/>
              <a:t>claimed on DCA-5</a:t>
            </a:r>
            <a:r>
              <a:rPr lang="en-US" sz="2101" dirty="0"/>
              <a:t>. </a:t>
            </a:r>
          </a:p>
          <a:p>
            <a:r>
              <a:rPr lang="en-US" sz="2101" dirty="0"/>
              <a:t>A brief narrative should be included in DCA-5 stating the bonus points claimed and the rationale for claiming the points. </a:t>
            </a:r>
          </a:p>
          <a:p>
            <a:r>
              <a:rPr lang="en-US" sz="2101" dirty="0"/>
              <a:t>DCA-5 should clearly reference all </a:t>
            </a:r>
            <a:r>
              <a:rPr lang="en-US" sz="2101" u="sng" dirty="0"/>
              <a:t>documentation</a:t>
            </a:r>
            <a:r>
              <a:rPr lang="en-US" sz="2101" dirty="0"/>
              <a:t> attached to the application that demonstrates accomplishment of the bonus point thresholds outlined above. </a:t>
            </a:r>
          </a:p>
          <a:p>
            <a:pPr marL="0" indent="0">
              <a:buNone/>
            </a:pPr>
            <a:endParaRPr lang="en-US" dirty="0"/>
          </a:p>
        </p:txBody>
      </p:sp>
    </p:spTree>
    <p:extLst>
      <p:ext uri="{BB962C8B-B14F-4D97-AF65-F5344CB8AC3E}">
        <p14:creationId xmlns:p14="http://schemas.microsoft.com/office/powerpoint/2010/main" val="429725772"/>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dirty="0">
                <a:solidFill>
                  <a:schemeClr val="tx1"/>
                </a:solidFill>
              </a:rPr>
              <a:t>Statutory References</a:t>
            </a:r>
          </a:p>
        </p:txBody>
      </p:sp>
      <p:sp>
        <p:nvSpPr>
          <p:cNvPr id="198659" name="Rectangle 3"/>
          <p:cNvSpPr>
            <a:spLocks noGrp="1" noChangeArrowheads="1"/>
          </p:cNvSpPr>
          <p:nvPr>
            <p:ph sz="quarter" idx="1"/>
          </p:nvPr>
        </p:nvSpPr>
        <p:spPr>
          <a:xfrm>
            <a:off x="457200" y="2362200"/>
            <a:ext cx="8458200" cy="4800600"/>
          </a:xfrm>
        </p:spPr>
        <p:txBody>
          <a:bodyPr/>
          <a:lstStyle/>
          <a:p>
            <a:pPr>
              <a:buFont typeface="Monotype Sorts" pitchFamily="2" charset="2"/>
              <a:buNone/>
            </a:pPr>
            <a:r>
              <a:rPr lang="en-US" sz="2300" b="1" dirty="0" smtClean="0">
                <a:solidFill>
                  <a:schemeClr val="tx1"/>
                </a:solidFill>
              </a:rPr>
              <a:t>Regulations: 		24CFR,570,xxx</a:t>
            </a:r>
          </a:p>
          <a:p>
            <a:pPr>
              <a:buFont typeface="Monotype Sorts" pitchFamily="2" charset="2"/>
              <a:buNone/>
            </a:pPr>
            <a:r>
              <a:rPr lang="en-US" sz="2300" b="1" dirty="0" smtClean="0">
                <a:solidFill>
                  <a:schemeClr val="tx1"/>
                </a:solidFill>
              </a:rPr>
              <a:t>Uniform </a:t>
            </a:r>
            <a:r>
              <a:rPr lang="en-US" sz="2300" b="1" dirty="0">
                <a:solidFill>
                  <a:schemeClr val="tx1"/>
                </a:solidFill>
              </a:rPr>
              <a:t>Act: 		49 CFR, Part 24</a:t>
            </a:r>
          </a:p>
          <a:p>
            <a:pPr>
              <a:buFont typeface="Monotype Sorts" pitchFamily="2" charset="2"/>
              <a:buNone/>
            </a:pPr>
            <a:r>
              <a:rPr lang="en-US" sz="2300" b="1" dirty="0">
                <a:solidFill>
                  <a:schemeClr val="tx1"/>
                </a:solidFill>
              </a:rPr>
              <a:t>Section 104(d) “Barney Frank</a:t>
            </a:r>
            <a:r>
              <a:rPr lang="en-US" sz="2300" b="1" dirty="0" smtClean="0">
                <a:solidFill>
                  <a:schemeClr val="tx1"/>
                </a:solidFill>
              </a:rPr>
              <a:t>”: 24 </a:t>
            </a:r>
            <a:r>
              <a:rPr lang="en-US" sz="2300" b="1" dirty="0">
                <a:solidFill>
                  <a:schemeClr val="tx1"/>
                </a:solidFill>
              </a:rPr>
              <a:t>CFR, Part 42</a:t>
            </a:r>
          </a:p>
          <a:p>
            <a:pPr>
              <a:buFont typeface="Monotype Sorts" pitchFamily="2" charset="2"/>
              <a:buNone/>
            </a:pPr>
            <a:r>
              <a:rPr lang="en-US" sz="2300" b="1" dirty="0">
                <a:solidFill>
                  <a:schemeClr val="tx1"/>
                </a:solidFill>
              </a:rPr>
              <a:t>Lead-Based Paint:	24 CFR, Part 35</a:t>
            </a:r>
          </a:p>
          <a:p>
            <a:pPr>
              <a:buFont typeface="Monotype Sorts" pitchFamily="2" charset="2"/>
              <a:buNone/>
            </a:pPr>
            <a:r>
              <a:rPr lang="en-US" sz="2300" b="1" dirty="0">
                <a:solidFill>
                  <a:schemeClr val="tx1"/>
                </a:solidFill>
              </a:rPr>
              <a:t>Last Resort: 		49 CFR, Part 24.404</a:t>
            </a:r>
          </a:p>
          <a:p>
            <a:pPr>
              <a:buFont typeface="Monotype Sorts" pitchFamily="2" charset="2"/>
              <a:buNone/>
            </a:pPr>
            <a:r>
              <a:rPr lang="en-US" sz="1000" b="1" dirty="0">
                <a:solidFill>
                  <a:schemeClr val="tx1"/>
                </a:solidFill>
              </a:rPr>
              <a:t>		</a:t>
            </a:r>
          </a:p>
          <a:p>
            <a:pPr algn="ctr">
              <a:buFont typeface="Monotype Sorts" pitchFamily="2" charset="2"/>
              <a:buNone/>
            </a:pPr>
            <a:r>
              <a:rPr lang="en-US" b="1" dirty="0">
                <a:solidFill>
                  <a:schemeClr val="tx1"/>
                </a:solidFill>
              </a:rPr>
              <a:t>e-CFR Website</a:t>
            </a:r>
          </a:p>
          <a:p>
            <a:pPr algn="ctr">
              <a:buFont typeface="Monotype Sorts" pitchFamily="2" charset="2"/>
              <a:buNone/>
            </a:pPr>
            <a:r>
              <a:rPr lang="en-US" b="1" dirty="0">
                <a:solidFill>
                  <a:schemeClr val="tx1"/>
                </a:solidFill>
              </a:rPr>
              <a:t>http://ecfr.gpoaccess.gov/</a:t>
            </a:r>
          </a:p>
        </p:txBody>
      </p:sp>
      <p:sp>
        <p:nvSpPr>
          <p:cNvPr id="198660" name="Line 4"/>
          <p:cNvSpPr>
            <a:spLocks noChangeShapeType="1"/>
          </p:cNvSpPr>
          <p:nvPr/>
        </p:nvSpPr>
        <p:spPr bwMode="auto">
          <a:xfrm>
            <a:off x="838200" y="16764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sz="4400" dirty="0" smtClean="0">
                <a:solidFill>
                  <a:srgbClr val="3366FF"/>
                </a:solidFill>
              </a:rPr>
              <a:t>LASTLY. . . </a:t>
            </a:r>
            <a:endParaRPr lang="en-US" sz="4400" dirty="0">
              <a:solidFill>
                <a:srgbClr val="3366FF"/>
              </a:solidFill>
            </a:endParaRPr>
          </a:p>
        </p:txBody>
      </p:sp>
      <p:sp>
        <p:nvSpPr>
          <p:cNvPr id="168963" name="Rectangle 3"/>
          <p:cNvSpPr>
            <a:spLocks noGrp="1" noChangeArrowheads="1"/>
          </p:cNvSpPr>
          <p:nvPr>
            <p:ph sz="quarter" idx="1"/>
          </p:nvPr>
        </p:nvSpPr>
        <p:spPr>
          <a:xfrm>
            <a:off x="685800" y="2133600"/>
            <a:ext cx="7620000" cy="4343400"/>
          </a:xfrm>
        </p:spPr>
        <p:txBody>
          <a:bodyPr>
            <a:normAutofit/>
          </a:bodyPr>
          <a:lstStyle/>
          <a:p>
            <a:pPr algn="ctr">
              <a:buFont typeface="Monotype Sorts" pitchFamily="2" charset="2"/>
              <a:buNone/>
            </a:pPr>
            <a:r>
              <a:rPr lang="en-US" sz="3200" dirty="0">
                <a:solidFill>
                  <a:schemeClr val="tx1"/>
                </a:solidFill>
              </a:rPr>
              <a:t>DISCUSS PROPOSED PROJECT </a:t>
            </a:r>
          </a:p>
          <a:p>
            <a:pPr algn="ctr">
              <a:buFont typeface="Monotype Sorts" pitchFamily="2" charset="2"/>
              <a:buNone/>
            </a:pPr>
            <a:r>
              <a:rPr lang="en-US" sz="3200" dirty="0">
                <a:solidFill>
                  <a:schemeClr val="tx1"/>
                </a:solidFill>
              </a:rPr>
              <a:t>WITH DCA </a:t>
            </a:r>
            <a:r>
              <a:rPr lang="en-US" sz="3200" dirty="0" smtClean="0">
                <a:solidFill>
                  <a:schemeClr val="tx1"/>
                </a:solidFill>
              </a:rPr>
              <a:t>STAFF</a:t>
            </a:r>
          </a:p>
          <a:p>
            <a:pPr algn="ctr">
              <a:buFont typeface="Monotype Sorts" pitchFamily="2" charset="2"/>
              <a:buNone/>
            </a:pPr>
            <a:endParaRPr lang="en-US" sz="2000" b="1" dirty="0">
              <a:solidFill>
                <a:schemeClr val="tx1"/>
              </a:solidFill>
            </a:endParaRPr>
          </a:p>
          <a:p>
            <a:pPr algn="ctr">
              <a:buFont typeface="Monotype Sorts" pitchFamily="2" charset="2"/>
              <a:buNone/>
            </a:pPr>
            <a:r>
              <a:rPr lang="en-US" sz="2000" b="1" dirty="0">
                <a:solidFill>
                  <a:schemeClr val="tx1"/>
                </a:solidFill>
              </a:rPr>
              <a:t>Glenn Misner</a:t>
            </a:r>
          </a:p>
          <a:p>
            <a:pPr algn="ctr">
              <a:buFont typeface="Monotype Sorts" pitchFamily="2" charset="2"/>
              <a:buNone/>
            </a:pPr>
            <a:r>
              <a:rPr lang="en-US" sz="2000" b="1" dirty="0">
                <a:solidFill>
                  <a:schemeClr val="tx1"/>
                </a:solidFill>
              </a:rPr>
              <a:t>404-679-3138</a:t>
            </a:r>
          </a:p>
          <a:p>
            <a:pPr algn="ctr">
              <a:buFont typeface="Monotype Sorts" pitchFamily="2" charset="2"/>
              <a:buNone/>
            </a:pPr>
            <a:r>
              <a:rPr lang="en-US" sz="2000" b="1" dirty="0" smtClean="0">
                <a:solidFill>
                  <a:schemeClr val="tx1"/>
                </a:solidFill>
              </a:rPr>
              <a:t>glenn.misner@dca.ga.gov</a:t>
            </a:r>
            <a:endParaRPr lang="en-US" sz="2000" b="1" dirty="0">
              <a:solidFill>
                <a:schemeClr val="tx1"/>
              </a:solidFill>
            </a:endParaRPr>
          </a:p>
        </p:txBody>
      </p:sp>
      <p:sp>
        <p:nvSpPr>
          <p:cNvPr id="168965" name="Line 5"/>
          <p:cNvSpPr>
            <a:spLocks noChangeShapeType="1"/>
          </p:cNvSpPr>
          <p:nvPr/>
        </p:nvSpPr>
        <p:spPr bwMode="auto">
          <a:xfrm>
            <a:off x="1066800" y="1981200"/>
            <a:ext cx="7391400" cy="0"/>
          </a:xfrm>
          <a:prstGeom prst="line">
            <a:avLst/>
          </a:prstGeom>
          <a:noFill/>
          <a:ln w="9525">
            <a:solidFill>
              <a:schemeClr val="accent1"/>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20536"/>
            <a:ext cx="8153400" cy="2201191"/>
          </a:xfrm>
        </p:spPr>
        <p:txBody>
          <a:bodyPr>
            <a:normAutofit/>
          </a:bodyPr>
          <a:lstStyle/>
          <a:p>
            <a:pPr algn="ctr"/>
            <a:r>
              <a:rPr lang="en-US" sz="9600" dirty="0" smtClean="0"/>
              <a:t>Questions?</a:t>
            </a:r>
            <a:endParaRPr lang="en-US" sz="9600" dirty="0"/>
          </a:p>
        </p:txBody>
      </p:sp>
      <p:sp>
        <p:nvSpPr>
          <p:cNvPr id="3" name="Footer Placeholder 2"/>
          <p:cNvSpPr>
            <a:spLocks noGrp="1"/>
          </p:cNvSpPr>
          <p:nvPr>
            <p:ph type="ftr" sz="quarter" idx="11"/>
          </p:nvPr>
        </p:nvSpPr>
        <p:spPr>
          <a:xfrm>
            <a:off x="1143000" y="6492875"/>
            <a:ext cx="5421083" cy="365125"/>
          </a:xfrm>
        </p:spPr>
        <p:txBody>
          <a:bodyPr/>
          <a:lstStyle/>
          <a:p>
            <a:pPr>
              <a:defRPr/>
            </a:pPr>
            <a:endParaRPr lang="en-US" dirty="0"/>
          </a:p>
        </p:txBody>
      </p:sp>
      <p:pic>
        <p:nvPicPr>
          <p:cNvPr id="4" name="Picture 3"/>
          <p:cNvPicPr>
            <a:picLocks noChangeAspect="1"/>
          </p:cNvPicPr>
          <p:nvPr/>
        </p:nvPicPr>
        <p:blipFill>
          <a:blip r:embed="rId2"/>
          <a:stretch>
            <a:fillRect/>
          </a:stretch>
        </p:blipFill>
        <p:spPr>
          <a:xfrm>
            <a:off x="878370" y="3733800"/>
            <a:ext cx="7463460" cy="4161509"/>
          </a:xfrm>
          <a:prstGeom prst="rect">
            <a:avLst/>
          </a:prstGeom>
        </p:spPr>
      </p:pic>
    </p:spTree>
    <p:extLst>
      <p:ext uri="{BB962C8B-B14F-4D97-AF65-F5344CB8AC3E}">
        <p14:creationId xmlns:p14="http://schemas.microsoft.com/office/powerpoint/2010/main" val="2029138147"/>
      </p:ext>
    </p:extLst>
  </p:cSld>
  <p:clrMapOvr>
    <a:masterClrMapping/>
  </p:clrMapOvr>
  <p:transition spd="med" advClick="0" advTm="5000">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sz="quarter" idx="1"/>
          </p:nvPr>
        </p:nvSpPr>
        <p:spPr>
          <a:xfrm>
            <a:off x="152400" y="1905000"/>
            <a:ext cx="8839200" cy="4419600"/>
          </a:xfrm>
          <a:blipFill>
            <a:blip r:embed="rId3" cstate="print"/>
            <a:tile tx="0" ty="0" sx="100000" sy="100000" flip="none" algn="tl"/>
          </a:blipFill>
          <a:ln>
            <a:noFill/>
          </a:ln>
          <a:effectLst>
            <a:innerShdw blurRad="114300">
              <a:prstClr val="black"/>
            </a:innerShdw>
          </a:effectLst>
        </p:spPr>
        <p:txBody>
          <a:bodyPr/>
          <a:lstStyle/>
          <a:p>
            <a:pPr algn="ctr">
              <a:buFontTx/>
              <a:buNone/>
            </a:pPr>
            <a:r>
              <a:rPr lang="en-US" sz="11600" dirty="0">
                <a:solidFill>
                  <a:schemeClr val="tx1"/>
                </a:solidFill>
                <a:latin typeface="Forte" pitchFamily="66" charset="0"/>
              </a:rPr>
              <a:t>GOOD</a:t>
            </a:r>
          </a:p>
          <a:p>
            <a:pPr algn="ctr">
              <a:buFontTx/>
              <a:buNone/>
            </a:pPr>
            <a:r>
              <a:rPr lang="en-US" sz="11600" dirty="0" smtClean="0">
                <a:solidFill>
                  <a:schemeClr val="tx1"/>
                </a:solidFill>
                <a:latin typeface="Forte" pitchFamily="66" charset="0"/>
              </a:rPr>
              <a:t>LUCK!</a:t>
            </a:r>
            <a:endParaRPr lang="en-US" sz="11600" dirty="0">
              <a:solidFill>
                <a:schemeClr val="tx1"/>
              </a:solidFill>
              <a:latin typeface="Forte" pitchFamily="66" charset="0"/>
            </a:endParaRPr>
          </a:p>
        </p:txBody>
      </p:sp>
    </p:spTree>
  </p:cSld>
  <p:clrMapOvr>
    <a:masterClrMapping/>
  </p:clrMapOvr>
  <p:transition advClick="0"/>
  <p:timing>
    <p:tnLst>
      <p:par>
        <p:cTn id="1" dur="indefinite" restart="never" nodeType="tmRoot"/>
      </p:par>
    </p:tnLst>
  </p:timing>
</p:sld>
</file>

<file path=ppt/theme/_rels/them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Text Master">
  <a:themeElements>
    <a:clrScheme name="Tex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xt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bg1"/>
            </a:solidFill>
            <a:effectLst/>
            <a:latin typeface="Arial" charset="0"/>
          </a:defRPr>
        </a:defPPr>
      </a:lstStyle>
    </a:lnDef>
  </a:objectDefaults>
  <a:extraClrSchemeLst>
    <a:extraClrScheme>
      <a:clrScheme name="Tex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x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x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x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x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x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x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x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x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x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x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x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xt Master">
  <a:themeElements>
    <a:clrScheme name="1_Tex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ext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bg1"/>
            </a:solidFill>
            <a:effectLst/>
            <a:latin typeface="Arial" charset="0"/>
          </a:defRPr>
        </a:defPPr>
      </a:lstStyle>
    </a:lnDef>
  </a:objectDefaults>
  <a:extraClrSchemeLst>
    <a:extraClrScheme>
      <a:clrScheme name="1_Tex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x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x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x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x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x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x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x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x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x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x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x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DFD Recipients Template">
  <a:themeElements>
    <a:clrScheme name="CDFD Recipients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DFD Recipients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bg1"/>
            </a:solidFill>
            <a:effectLst/>
            <a:latin typeface="Arial" charset="0"/>
          </a:defRPr>
        </a:defPPr>
      </a:lstStyle>
    </a:lnDef>
  </a:objectDefaults>
  <a:extraClrSchemeLst>
    <a:extraClrScheme>
      <a:clrScheme name="CDFD Recipients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DFD Recipients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DFD Recipients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DFD Recipients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DFD Recipients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DFD Recipients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DFD Recipients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DFD Recipients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DFD Recipients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DFD Recipients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DFD Recipients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DFD Recipients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DFD Recipients Template">
  <a:themeElements>
    <a:clrScheme name="1_CDFD Recipients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DFD Recipients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bg1"/>
            </a:solidFill>
            <a:effectLst/>
            <a:latin typeface="Arial" charset="0"/>
          </a:defRPr>
        </a:defPPr>
      </a:lstStyle>
    </a:lnDef>
  </a:objectDefaults>
  <a:extraClrSchemeLst>
    <a:extraClrScheme>
      <a:clrScheme name="1_CDFD Recipients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DFD Recipients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DFD Recipients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DFD Recipients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DFD Recipients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DFD Recipients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DFD Recipients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DFD Recipients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DFD Recipients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DFD Recipients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DFD Recipients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DFD Recipients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DFD Recipients Template">
  <a:themeElements>
    <a:clrScheme name="CDFD Recipients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DFD Recipients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bg1"/>
            </a:solidFill>
            <a:effectLst/>
            <a:latin typeface="Arial" charset="0"/>
          </a:defRPr>
        </a:defPPr>
      </a:lstStyle>
    </a:lnDef>
  </a:objectDefaults>
  <a:extraClrSchemeLst>
    <a:extraClrScheme>
      <a:clrScheme name="CDFD Recipients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DFD Recipients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DFD Recipients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DFD Recipients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DFD Recipients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DFD Recipients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DFD Recipients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DFD Recipients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DFD Recipients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DFD Recipients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DFD Recipients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DFD Recipients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CA powerpoint master.rev.8-14">
  <a:themeElements>
    <a:clrScheme name="Custom 1">
      <a:dk1>
        <a:sysClr val="windowText" lastClr="000000"/>
      </a:dk1>
      <a:lt1>
        <a:sysClr val="window" lastClr="FFFFFF"/>
      </a:lt1>
      <a:dk2>
        <a:srgbClr val="8A7967"/>
      </a:dk2>
      <a:lt2>
        <a:srgbClr val="EBDDC3"/>
      </a:lt2>
      <a:accent1>
        <a:srgbClr val="92D050"/>
      </a:accent1>
      <a:accent2>
        <a:srgbClr val="DD8047"/>
      </a:accent2>
      <a:accent3>
        <a:srgbClr val="A5AB81"/>
      </a:accent3>
      <a:accent4>
        <a:srgbClr val="D8B25C"/>
      </a:accent4>
      <a:accent5>
        <a:srgbClr val="7BA79D"/>
      </a:accent5>
      <a:accent6>
        <a:srgbClr val="968C8C"/>
      </a:accent6>
      <a:hlink>
        <a:srgbClr val="49711E"/>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1_DCA powerpoint master.rev.8-14">
  <a:themeElements>
    <a:clrScheme name="Custom 1">
      <a:dk1>
        <a:sysClr val="windowText" lastClr="000000"/>
      </a:dk1>
      <a:lt1>
        <a:sysClr val="window" lastClr="FFFFFF"/>
      </a:lt1>
      <a:dk2>
        <a:srgbClr val="8A7967"/>
      </a:dk2>
      <a:lt2>
        <a:srgbClr val="EBDDC3"/>
      </a:lt2>
      <a:accent1>
        <a:srgbClr val="92D050"/>
      </a:accent1>
      <a:accent2>
        <a:srgbClr val="DD8047"/>
      </a:accent2>
      <a:accent3>
        <a:srgbClr val="A5AB81"/>
      </a:accent3>
      <a:accent4>
        <a:srgbClr val="D8B25C"/>
      </a:accent4>
      <a:accent5>
        <a:srgbClr val="7BA79D"/>
      </a:accent5>
      <a:accent6>
        <a:srgbClr val="968C8C"/>
      </a:accent6>
      <a:hlink>
        <a:srgbClr val="49711E"/>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43093B2C3A844DB619A17F83DED762" ma:contentTypeVersion="2" ma:contentTypeDescription="Create a new document." ma:contentTypeScope="" ma:versionID="2e22b14f98bb8940dd6b7532e8de59f7">
  <xsd:schema xmlns:xsd="http://www.w3.org/2001/XMLSchema" xmlns:xs="http://www.w3.org/2001/XMLSchema" xmlns:p="http://schemas.microsoft.com/office/2006/metadata/properties" xmlns:ns2="2f7efe9a-5f39-4440-908e-a0e074ed76da" targetNamespace="http://schemas.microsoft.com/office/2006/metadata/properties" ma:root="true" ma:fieldsID="f728a83c837cd9a41596d80aebc2912a" ns2:_="">
    <xsd:import namespace="2f7efe9a-5f39-4440-908e-a0e074ed76d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7efe9a-5f39-4440-908e-a0e074ed76d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C27809-64C9-44DF-9874-FAE601A3EA49}">
  <ds:schemaRefs>
    <ds:schemaRef ds:uri="http://schemas.microsoft.com/office/2006/metadata/properties"/>
    <ds:schemaRef ds:uri="http://www.w3.org/XML/1998/namespace"/>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D6468CA4-8531-4447-B630-BA876BC797DB}">
  <ds:schemaRefs>
    <ds:schemaRef ds:uri="http://schemas.microsoft.com/sharepoint/v3/contenttype/forms"/>
  </ds:schemaRefs>
</ds:datastoreItem>
</file>

<file path=customXml/itemProps3.xml><?xml version="1.0" encoding="utf-8"?>
<ds:datastoreItem xmlns:ds="http://schemas.openxmlformats.org/officeDocument/2006/customXml" ds:itemID="{A218095C-3323-48BF-95DC-EFC330EAE958}"/>
</file>

<file path=docProps/app.xml><?xml version="1.0" encoding="utf-8"?>
<Properties xmlns="http://schemas.openxmlformats.org/officeDocument/2006/extended-properties" xmlns:vt="http://schemas.openxmlformats.org/officeDocument/2006/docPropsVTypes">
  <Template/>
  <TotalTime>20431</TotalTime>
  <Words>3098</Words>
  <Application>Microsoft Office PowerPoint</Application>
  <PresentationFormat>On-screen Show (4:3)</PresentationFormat>
  <Paragraphs>555</Paragraphs>
  <Slides>96</Slides>
  <Notes>79</Notes>
  <HiddenSlides>0</HiddenSlides>
  <MMClips>0</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1</vt:i4>
      </vt:variant>
      <vt:variant>
        <vt:lpstr>Slide Titles</vt:lpstr>
      </vt:variant>
      <vt:variant>
        <vt:i4>96</vt:i4>
      </vt:variant>
    </vt:vector>
  </HeadingPairs>
  <TitlesOfParts>
    <vt:vector size="114" baseType="lpstr">
      <vt:lpstr>Arial</vt:lpstr>
      <vt:lpstr>Calibri</vt:lpstr>
      <vt:lpstr>Forte</vt:lpstr>
      <vt:lpstr>Monotype Sorts</vt:lpstr>
      <vt:lpstr>Myriad Roman</vt:lpstr>
      <vt:lpstr>Times New Roman</vt:lpstr>
      <vt:lpstr>Tw Cen MT</vt:lpstr>
      <vt:lpstr>Wingdings</vt:lpstr>
      <vt:lpstr>Wingdings 2</vt:lpstr>
      <vt:lpstr>Text Master</vt:lpstr>
      <vt:lpstr>1_Text Master</vt:lpstr>
      <vt:lpstr>CDFD Recipients Template</vt:lpstr>
      <vt:lpstr>1_CDFD Recipients Template</vt:lpstr>
      <vt:lpstr>Custom Design</vt:lpstr>
      <vt:lpstr>2_CDFD Recipients Template</vt:lpstr>
      <vt:lpstr>DCA powerpoint master.rev.8-14</vt:lpstr>
      <vt:lpstr>1_DCA powerpoint master.rev.8-14</vt:lpstr>
      <vt:lpstr>Photo Editor Photo</vt:lpstr>
      <vt:lpstr>2018 CDBG Applicants’ Workshop Neighborhood Revitalization Session</vt:lpstr>
      <vt:lpstr>Do these look familiar???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tool that can help…….CDBG</vt:lpstr>
      <vt:lpstr>CDBG</vt:lpstr>
      <vt:lpstr>CDBG Annual Competition</vt:lpstr>
      <vt:lpstr>CDBG Annual Competition</vt:lpstr>
      <vt:lpstr>CDBG Neighborhood Revitalization</vt:lpstr>
      <vt:lpstr>CDBG Neighborhood Revitalization</vt:lpstr>
      <vt:lpstr>Single Activity Neighborhood Revitalization</vt:lpstr>
      <vt:lpstr>Single Activity Neighborhood Revitalization</vt:lpstr>
      <vt:lpstr>Single Activity Neighborhood Revitalization</vt:lpstr>
      <vt:lpstr>Eligible Activities Single Activity Neighborhood Revitalization Maximum $750,000. </vt:lpstr>
      <vt:lpstr>Eligible Activities Single Activity Neighborhood Revitalization Maximum $750,000. </vt:lpstr>
      <vt:lpstr>Eligible Activities Single Activity Neighborhood Revitalization Maximum $750,000. </vt:lpstr>
      <vt:lpstr>Eligible Activities Single Activity Neighborhood Revitalization Maximum $750,000. </vt:lpstr>
      <vt:lpstr> Multi-Activity Maximum $1,000,000.</vt:lpstr>
      <vt:lpstr> Revitalization Area Strategy (RAS)  </vt:lpstr>
      <vt:lpstr>CDBG  Neighborhood Revitalization Application Review Process </vt:lpstr>
      <vt:lpstr>Feasibility Considerations</vt:lpstr>
      <vt:lpstr>Feasibility Considerations</vt:lpstr>
      <vt:lpstr>Feasibility Considerations     Minimum Property Standards</vt:lpstr>
      <vt:lpstr>Feasibility Considerations    Lead Based Paint (LBP)</vt:lpstr>
      <vt:lpstr>Feasibility Considerations     Lead Based Paint (LBP)</vt:lpstr>
      <vt:lpstr>Feasibility Considerations     Funding, Partnerships, Other Resources.</vt:lpstr>
      <vt:lpstr>Feasibility Considerations     Funding, Partnerships, Other Resources.</vt:lpstr>
      <vt:lpstr>Feasibility Considerations     Schedules and Time tables</vt:lpstr>
      <vt:lpstr>Feasibility Considerations     Contracting and Construction</vt:lpstr>
      <vt:lpstr>Feasibility Considerations     Maps and Photos</vt:lpstr>
      <vt:lpstr>Feasibility Considerations     Maps and Photos</vt:lpstr>
      <vt:lpstr>Feasibility Considerations     Maps and Photos</vt:lpstr>
      <vt:lpstr>Feasibility Considerations     Maps and Photos</vt:lpstr>
      <vt:lpstr>Feasibility Considerations     Maps and Photos</vt:lpstr>
      <vt:lpstr>PowerPoint Presentation</vt:lpstr>
      <vt:lpstr>Feasibility Considerations     Maps and Photos (cont.)</vt:lpstr>
      <vt:lpstr>Photo Examples</vt:lpstr>
      <vt:lpstr>PowerPoint Presentation</vt:lpstr>
      <vt:lpstr>PowerPoint Presentation</vt:lpstr>
      <vt:lpstr>PowerPoint Presentation</vt:lpstr>
      <vt:lpstr>Feasibility Considerations     Selling it to DCA</vt:lpstr>
      <vt:lpstr>Feasibility Considerations</vt:lpstr>
      <vt:lpstr>Feasibility Considerations</vt:lpstr>
      <vt:lpstr>Feasibility Considerations</vt:lpstr>
      <vt:lpstr>Feasibility Considerations  </vt:lpstr>
      <vt:lpstr>Strategy Considerations</vt:lpstr>
      <vt:lpstr>Strategy Considerations</vt:lpstr>
      <vt:lpstr>Strategy Considerations</vt:lpstr>
      <vt:lpstr>Strategy Considerations</vt:lpstr>
      <vt:lpstr>Strategy Considerations     Maps</vt:lpstr>
      <vt:lpstr>PowerPoint Presentation</vt:lpstr>
      <vt:lpstr>PowerPoint Presentation</vt:lpstr>
      <vt:lpstr>PowerPoint Presentation</vt:lpstr>
      <vt:lpstr>PowerPoint Presentation</vt:lpstr>
      <vt:lpstr>Impact Considerations</vt:lpstr>
      <vt:lpstr>Impact Considerations</vt:lpstr>
      <vt:lpstr>Successful Strategies  Financial Participation</vt:lpstr>
      <vt:lpstr>Successful Strategies  Financial Participation</vt:lpstr>
      <vt:lpstr>Successful Strategies  Financial Participation</vt:lpstr>
      <vt:lpstr>Successful Strategies</vt:lpstr>
      <vt:lpstr>Compliance with Regulations</vt:lpstr>
      <vt:lpstr>Compliance with Regulations</vt:lpstr>
      <vt:lpstr>Compliance with Regulations</vt:lpstr>
      <vt:lpstr>Compliance with Regulations</vt:lpstr>
      <vt:lpstr>For Target Areas, Make sure you . . . </vt:lpstr>
      <vt:lpstr>For Target Areas, Make sure you . . . </vt:lpstr>
      <vt:lpstr>For Target Areas, Make sure you . . .</vt:lpstr>
      <vt:lpstr>For City or County Wide Programs, Make sure you . . .</vt:lpstr>
      <vt:lpstr>Other Important things to Do</vt:lpstr>
      <vt:lpstr>PowerPoint Presentation</vt:lpstr>
      <vt:lpstr>Things NOT TO DO</vt:lpstr>
      <vt:lpstr>Things NOT TO DO</vt:lpstr>
      <vt:lpstr>Problems with Previous Applications</vt:lpstr>
      <vt:lpstr>Problems with Previous Applications</vt:lpstr>
      <vt:lpstr>Problems with Previous Applications</vt:lpstr>
      <vt:lpstr>Don’t Forget:</vt:lpstr>
      <vt:lpstr>Don’t Forget:</vt:lpstr>
      <vt:lpstr>REMEMBER:</vt:lpstr>
      <vt:lpstr>Bonus Points – New Values</vt:lpstr>
      <vt:lpstr>Bonus Points – New Values</vt:lpstr>
      <vt:lpstr>  Bonus Points (continued) </vt:lpstr>
      <vt:lpstr>  Bonus Points (continued) </vt:lpstr>
      <vt:lpstr>  Bonus Points (continued) </vt:lpstr>
      <vt:lpstr>Statutory References</vt:lpstr>
      <vt:lpstr>LASTLY. . . </vt:lpstr>
      <vt:lpstr>Questions?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mdatelle</dc:creator>
  <cp:lastModifiedBy>Glenn Misner</cp:lastModifiedBy>
  <cp:revision>525</cp:revision>
  <cp:lastPrinted>2016-12-06T21:03:21Z</cp:lastPrinted>
  <dcterms:created xsi:type="dcterms:W3CDTF">2004-11-17T16:20:07Z</dcterms:created>
  <dcterms:modified xsi:type="dcterms:W3CDTF">2017-12-04T20:35:04Z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0x010100FD43093B2C3A844DB619A17F83DED762</vt:lpwstr>
  </property>
</Properties>
</file>