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12"/>
  </p:notesMasterIdLst>
  <p:handoutMasterIdLst>
    <p:handoutMasterId r:id="rId13"/>
  </p:handoutMasterIdLst>
  <p:sldIdLst>
    <p:sldId id="342" r:id="rId5"/>
    <p:sldId id="353" r:id="rId6"/>
    <p:sldId id="354" r:id="rId7"/>
    <p:sldId id="351" r:id="rId8"/>
    <p:sldId id="355" r:id="rId9"/>
    <p:sldId id="333" r:id="rId10"/>
    <p:sldId id="356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5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967"/>
    <a:srgbClr val="F2F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07" autoAdjust="0"/>
  </p:normalViewPr>
  <p:slideViewPr>
    <p:cSldViewPr>
      <p:cViewPr varScale="1">
        <p:scale>
          <a:sx n="70" d="100"/>
          <a:sy n="70" d="100"/>
        </p:scale>
        <p:origin x="1380" y="78"/>
      </p:cViewPr>
      <p:guideLst>
        <p:guide orient="horz" pos="3744"/>
        <p:guide pos="5760"/>
      </p:guideLst>
    </p:cSldViewPr>
  </p:slideViewPr>
  <p:outlineViewPr>
    <p:cViewPr>
      <p:scale>
        <a:sx n="33" d="100"/>
        <a:sy n="33" d="100"/>
      </p:scale>
      <p:origin x="0" y="4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08" y="7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pPr/>
              <a:t>10/5/2017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pPr/>
              <a:t>10/5/2017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8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www.gadream.com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5162550"/>
            <a:ext cx="2828925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6865" y="6044184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0766" y="1676400"/>
            <a:ext cx="6477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speaker name &amp;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6865" y="6043614"/>
            <a:ext cx="2249424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55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2" y="1589567"/>
            <a:ext cx="38862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7645400" cy="1955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5" r:id="rId5"/>
    <p:sldLayoutId id="2147483686" r:id="rId6"/>
    <p:sldLayoutId id="2147483687" r:id="rId7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mily.bowers@dca.ga.go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766" y="1676400"/>
            <a:ext cx="6630234" cy="2895600"/>
          </a:xfrm>
        </p:spPr>
        <p:txBody>
          <a:bodyPr>
            <a:normAutofit/>
          </a:bodyPr>
          <a:lstStyle/>
          <a:p>
            <a:r>
              <a:rPr lang="en-US" sz="5400" dirty="0"/>
              <a:t>Local Government &amp; </a:t>
            </a:r>
            <a:br>
              <a:rPr lang="en-US" sz="5400" dirty="0"/>
            </a:br>
            <a:r>
              <a:rPr lang="en-US" sz="5400" dirty="0"/>
              <a:t>its </a:t>
            </a:r>
            <a:r>
              <a:rPr lang="en-US" sz="5400" dirty="0" smtClean="0"/>
              <a:t>Role </a:t>
            </a:r>
            <a:r>
              <a:rPr lang="en-US" sz="5400" dirty="0"/>
              <a:t>in </a:t>
            </a:r>
            <a:r>
              <a:rPr lang="en-US" sz="5400" i="1" dirty="0"/>
              <a:t>Housing 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Emily Bowers, Housing Outreach Coordinator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6865" y="6043614"/>
            <a:ext cx="2219136" cy="714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/>
              <a:t>10.05.2017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8961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Does Georgia have an issue with </a:t>
            </a:r>
            <a:br>
              <a:rPr lang="en-US" sz="3600" dirty="0"/>
            </a:br>
            <a:r>
              <a:rPr lang="en-US" sz="3600" dirty="0"/>
              <a:t>Affordable Housing?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447800" y="2590800"/>
            <a:ext cx="7920" cy="7240"/>
            <a:chOff x="0" y="954"/>
            <a:chExt cx="7920" cy="7240"/>
          </a:xfrm>
        </p:grpSpPr>
        <p:cxnSp>
          <p:nvCxnSpPr>
            <p:cNvPr id="5" name="Line 225"/>
            <p:cNvCxnSpPr>
              <a:cxnSpLocks noChangeShapeType="1"/>
            </p:cNvCxnSpPr>
            <p:nvPr/>
          </p:nvCxnSpPr>
          <p:spPr bwMode="auto">
            <a:xfrm>
              <a:off x="2801" y="8132"/>
              <a:ext cx="0" cy="0"/>
            </a:xfrm>
            <a:prstGeom prst="line">
              <a:avLst/>
            </a:prstGeom>
            <a:noFill/>
            <a:ln w="1007">
              <a:solidFill>
                <a:srgbClr val="1871B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1022"/>
              <a:ext cx="7920" cy="7076"/>
            </a:xfrm>
            <a:prstGeom prst="rect">
              <a:avLst/>
            </a:prstGeom>
            <a:solidFill>
              <a:srgbClr val="18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" name="Line 223"/>
            <p:cNvCxnSpPr>
              <a:cxnSpLocks noChangeShapeType="1"/>
            </p:cNvCxnSpPr>
            <p:nvPr/>
          </p:nvCxnSpPr>
          <p:spPr bwMode="auto">
            <a:xfrm>
              <a:off x="2879" y="1022"/>
              <a:ext cx="0" cy="0"/>
            </a:xfrm>
            <a:prstGeom prst="line">
              <a:avLst/>
            </a:prstGeom>
            <a:noFill/>
            <a:ln w="860">
              <a:solidFill>
                <a:srgbClr val="1871B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1181"/>
              <a:ext cx="6859" cy="6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5430"/>
              <a:ext cx="207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AutoShape 220"/>
            <p:cNvSpPr>
              <a:spLocks/>
            </p:cNvSpPr>
            <p:nvPr/>
          </p:nvSpPr>
          <p:spPr bwMode="auto">
            <a:xfrm>
              <a:off x="2560" y="4716"/>
              <a:ext cx="2989" cy="988"/>
            </a:xfrm>
            <a:custGeom>
              <a:avLst/>
              <a:gdLst>
                <a:gd name="T0" fmla="+- 0 2982 2561"/>
                <a:gd name="T1" fmla="*/ T0 w 2989"/>
                <a:gd name="T2" fmla="+- 0 5537 4717"/>
                <a:gd name="T3" fmla="*/ 5537 h 988"/>
                <a:gd name="T4" fmla="+- 0 2981 2561"/>
                <a:gd name="T5" fmla="*/ T4 w 2989"/>
                <a:gd name="T6" fmla="+- 0 5370 4717"/>
                <a:gd name="T7" fmla="*/ 5370 h 988"/>
                <a:gd name="T8" fmla="+- 0 2982 2561"/>
                <a:gd name="T9" fmla="*/ T8 w 2989"/>
                <a:gd name="T10" fmla="+- 0 5244 4717"/>
                <a:gd name="T11" fmla="*/ 5244 h 988"/>
                <a:gd name="T12" fmla="+- 0 2982 2561"/>
                <a:gd name="T13" fmla="*/ T12 w 2989"/>
                <a:gd name="T14" fmla="+- 0 5011 4717"/>
                <a:gd name="T15" fmla="*/ 5011 h 988"/>
                <a:gd name="T16" fmla="+- 0 2982 2561"/>
                <a:gd name="T17" fmla="*/ T16 w 2989"/>
                <a:gd name="T18" fmla="+- 0 4867 4717"/>
                <a:gd name="T19" fmla="*/ 4867 h 988"/>
                <a:gd name="T20" fmla="+- 0 2980 2561"/>
                <a:gd name="T21" fmla="*/ T20 w 2989"/>
                <a:gd name="T22" fmla="+- 0 4753 4717"/>
                <a:gd name="T23" fmla="*/ 4753 h 988"/>
                <a:gd name="T24" fmla="+- 0 2950 2561"/>
                <a:gd name="T25" fmla="*/ T24 w 2989"/>
                <a:gd name="T26" fmla="+- 0 4720 4717"/>
                <a:gd name="T27" fmla="*/ 4720 h 988"/>
                <a:gd name="T28" fmla="+- 0 2919 2561"/>
                <a:gd name="T29" fmla="*/ T28 w 2989"/>
                <a:gd name="T30" fmla="+- 0 4717 4717"/>
                <a:gd name="T31" fmla="*/ 4717 h 988"/>
                <a:gd name="T32" fmla="+- 0 2770 2561"/>
                <a:gd name="T33" fmla="*/ T32 w 2989"/>
                <a:gd name="T34" fmla="+- 0 4719 4717"/>
                <a:gd name="T35" fmla="*/ 4719 h 988"/>
                <a:gd name="T36" fmla="+- 0 2621 2561"/>
                <a:gd name="T37" fmla="*/ T36 w 2989"/>
                <a:gd name="T38" fmla="+- 0 4717 4717"/>
                <a:gd name="T39" fmla="*/ 4717 h 988"/>
                <a:gd name="T40" fmla="+- 0 2574 2561"/>
                <a:gd name="T41" fmla="*/ T40 w 2989"/>
                <a:gd name="T42" fmla="+- 0 4731 4717"/>
                <a:gd name="T43" fmla="*/ 4731 h 988"/>
                <a:gd name="T44" fmla="+- 0 2561 2561"/>
                <a:gd name="T45" fmla="*/ T44 w 2989"/>
                <a:gd name="T46" fmla="+- 0 4779 4717"/>
                <a:gd name="T47" fmla="*/ 4779 h 988"/>
                <a:gd name="T48" fmla="+- 0 2561 2561"/>
                <a:gd name="T49" fmla="*/ T48 w 2989"/>
                <a:gd name="T50" fmla="+- 0 4934 4717"/>
                <a:gd name="T51" fmla="*/ 4934 h 988"/>
                <a:gd name="T52" fmla="+- 0 2561 2561"/>
                <a:gd name="T53" fmla="*/ T52 w 2989"/>
                <a:gd name="T54" fmla="+- 0 5477 4717"/>
                <a:gd name="T55" fmla="*/ 5477 h 988"/>
                <a:gd name="T56" fmla="+- 0 2561 2561"/>
                <a:gd name="T57" fmla="*/ T56 w 2989"/>
                <a:gd name="T58" fmla="+- 0 5632 4717"/>
                <a:gd name="T59" fmla="*/ 5632 h 988"/>
                <a:gd name="T60" fmla="+- 0 2577 2561"/>
                <a:gd name="T61" fmla="*/ T60 w 2989"/>
                <a:gd name="T62" fmla="+- 0 5688 4717"/>
                <a:gd name="T63" fmla="*/ 5688 h 988"/>
                <a:gd name="T64" fmla="+- 0 2632 2561"/>
                <a:gd name="T65" fmla="*/ T64 w 2989"/>
                <a:gd name="T66" fmla="+- 0 5704 4717"/>
                <a:gd name="T67" fmla="*/ 5704 h 988"/>
                <a:gd name="T68" fmla="+- 0 2832 2561"/>
                <a:gd name="T69" fmla="*/ T68 w 2989"/>
                <a:gd name="T70" fmla="+- 0 5702 4717"/>
                <a:gd name="T71" fmla="*/ 5702 h 988"/>
                <a:gd name="T72" fmla="+- 0 2929 2561"/>
                <a:gd name="T73" fmla="*/ T72 w 2989"/>
                <a:gd name="T74" fmla="+- 0 5702 4717"/>
                <a:gd name="T75" fmla="*/ 5702 h 988"/>
                <a:gd name="T76" fmla="+- 0 2964 2561"/>
                <a:gd name="T77" fmla="*/ T76 w 2989"/>
                <a:gd name="T78" fmla="+- 0 5688 4717"/>
                <a:gd name="T79" fmla="*/ 5688 h 988"/>
                <a:gd name="T80" fmla="+- 0 2983 2561"/>
                <a:gd name="T81" fmla="*/ T80 w 2989"/>
                <a:gd name="T82" fmla="+- 0 5621 4717"/>
                <a:gd name="T83" fmla="*/ 5621 h 988"/>
                <a:gd name="T84" fmla="+- 0 5548 2561"/>
                <a:gd name="T85" fmla="*/ T84 w 2989"/>
                <a:gd name="T86" fmla="+- 0 5539 4717"/>
                <a:gd name="T87" fmla="*/ 5539 h 988"/>
                <a:gd name="T88" fmla="+- 0 5548 2561"/>
                <a:gd name="T89" fmla="*/ T88 w 2989"/>
                <a:gd name="T90" fmla="+- 0 5375 4717"/>
                <a:gd name="T91" fmla="*/ 5375 h 988"/>
                <a:gd name="T92" fmla="+- 0 5548 2561"/>
                <a:gd name="T93" fmla="*/ T92 w 2989"/>
                <a:gd name="T94" fmla="+- 0 4959 4717"/>
                <a:gd name="T95" fmla="*/ 4959 h 988"/>
                <a:gd name="T96" fmla="+- 0 5549 2561"/>
                <a:gd name="T97" fmla="*/ T96 w 2989"/>
                <a:gd name="T98" fmla="+- 0 4791 4717"/>
                <a:gd name="T99" fmla="*/ 4791 h 988"/>
                <a:gd name="T100" fmla="+- 0 5535 2561"/>
                <a:gd name="T101" fmla="*/ T100 w 2989"/>
                <a:gd name="T102" fmla="+- 0 4735 4717"/>
                <a:gd name="T103" fmla="*/ 4735 h 988"/>
                <a:gd name="T104" fmla="+- 0 5491 2561"/>
                <a:gd name="T105" fmla="*/ T104 w 2989"/>
                <a:gd name="T106" fmla="+- 0 4718 4717"/>
                <a:gd name="T107" fmla="*/ 4718 h 988"/>
                <a:gd name="T108" fmla="+- 0 5406 2561"/>
                <a:gd name="T109" fmla="*/ T108 w 2989"/>
                <a:gd name="T110" fmla="+- 0 4718 4717"/>
                <a:gd name="T111" fmla="*/ 4718 h 988"/>
                <a:gd name="T112" fmla="+- 0 5182 2561"/>
                <a:gd name="T113" fmla="*/ T112 w 2989"/>
                <a:gd name="T114" fmla="+- 0 4717 4717"/>
                <a:gd name="T115" fmla="*/ 4717 h 988"/>
                <a:gd name="T116" fmla="+- 0 5127 2561"/>
                <a:gd name="T117" fmla="*/ T116 w 2989"/>
                <a:gd name="T118" fmla="+- 0 4735 4717"/>
                <a:gd name="T119" fmla="*/ 4735 h 988"/>
                <a:gd name="T120" fmla="+- 0 5113 2561"/>
                <a:gd name="T121" fmla="*/ T120 w 2989"/>
                <a:gd name="T122" fmla="+- 0 4791 4717"/>
                <a:gd name="T123" fmla="*/ 4791 h 988"/>
                <a:gd name="T124" fmla="+- 0 5114 2561"/>
                <a:gd name="T125" fmla="*/ T124 w 2989"/>
                <a:gd name="T126" fmla="+- 0 4959 4717"/>
                <a:gd name="T127" fmla="*/ 4959 h 988"/>
                <a:gd name="T128" fmla="+- 0 5114 2561"/>
                <a:gd name="T129" fmla="*/ T128 w 2989"/>
                <a:gd name="T130" fmla="+- 0 5378 4717"/>
                <a:gd name="T131" fmla="*/ 5378 h 988"/>
                <a:gd name="T132" fmla="+- 0 5114 2561"/>
                <a:gd name="T133" fmla="*/ T132 w 2989"/>
                <a:gd name="T134" fmla="+- 0 5546 4717"/>
                <a:gd name="T135" fmla="*/ 5546 h 988"/>
                <a:gd name="T136" fmla="+- 0 5117 2561"/>
                <a:gd name="T137" fmla="*/ T136 w 2989"/>
                <a:gd name="T138" fmla="+- 0 5665 4717"/>
                <a:gd name="T139" fmla="*/ 5665 h 988"/>
                <a:gd name="T140" fmla="+- 0 5155 2561"/>
                <a:gd name="T141" fmla="*/ T140 w 2989"/>
                <a:gd name="T142" fmla="+- 0 5701 4717"/>
                <a:gd name="T143" fmla="*/ 5701 h 988"/>
                <a:gd name="T144" fmla="+- 0 5261 2561"/>
                <a:gd name="T145" fmla="*/ T144 w 2989"/>
                <a:gd name="T146" fmla="+- 0 5702 4717"/>
                <a:gd name="T147" fmla="*/ 5702 h 988"/>
                <a:gd name="T148" fmla="+- 0 5402 2561"/>
                <a:gd name="T149" fmla="*/ T148 w 2989"/>
                <a:gd name="T150" fmla="+- 0 5702 4717"/>
                <a:gd name="T151" fmla="*/ 5702 h 988"/>
                <a:gd name="T152" fmla="+- 0 5493 2561"/>
                <a:gd name="T153" fmla="*/ T152 w 2989"/>
                <a:gd name="T154" fmla="+- 0 5702 4717"/>
                <a:gd name="T155" fmla="*/ 5702 h 988"/>
                <a:gd name="T156" fmla="+- 0 5534 2561"/>
                <a:gd name="T157" fmla="*/ T156 w 2989"/>
                <a:gd name="T158" fmla="+- 0 5685 4717"/>
                <a:gd name="T159" fmla="*/ 5685 h 988"/>
                <a:gd name="T160" fmla="+- 0 5549 2561"/>
                <a:gd name="T161" fmla="*/ T160 w 2989"/>
                <a:gd name="T162" fmla="+- 0 5621 4717"/>
                <a:gd name="T163" fmla="*/ 5621 h 9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2989" h="988">
                  <a:moveTo>
                    <a:pt x="422" y="904"/>
                  </a:moveTo>
                  <a:lnTo>
                    <a:pt x="421" y="820"/>
                  </a:lnTo>
                  <a:lnTo>
                    <a:pt x="420" y="760"/>
                  </a:lnTo>
                  <a:lnTo>
                    <a:pt x="420" y="653"/>
                  </a:lnTo>
                  <a:lnTo>
                    <a:pt x="421" y="569"/>
                  </a:lnTo>
                  <a:lnTo>
                    <a:pt x="421" y="527"/>
                  </a:lnTo>
                  <a:lnTo>
                    <a:pt x="421" y="372"/>
                  </a:lnTo>
                  <a:lnTo>
                    <a:pt x="421" y="294"/>
                  </a:lnTo>
                  <a:lnTo>
                    <a:pt x="421" y="217"/>
                  </a:lnTo>
                  <a:lnTo>
                    <a:pt x="421" y="150"/>
                  </a:lnTo>
                  <a:lnTo>
                    <a:pt x="422" y="66"/>
                  </a:lnTo>
                  <a:lnTo>
                    <a:pt x="419" y="36"/>
                  </a:lnTo>
                  <a:lnTo>
                    <a:pt x="409" y="15"/>
                  </a:lnTo>
                  <a:lnTo>
                    <a:pt x="389" y="3"/>
                  </a:lnTo>
                  <a:lnTo>
                    <a:pt x="377" y="2"/>
                  </a:lnTo>
                  <a:lnTo>
                    <a:pt x="358" y="0"/>
                  </a:lnTo>
                  <a:lnTo>
                    <a:pt x="284" y="1"/>
                  </a:lnTo>
                  <a:lnTo>
                    <a:pt x="209" y="2"/>
                  </a:lnTo>
                  <a:lnTo>
                    <a:pt x="135" y="1"/>
                  </a:lnTo>
                  <a:lnTo>
                    <a:pt x="60" y="0"/>
                  </a:lnTo>
                  <a:lnTo>
                    <a:pt x="31" y="3"/>
                  </a:lnTo>
                  <a:lnTo>
                    <a:pt x="13" y="14"/>
                  </a:lnTo>
                  <a:lnTo>
                    <a:pt x="3" y="33"/>
                  </a:lnTo>
                  <a:lnTo>
                    <a:pt x="0" y="62"/>
                  </a:lnTo>
                  <a:lnTo>
                    <a:pt x="0" y="150"/>
                  </a:lnTo>
                  <a:lnTo>
                    <a:pt x="0" y="217"/>
                  </a:lnTo>
                  <a:lnTo>
                    <a:pt x="0" y="682"/>
                  </a:lnTo>
                  <a:lnTo>
                    <a:pt x="0" y="760"/>
                  </a:lnTo>
                  <a:lnTo>
                    <a:pt x="0" y="838"/>
                  </a:lnTo>
                  <a:lnTo>
                    <a:pt x="0" y="915"/>
                  </a:lnTo>
                  <a:lnTo>
                    <a:pt x="4" y="948"/>
                  </a:lnTo>
                  <a:lnTo>
                    <a:pt x="16" y="971"/>
                  </a:lnTo>
                  <a:lnTo>
                    <a:pt x="38" y="983"/>
                  </a:lnTo>
                  <a:lnTo>
                    <a:pt x="71" y="987"/>
                  </a:lnTo>
                  <a:lnTo>
                    <a:pt x="204" y="985"/>
                  </a:lnTo>
                  <a:lnTo>
                    <a:pt x="271" y="985"/>
                  </a:lnTo>
                  <a:lnTo>
                    <a:pt x="337" y="987"/>
                  </a:lnTo>
                  <a:lnTo>
                    <a:pt x="368" y="985"/>
                  </a:lnTo>
                  <a:lnTo>
                    <a:pt x="377" y="984"/>
                  </a:lnTo>
                  <a:lnTo>
                    <a:pt x="403" y="971"/>
                  </a:lnTo>
                  <a:lnTo>
                    <a:pt x="418" y="944"/>
                  </a:lnTo>
                  <a:lnTo>
                    <a:pt x="422" y="904"/>
                  </a:lnTo>
                  <a:moveTo>
                    <a:pt x="2988" y="904"/>
                  </a:moveTo>
                  <a:lnTo>
                    <a:pt x="2987" y="822"/>
                  </a:lnTo>
                  <a:lnTo>
                    <a:pt x="2987" y="745"/>
                  </a:lnTo>
                  <a:lnTo>
                    <a:pt x="2987" y="658"/>
                  </a:lnTo>
                  <a:lnTo>
                    <a:pt x="2987" y="577"/>
                  </a:lnTo>
                  <a:lnTo>
                    <a:pt x="2987" y="242"/>
                  </a:lnTo>
                  <a:lnTo>
                    <a:pt x="2987" y="158"/>
                  </a:lnTo>
                  <a:lnTo>
                    <a:pt x="2988" y="74"/>
                  </a:lnTo>
                  <a:lnTo>
                    <a:pt x="2985" y="42"/>
                  </a:lnTo>
                  <a:lnTo>
                    <a:pt x="2974" y="18"/>
                  </a:lnTo>
                  <a:lnTo>
                    <a:pt x="2953" y="4"/>
                  </a:lnTo>
                  <a:lnTo>
                    <a:pt x="2930" y="1"/>
                  </a:lnTo>
                  <a:lnTo>
                    <a:pt x="2919" y="0"/>
                  </a:lnTo>
                  <a:lnTo>
                    <a:pt x="2845" y="1"/>
                  </a:lnTo>
                  <a:lnTo>
                    <a:pt x="2770" y="1"/>
                  </a:lnTo>
                  <a:lnTo>
                    <a:pt x="2621" y="0"/>
                  </a:lnTo>
                  <a:lnTo>
                    <a:pt x="2588" y="4"/>
                  </a:lnTo>
                  <a:lnTo>
                    <a:pt x="2566" y="18"/>
                  </a:lnTo>
                  <a:lnTo>
                    <a:pt x="2555" y="42"/>
                  </a:lnTo>
                  <a:lnTo>
                    <a:pt x="2552" y="74"/>
                  </a:lnTo>
                  <a:lnTo>
                    <a:pt x="2553" y="158"/>
                  </a:lnTo>
                  <a:lnTo>
                    <a:pt x="2553" y="242"/>
                  </a:lnTo>
                  <a:lnTo>
                    <a:pt x="2553" y="326"/>
                  </a:lnTo>
                  <a:lnTo>
                    <a:pt x="2553" y="661"/>
                  </a:lnTo>
                  <a:lnTo>
                    <a:pt x="2553" y="745"/>
                  </a:lnTo>
                  <a:lnTo>
                    <a:pt x="2553" y="829"/>
                  </a:lnTo>
                  <a:lnTo>
                    <a:pt x="2552" y="912"/>
                  </a:lnTo>
                  <a:lnTo>
                    <a:pt x="2556" y="948"/>
                  </a:lnTo>
                  <a:lnTo>
                    <a:pt x="2570" y="971"/>
                  </a:lnTo>
                  <a:lnTo>
                    <a:pt x="2594" y="984"/>
                  </a:lnTo>
                  <a:lnTo>
                    <a:pt x="2629" y="987"/>
                  </a:lnTo>
                  <a:lnTo>
                    <a:pt x="2700" y="985"/>
                  </a:lnTo>
                  <a:lnTo>
                    <a:pt x="2815" y="985"/>
                  </a:lnTo>
                  <a:lnTo>
                    <a:pt x="2841" y="985"/>
                  </a:lnTo>
                  <a:lnTo>
                    <a:pt x="2911" y="987"/>
                  </a:lnTo>
                  <a:lnTo>
                    <a:pt x="2932" y="985"/>
                  </a:lnTo>
                  <a:lnTo>
                    <a:pt x="2950" y="983"/>
                  </a:lnTo>
                  <a:lnTo>
                    <a:pt x="2973" y="968"/>
                  </a:lnTo>
                  <a:lnTo>
                    <a:pt x="2985" y="941"/>
                  </a:lnTo>
                  <a:lnTo>
                    <a:pt x="2988" y="904"/>
                  </a:lnTo>
                </a:path>
              </a:pathLst>
            </a:custGeom>
            <a:solidFill>
              <a:srgbClr val="FF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219"/>
            <p:cNvSpPr>
              <a:spLocks/>
            </p:cNvSpPr>
            <p:nvPr/>
          </p:nvSpPr>
          <p:spPr bwMode="auto">
            <a:xfrm>
              <a:off x="3613" y="3151"/>
              <a:ext cx="1440" cy="535"/>
            </a:xfrm>
            <a:custGeom>
              <a:avLst/>
              <a:gdLst>
                <a:gd name="T0" fmla="+- 0 3955 3614"/>
                <a:gd name="T1" fmla="*/ T0 w 1440"/>
                <a:gd name="T2" fmla="+- 0 3505 3151"/>
                <a:gd name="T3" fmla="*/ 3505 h 535"/>
                <a:gd name="T4" fmla="+- 0 3943 3614"/>
                <a:gd name="T5" fmla="*/ T4 w 1440"/>
                <a:gd name="T6" fmla="+- 0 3418 3151"/>
                <a:gd name="T7" fmla="*/ 3418 h 535"/>
                <a:gd name="T8" fmla="+- 0 3907 3614"/>
                <a:gd name="T9" fmla="*/ T8 w 1440"/>
                <a:gd name="T10" fmla="+- 0 3347 3151"/>
                <a:gd name="T11" fmla="*/ 3347 h 535"/>
                <a:gd name="T12" fmla="+- 0 3852 3614"/>
                <a:gd name="T13" fmla="*/ T12 w 1440"/>
                <a:gd name="T14" fmla="+- 0 3298 3151"/>
                <a:gd name="T15" fmla="*/ 3298 h 535"/>
                <a:gd name="T16" fmla="+- 0 3785 3614"/>
                <a:gd name="T17" fmla="*/ T16 w 1440"/>
                <a:gd name="T18" fmla="+- 0 3280 3151"/>
                <a:gd name="T19" fmla="*/ 3280 h 535"/>
                <a:gd name="T20" fmla="+- 0 3718 3614"/>
                <a:gd name="T21" fmla="*/ T20 w 1440"/>
                <a:gd name="T22" fmla="+- 0 3294 3151"/>
                <a:gd name="T23" fmla="*/ 3294 h 535"/>
                <a:gd name="T24" fmla="+- 0 3664 3614"/>
                <a:gd name="T25" fmla="*/ T24 w 1440"/>
                <a:gd name="T26" fmla="+- 0 3333 3151"/>
                <a:gd name="T27" fmla="*/ 3333 h 535"/>
                <a:gd name="T28" fmla="+- 0 3627 3614"/>
                <a:gd name="T29" fmla="*/ T28 w 1440"/>
                <a:gd name="T30" fmla="+- 0 3392 3151"/>
                <a:gd name="T31" fmla="*/ 3392 h 535"/>
                <a:gd name="T32" fmla="+- 0 3614 3614"/>
                <a:gd name="T33" fmla="*/ T32 w 1440"/>
                <a:gd name="T34" fmla="+- 0 3465 3151"/>
                <a:gd name="T35" fmla="*/ 3465 h 535"/>
                <a:gd name="T36" fmla="+- 0 3626 3614"/>
                <a:gd name="T37" fmla="*/ T36 w 1440"/>
                <a:gd name="T38" fmla="+- 0 3550 3151"/>
                <a:gd name="T39" fmla="*/ 3550 h 535"/>
                <a:gd name="T40" fmla="+- 0 3662 3614"/>
                <a:gd name="T41" fmla="*/ T40 w 1440"/>
                <a:gd name="T42" fmla="+- 0 3619 3151"/>
                <a:gd name="T43" fmla="*/ 3619 h 535"/>
                <a:gd name="T44" fmla="+- 0 3715 3614"/>
                <a:gd name="T45" fmla="*/ T44 w 1440"/>
                <a:gd name="T46" fmla="+- 0 3667 3151"/>
                <a:gd name="T47" fmla="*/ 3667 h 535"/>
                <a:gd name="T48" fmla="+- 0 3780 3614"/>
                <a:gd name="T49" fmla="*/ T48 w 1440"/>
                <a:gd name="T50" fmla="+- 0 3686 3151"/>
                <a:gd name="T51" fmla="*/ 3686 h 535"/>
                <a:gd name="T52" fmla="+- 0 3848 3614"/>
                <a:gd name="T53" fmla="*/ T52 w 1440"/>
                <a:gd name="T54" fmla="+- 0 3673 3151"/>
                <a:gd name="T55" fmla="*/ 3673 h 535"/>
                <a:gd name="T56" fmla="+- 0 3903 3614"/>
                <a:gd name="T57" fmla="*/ T56 w 1440"/>
                <a:gd name="T58" fmla="+- 0 3635 3151"/>
                <a:gd name="T59" fmla="*/ 3635 h 535"/>
                <a:gd name="T60" fmla="+- 0 3941 3614"/>
                <a:gd name="T61" fmla="*/ T60 w 1440"/>
                <a:gd name="T62" fmla="+- 0 3577 3151"/>
                <a:gd name="T63" fmla="*/ 3577 h 535"/>
                <a:gd name="T64" fmla="+- 0 3955 3614"/>
                <a:gd name="T65" fmla="*/ T64 w 1440"/>
                <a:gd name="T66" fmla="+- 0 3505 3151"/>
                <a:gd name="T67" fmla="*/ 3505 h 535"/>
                <a:gd name="T68" fmla="+- 0 5054 3614"/>
                <a:gd name="T69" fmla="*/ T68 w 1440"/>
                <a:gd name="T70" fmla="+- 0 3402 3151"/>
                <a:gd name="T71" fmla="*/ 3402 h 535"/>
                <a:gd name="T72" fmla="+- 0 5052 3614"/>
                <a:gd name="T73" fmla="*/ T72 w 1440"/>
                <a:gd name="T74" fmla="+- 0 3317 3151"/>
                <a:gd name="T75" fmla="*/ 3317 h 535"/>
                <a:gd name="T76" fmla="+- 0 5033 3614"/>
                <a:gd name="T77" fmla="*/ T76 w 1440"/>
                <a:gd name="T78" fmla="+- 0 3248 3151"/>
                <a:gd name="T79" fmla="*/ 3248 h 535"/>
                <a:gd name="T80" fmla="+- 0 4996 3614"/>
                <a:gd name="T81" fmla="*/ T80 w 1440"/>
                <a:gd name="T82" fmla="+- 0 3195 3151"/>
                <a:gd name="T83" fmla="*/ 3195 h 535"/>
                <a:gd name="T84" fmla="+- 0 4943 3614"/>
                <a:gd name="T85" fmla="*/ T84 w 1440"/>
                <a:gd name="T86" fmla="+- 0 3162 3151"/>
                <a:gd name="T87" fmla="*/ 3162 h 535"/>
                <a:gd name="T88" fmla="+- 0 4876 3614"/>
                <a:gd name="T89" fmla="*/ T88 w 1440"/>
                <a:gd name="T90" fmla="+- 0 3151 3151"/>
                <a:gd name="T91" fmla="*/ 3151 h 535"/>
                <a:gd name="T92" fmla="+- 0 4824 3614"/>
                <a:gd name="T93" fmla="*/ T92 w 1440"/>
                <a:gd name="T94" fmla="+- 0 3155 3151"/>
                <a:gd name="T95" fmla="*/ 3155 h 535"/>
                <a:gd name="T96" fmla="+- 0 4790 3614"/>
                <a:gd name="T97" fmla="*/ T96 w 1440"/>
                <a:gd name="T98" fmla="+- 0 3168 3151"/>
                <a:gd name="T99" fmla="*/ 3168 h 535"/>
                <a:gd name="T100" fmla="+- 0 4772 3614"/>
                <a:gd name="T101" fmla="*/ T100 w 1440"/>
                <a:gd name="T102" fmla="+- 0 3191 3151"/>
                <a:gd name="T103" fmla="*/ 3191 h 535"/>
                <a:gd name="T104" fmla="+- 0 4769 3614"/>
                <a:gd name="T105" fmla="*/ T104 w 1440"/>
                <a:gd name="T106" fmla="+- 0 3225 3151"/>
                <a:gd name="T107" fmla="*/ 3225 h 535"/>
                <a:gd name="T108" fmla="+- 0 4777 3614"/>
                <a:gd name="T109" fmla="*/ T108 w 1440"/>
                <a:gd name="T110" fmla="+- 0 3295 3151"/>
                <a:gd name="T111" fmla="*/ 3295 h 535"/>
                <a:gd name="T112" fmla="+- 0 4785 3614"/>
                <a:gd name="T113" fmla="*/ T112 w 1440"/>
                <a:gd name="T114" fmla="+- 0 3364 3151"/>
                <a:gd name="T115" fmla="*/ 3364 h 535"/>
                <a:gd name="T116" fmla="+- 0 4794 3614"/>
                <a:gd name="T117" fmla="*/ T116 w 1440"/>
                <a:gd name="T118" fmla="+- 0 3434 3151"/>
                <a:gd name="T119" fmla="*/ 3434 h 535"/>
                <a:gd name="T120" fmla="+- 0 4801 3614"/>
                <a:gd name="T121" fmla="*/ T120 w 1440"/>
                <a:gd name="T122" fmla="+- 0 3504 3151"/>
                <a:gd name="T123" fmla="*/ 3504 h 535"/>
                <a:gd name="T124" fmla="+- 0 4805 3614"/>
                <a:gd name="T125" fmla="*/ T124 w 1440"/>
                <a:gd name="T126" fmla="+- 0 3524 3151"/>
                <a:gd name="T127" fmla="*/ 3524 h 535"/>
                <a:gd name="T128" fmla="+- 0 4814 3614"/>
                <a:gd name="T129" fmla="*/ T128 w 1440"/>
                <a:gd name="T130" fmla="+- 0 3540 3151"/>
                <a:gd name="T131" fmla="*/ 3540 h 535"/>
                <a:gd name="T132" fmla="+- 0 4828 3614"/>
                <a:gd name="T133" fmla="*/ T132 w 1440"/>
                <a:gd name="T134" fmla="+- 0 3551 3151"/>
                <a:gd name="T135" fmla="*/ 3551 h 535"/>
                <a:gd name="T136" fmla="+- 0 4848 3614"/>
                <a:gd name="T137" fmla="*/ T136 w 1440"/>
                <a:gd name="T138" fmla="+- 0 3558 3151"/>
                <a:gd name="T139" fmla="*/ 3558 h 535"/>
                <a:gd name="T140" fmla="+- 0 4921 3614"/>
                <a:gd name="T141" fmla="*/ T140 w 1440"/>
                <a:gd name="T142" fmla="+- 0 3554 3151"/>
                <a:gd name="T143" fmla="*/ 3554 h 535"/>
                <a:gd name="T144" fmla="+- 0 4985 3614"/>
                <a:gd name="T145" fmla="*/ T144 w 1440"/>
                <a:gd name="T146" fmla="+- 0 3523 3151"/>
                <a:gd name="T147" fmla="*/ 3523 h 535"/>
                <a:gd name="T148" fmla="+- 0 5032 3614"/>
                <a:gd name="T149" fmla="*/ T148 w 1440"/>
                <a:gd name="T150" fmla="+- 0 3470 3151"/>
                <a:gd name="T151" fmla="*/ 3470 h 535"/>
                <a:gd name="T152" fmla="+- 0 5054 3614"/>
                <a:gd name="T153" fmla="*/ T152 w 1440"/>
                <a:gd name="T154" fmla="+- 0 3402 3151"/>
                <a:gd name="T155" fmla="*/ 3402 h 5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1440" h="535">
                  <a:moveTo>
                    <a:pt x="341" y="354"/>
                  </a:moveTo>
                  <a:lnTo>
                    <a:pt x="329" y="267"/>
                  </a:lnTo>
                  <a:lnTo>
                    <a:pt x="293" y="196"/>
                  </a:lnTo>
                  <a:lnTo>
                    <a:pt x="238" y="147"/>
                  </a:lnTo>
                  <a:lnTo>
                    <a:pt x="171" y="129"/>
                  </a:lnTo>
                  <a:lnTo>
                    <a:pt x="104" y="143"/>
                  </a:lnTo>
                  <a:lnTo>
                    <a:pt x="50" y="182"/>
                  </a:lnTo>
                  <a:lnTo>
                    <a:pt x="13" y="241"/>
                  </a:lnTo>
                  <a:lnTo>
                    <a:pt x="0" y="314"/>
                  </a:lnTo>
                  <a:lnTo>
                    <a:pt x="12" y="399"/>
                  </a:lnTo>
                  <a:lnTo>
                    <a:pt x="48" y="468"/>
                  </a:lnTo>
                  <a:lnTo>
                    <a:pt x="101" y="516"/>
                  </a:lnTo>
                  <a:lnTo>
                    <a:pt x="166" y="535"/>
                  </a:lnTo>
                  <a:lnTo>
                    <a:pt x="234" y="522"/>
                  </a:lnTo>
                  <a:lnTo>
                    <a:pt x="289" y="484"/>
                  </a:lnTo>
                  <a:lnTo>
                    <a:pt x="327" y="426"/>
                  </a:lnTo>
                  <a:lnTo>
                    <a:pt x="341" y="354"/>
                  </a:lnTo>
                  <a:moveTo>
                    <a:pt x="1440" y="251"/>
                  </a:moveTo>
                  <a:lnTo>
                    <a:pt x="1438" y="166"/>
                  </a:lnTo>
                  <a:lnTo>
                    <a:pt x="1419" y="97"/>
                  </a:lnTo>
                  <a:lnTo>
                    <a:pt x="1382" y="44"/>
                  </a:lnTo>
                  <a:lnTo>
                    <a:pt x="1329" y="11"/>
                  </a:lnTo>
                  <a:lnTo>
                    <a:pt x="1262" y="0"/>
                  </a:lnTo>
                  <a:lnTo>
                    <a:pt x="1210" y="4"/>
                  </a:lnTo>
                  <a:lnTo>
                    <a:pt x="1176" y="17"/>
                  </a:lnTo>
                  <a:lnTo>
                    <a:pt x="1158" y="40"/>
                  </a:lnTo>
                  <a:lnTo>
                    <a:pt x="1155" y="74"/>
                  </a:lnTo>
                  <a:lnTo>
                    <a:pt x="1163" y="144"/>
                  </a:lnTo>
                  <a:lnTo>
                    <a:pt x="1171" y="213"/>
                  </a:lnTo>
                  <a:lnTo>
                    <a:pt x="1180" y="283"/>
                  </a:lnTo>
                  <a:lnTo>
                    <a:pt x="1187" y="353"/>
                  </a:lnTo>
                  <a:lnTo>
                    <a:pt x="1191" y="373"/>
                  </a:lnTo>
                  <a:lnTo>
                    <a:pt x="1200" y="389"/>
                  </a:lnTo>
                  <a:lnTo>
                    <a:pt x="1214" y="400"/>
                  </a:lnTo>
                  <a:lnTo>
                    <a:pt x="1234" y="407"/>
                  </a:lnTo>
                  <a:lnTo>
                    <a:pt x="1307" y="403"/>
                  </a:lnTo>
                  <a:lnTo>
                    <a:pt x="1371" y="372"/>
                  </a:lnTo>
                  <a:lnTo>
                    <a:pt x="1418" y="319"/>
                  </a:lnTo>
                  <a:lnTo>
                    <a:pt x="1440" y="251"/>
                  </a:lnTo>
                </a:path>
              </a:pathLst>
            </a:custGeom>
            <a:solidFill>
              <a:srgbClr val="8EC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218"/>
            <p:cNvSpPr>
              <a:spLocks/>
            </p:cNvSpPr>
            <p:nvPr/>
          </p:nvSpPr>
          <p:spPr bwMode="auto">
            <a:xfrm>
              <a:off x="0" y="954"/>
              <a:ext cx="7920" cy="7240"/>
            </a:xfrm>
            <a:custGeom>
              <a:avLst/>
              <a:gdLst>
                <a:gd name="T0" fmla="*/ 7920 w 7920"/>
                <a:gd name="T1" fmla="+- 0 8098 954"/>
                <a:gd name="T2" fmla="*/ 8098 h 7240"/>
                <a:gd name="T3" fmla="*/ 0 w 7920"/>
                <a:gd name="T4" fmla="+- 0 8098 954"/>
                <a:gd name="T5" fmla="*/ 8098 h 7240"/>
                <a:gd name="T6" fmla="*/ 0 w 7920"/>
                <a:gd name="T7" fmla="+- 0 8194 954"/>
                <a:gd name="T8" fmla="*/ 8194 h 7240"/>
                <a:gd name="T9" fmla="*/ 7920 w 7920"/>
                <a:gd name="T10" fmla="+- 0 8194 954"/>
                <a:gd name="T11" fmla="*/ 8194 h 7240"/>
                <a:gd name="T12" fmla="*/ 7920 w 7920"/>
                <a:gd name="T13" fmla="+- 0 8098 954"/>
                <a:gd name="T14" fmla="*/ 8098 h 7240"/>
                <a:gd name="T15" fmla="*/ 7920 w 7920"/>
                <a:gd name="T16" fmla="+- 0 1050 954"/>
                <a:gd name="T17" fmla="*/ 1050 h 7240"/>
                <a:gd name="T18" fmla="*/ 7920 w 7920"/>
                <a:gd name="T19" fmla="+- 0 954 954"/>
                <a:gd name="T20" fmla="*/ 954 h 7240"/>
                <a:gd name="T21" fmla="*/ 0 w 7920"/>
                <a:gd name="T22" fmla="+- 0 954 954"/>
                <a:gd name="T23" fmla="*/ 954 h 7240"/>
                <a:gd name="T24" fmla="*/ 0 w 7920"/>
                <a:gd name="T25" fmla="+- 0 1050 954"/>
                <a:gd name="T26" fmla="*/ 1050 h 7240"/>
                <a:gd name="T27" fmla="*/ 7920 w 7920"/>
                <a:gd name="T28" fmla="+- 0 1050 954"/>
                <a:gd name="T29" fmla="*/ 1050 h 7240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  <a:cxn ang="0">
                  <a:pos x="T18" y="T20"/>
                </a:cxn>
                <a:cxn ang="0">
                  <a:pos x="T21" y="T23"/>
                </a:cxn>
                <a:cxn ang="0">
                  <a:pos x="T24" y="T26"/>
                </a:cxn>
                <a:cxn ang="0">
                  <a:pos x="T27" y="T29"/>
                </a:cxn>
              </a:cxnLst>
              <a:rect l="0" t="0" r="r" b="b"/>
              <a:pathLst>
                <a:path w="7920" h="7240">
                  <a:moveTo>
                    <a:pt x="7920" y="7144"/>
                  </a:moveTo>
                  <a:lnTo>
                    <a:pt x="0" y="7144"/>
                  </a:lnTo>
                  <a:lnTo>
                    <a:pt x="0" y="7240"/>
                  </a:lnTo>
                  <a:lnTo>
                    <a:pt x="7920" y="7240"/>
                  </a:lnTo>
                  <a:lnTo>
                    <a:pt x="7920" y="7144"/>
                  </a:lnTo>
                  <a:moveTo>
                    <a:pt x="7920" y="96"/>
                  </a:moveTo>
                  <a:lnTo>
                    <a:pt x="792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7920" y="96"/>
                  </a:lnTo>
                </a:path>
              </a:pathLst>
            </a:custGeom>
            <a:solidFill>
              <a:srgbClr val="8A7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93</a:t>
            </a:r>
            <a:r>
              <a:rPr lang="en-US" sz="3200" dirty="0">
                <a:solidFill>
                  <a:srgbClr val="B4282D"/>
                </a:solidFill>
              </a:rPr>
              <a:t> </a:t>
            </a:r>
            <a:r>
              <a:rPr lang="en-US" sz="3200" dirty="0">
                <a:solidFill>
                  <a:srgbClr val="8A7967"/>
                </a:solidFill>
              </a:rPr>
              <a:t>Work Hours Per Week At </a:t>
            </a:r>
            <a:r>
              <a:rPr lang="en-US" sz="3200" b="1" dirty="0">
                <a:solidFill>
                  <a:srgbClr val="8A7967"/>
                </a:solidFill>
              </a:rPr>
              <a:t>Minimum Wage </a:t>
            </a:r>
            <a:r>
              <a:rPr lang="en-US" sz="3200" dirty="0">
                <a:solidFill>
                  <a:srgbClr val="8A7967"/>
                </a:solidFill>
              </a:rPr>
              <a:t>To Afford a </a:t>
            </a:r>
            <a:r>
              <a:rPr lang="en-US" sz="3200" b="1" dirty="0">
                <a:solidFill>
                  <a:srgbClr val="8A7967"/>
                </a:solidFill>
              </a:rPr>
              <a:t>2-Bedroom Rental Home </a:t>
            </a:r>
            <a:r>
              <a:rPr lang="en-US" sz="3200" dirty="0">
                <a:solidFill>
                  <a:srgbClr val="8A7967"/>
                </a:solidFill>
              </a:rPr>
              <a:t>(at FMR</a:t>
            </a:r>
            <a:r>
              <a:rPr lang="en-US" sz="3200" dirty="0" smtClean="0">
                <a:solidFill>
                  <a:srgbClr val="8A7967"/>
                </a:solidFill>
              </a:rPr>
              <a:t>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79</a:t>
            </a:r>
            <a:r>
              <a:rPr lang="en-US" sz="3200" dirty="0" smtClean="0"/>
              <a:t> </a:t>
            </a:r>
            <a:r>
              <a:rPr lang="en-US" sz="3200" dirty="0"/>
              <a:t>Work Hours Per Week At </a:t>
            </a:r>
            <a:r>
              <a:rPr lang="en-US" sz="3200" b="1" dirty="0"/>
              <a:t>Minimum Wage </a:t>
            </a:r>
            <a:r>
              <a:rPr lang="en-US" sz="3200" dirty="0"/>
              <a:t>To Afford a </a:t>
            </a:r>
            <a:r>
              <a:rPr lang="en-US" sz="3200" b="1" dirty="0"/>
              <a:t>1-Bedroom Rental Home </a:t>
            </a:r>
            <a:r>
              <a:rPr lang="en-US" sz="3200" dirty="0"/>
              <a:t>(at FMR)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2.3</a:t>
            </a:r>
            <a:r>
              <a:rPr lang="en-US" sz="3200" dirty="0"/>
              <a:t> Number of Full-Time Jobs At </a:t>
            </a:r>
            <a:r>
              <a:rPr lang="en-US" sz="3200" b="1" dirty="0"/>
              <a:t>Minimum Wage </a:t>
            </a:r>
            <a:r>
              <a:rPr lang="en-US" sz="3200" dirty="0"/>
              <a:t>To Afford a </a:t>
            </a:r>
            <a:r>
              <a:rPr lang="en-US" sz="3200" b="1" dirty="0"/>
              <a:t>2-Bedroom Rental Home </a:t>
            </a:r>
            <a:r>
              <a:rPr lang="en-US" sz="3200" dirty="0"/>
              <a:t>(at FMR)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dirty="0"/>
              <a:t> Number of Full-Time Jobs At </a:t>
            </a:r>
            <a:r>
              <a:rPr lang="en-US" sz="3200" b="1" dirty="0"/>
              <a:t>Minimum Wage </a:t>
            </a:r>
            <a:r>
              <a:rPr lang="en-US" sz="3200" dirty="0"/>
              <a:t>To Afford a </a:t>
            </a:r>
            <a:r>
              <a:rPr lang="en-US" sz="3200" b="1" dirty="0"/>
              <a:t>1-Bedroom Rental Home </a:t>
            </a:r>
            <a:r>
              <a:rPr lang="en-US" sz="3200" dirty="0"/>
              <a:t>(at FMR) </a:t>
            </a:r>
          </a:p>
          <a:p>
            <a:pPr marL="0" indent="0">
              <a:buNone/>
            </a:pPr>
            <a:r>
              <a:rPr lang="en-US" sz="3200" dirty="0"/>
              <a:t>- Out of Reach, The High Cost of Housing 2017. National Low Income Housing Coalition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36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/>
              <a:t>Needs based Assessment: </a:t>
            </a:r>
            <a:r>
              <a:rPr lang="en-US" sz="3200" dirty="0" smtClean="0"/>
              <a:t>Hearing the </a:t>
            </a:r>
            <a:r>
              <a:rPr lang="en-US" sz="3200" dirty="0"/>
              <a:t>Needs of your Community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Create a Community </a:t>
            </a:r>
            <a:r>
              <a:rPr lang="en-US" sz="3100" dirty="0" smtClean="0"/>
              <a:t>Vision: Speak with local residents, </a:t>
            </a:r>
            <a:r>
              <a:rPr lang="en-US" sz="3100" dirty="0" smtClean="0"/>
              <a:t>religious affiliates</a:t>
            </a:r>
            <a:r>
              <a:rPr lang="en-US" sz="3100" dirty="0" smtClean="0"/>
              <a:t>, </a:t>
            </a:r>
            <a:r>
              <a:rPr lang="en-US" sz="3100" dirty="0" smtClean="0"/>
              <a:t>the school system, and other community members to establish a vision that reflects the pulse of your constituents.</a:t>
            </a:r>
            <a:endParaRPr lang="en-US" sz="3100" dirty="0"/>
          </a:p>
          <a:p>
            <a:r>
              <a:rPr lang="en-US" sz="3100" dirty="0" smtClean="0"/>
              <a:t>Conduct </a:t>
            </a:r>
            <a:r>
              <a:rPr lang="en-US" sz="3100" dirty="0"/>
              <a:t>a Housing Assessment: Programs like the Georgia Initiative for Community Housing (GICH) walk communities through drafting a tailored housing assessment for their individual needs. </a:t>
            </a:r>
          </a:p>
          <a:p>
            <a:r>
              <a:rPr lang="en-US" sz="3100" dirty="0" smtClean="0"/>
              <a:t>Record </a:t>
            </a:r>
            <a:r>
              <a:rPr lang="en-US" sz="3100" dirty="0"/>
              <a:t>Data: Yearly incomes, the number of individuals who rent vs. own, and details such as unemployment and graduation rates all produce information that reflects your communities housing climate.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513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Local Engagement: Open Communication for the </a:t>
            </a:r>
            <a:r>
              <a:rPr lang="en-US" sz="3200" dirty="0" smtClean="0"/>
              <a:t>Benefit </a:t>
            </a:r>
            <a:r>
              <a:rPr lang="en-US" sz="3200" dirty="0"/>
              <a:t>of Constituents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Building sustainable cities - and a sustainable future - </a:t>
            </a:r>
            <a:r>
              <a:rPr lang="en-US" b="1" dirty="0"/>
              <a:t>will need open dialogue among all branches of national, regional and local government.</a:t>
            </a:r>
            <a:r>
              <a:rPr lang="en-US" dirty="0"/>
              <a:t> And it will need the engagement of all stakeholders - including the private sector and civil society, and especially the poor and marginalized” – Ban Ki-moon, Former Secretary-General of the United 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352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Public Engagement: the </a:t>
            </a:r>
            <a:r>
              <a:rPr lang="en-US" sz="3200" dirty="0" smtClean="0"/>
              <a:t>Conduit </a:t>
            </a:r>
            <a:r>
              <a:rPr lang="en-US" sz="3200" dirty="0"/>
              <a:t>for </a:t>
            </a:r>
            <a:r>
              <a:rPr lang="en-US" sz="3200" dirty="0" smtClean="0"/>
              <a:t>Understanding </a:t>
            </a:r>
            <a:r>
              <a:rPr lang="en-US" sz="3200" dirty="0"/>
              <a:t>your Constituents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Before </a:t>
            </a:r>
            <a:r>
              <a:rPr lang="en-US" sz="3200" dirty="0"/>
              <a:t>any local government can have a role with housing, they must first understand the </a:t>
            </a:r>
            <a:r>
              <a:rPr lang="en-US" sz="3200" i="1" dirty="0"/>
              <a:t>needs</a:t>
            </a:r>
            <a:r>
              <a:rPr lang="en-US" sz="3200" dirty="0"/>
              <a:t> &amp; </a:t>
            </a:r>
            <a:r>
              <a:rPr lang="en-US" sz="3200" i="1" dirty="0"/>
              <a:t>desires</a:t>
            </a:r>
            <a:r>
              <a:rPr lang="en-US" sz="3200" dirty="0"/>
              <a:t> of its constituents. </a:t>
            </a:r>
          </a:p>
          <a:p>
            <a:r>
              <a:rPr lang="en-US" sz="3200" dirty="0"/>
              <a:t>Create surveys for your community and ask for input– for some, having an anonymous outlet is preferred.</a:t>
            </a:r>
          </a:p>
          <a:p>
            <a:r>
              <a:rPr lang="en-US" sz="3200" dirty="0"/>
              <a:t>Consult local nonprofit organizations for data and expertise.</a:t>
            </a:r>
          </a:p>
          <a:p>
            <a:r>
              <a:rPr lang="en-US" sz="3200" dirty="0"/>
              <a:t>Work with the local City Council and plan listening sessions and public meetings.</a:t>
            </a:r>
          </a:p>
          <a:p>
            <a:r>
              <a:rPr lang="en-US" sz="3200" dirty="0"/>
              <a:t>Utilize institutions and meetings that already exist to gauge community opinion, i.e. PTA meetings.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329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Facilitation: Putting Knowledge, Public Opinion, and Needs to work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CHIP: Community HOME Investment Program for rehabilitation </a:t>
            </a:r>
            <a:r>
              <a:rPr lang="en-US" sz="3200" dirty="0" smtClean="0"/>
              <a:t>of </a:t>
            </a:r>
            <a:r>
              <a:rPr lang="en-US" sz="3200" dirty="0"/>
              <a:t>owner occupied homes.</a:t>
            </a:r>
          </a:p>
          <a:p>
            <a:r>
              <a:rPr lang="en-US" sz="3200" dirty="0" smtClean="0"/>
              <a:t>CDBG</a:t>
            </a:r>
            <a:r>
              <a:rPr lang="en-US" sz="3200" dirty="0"/>
              <a:t>: Community Development Block Grant for revitalization of infrastructure as well as aging households.</a:t>
            </a:r>
          </a:p>
          <a:p>
            <a:r>
              <a:rPr lang="en-US" sz="3200" dirty="0" err="1"/>
              <a:t>GeorgiaDREAM</a:t>
            </a:r>
            <a:r>
              <a:rPr lang="en-US" sz="3200" dirty="0"/>
              <a:t>: Provides first mortgage loans, down payment assistance, and first time home buyer education.</a:t>
            </a:r>
          </a:p>
          <a:p>
            <a:r>
              <a:rPr lang="en-US" sz="3200" dirty="0" smtClean="0"/>
              <a:t>Production </a:t>
            </a:r>
            <a:r>
              <a:rPr lang="en-US" sz="3200" dirty="0"/>
              <a:t>of affordable units, either single or multifamily, through partnerships with other entities such as private sector or nonprofit organizations.</a:t>
            </a:r>
          </a:p>
          <a:p>
            <a:r>
              <a:rPr lang="en-US" sz="3200" dirty="0"/>
              <a:t>GICH: Georgia Initiative for Community Housing for a hands on, 360 degree approach to housing </a:t>
            </a:r>
            <a:r>
              <a:rPr lang="en-US" sz="3200" dirty="0" smtClean="0"/>
              <a:t>needs, i.e. work plan </a:t>
            </a:r>
            <a:endParaRPr lang="en-US" sz="3200" dirty="0"/>
          </a:p>
          <a:p>
            <a:pPr>
              <a:buNone/>
            </a:pP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Emily Bowers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emily.bowers@dca.ga.gov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(404) 381-7204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08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4023F94160F34BB8BEF3493FEDF46B" ma:contentTypeVersion="0" ma:contentTypeDescription="Create a new document." ma:contentTypeScope="" ma:versionID="084e0d476e49bb88d611dd03b5fddbb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270558-6324-4ABA-9288-CFEAB32DAEE3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F74E7E-2731-4C1A-A6C1-469FCAC4A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FC28262-9753-4101-9BD1-467468EC83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481</Words>
  <Application>Microsoft Office PowerPoint</Application>
  <PresentationFormat>On-screen Show (4:3)</PresentationFormat>
  <Paragraphs>32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Constantia</vt:lpstr>
      <vt:lpstr>Times New Roman</vt:lpstr>
      <vt:lpstr>Tw Cen MT</vt:lpstr>
      <vt:lpstr>Wingdings</vt:lpstr>
      <vt:lpstr>Wingdings 2</vt:lpstr>
      <vt:lpstr>DCA powerpoint master.rev.8-14</vt:lpstr>
      <vt:lpstr>Local Government &amp;  its Role in Housing </vt:lpstr>
      <vt:lpstr>Does Georgia have an issue with  Affordable Housing?</vt:lpstr>
      <vt:lpstr>Needs based Assessment: Hearing the Needs of your Community</vt:lpstr>
      <vt:lpstr>Local Engagement: Open Communication for the Benefit of Constituents </vt:lpstr>
      <vt:lpstr>Public Engagement: the Conduit for Understanding your Constituents </vt:lpstr>
      <vt:lpstr>Facilitation: Putting Knowledge, Public Opinion, and Needs to work </vt:lpstr>
      <vt:lpstr>   Thank you! Emily Bowers emily.bowers@dca.ga.gov (404) 381-7204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2013-10-02T09:06:46Z</dcterms:created>
  <dcterms:modified xsi:type="dcterms:W3CDTF">2017-10-05T14:04:13Z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  <property fmtid="{D5CDD505-2E9C-101B-9397-08002B2CF9AE}" pid="3" name="ContentTypeId">
    <vt:lpwstr>0x010100CA4023F94160F34BB8BEF3493FEDF46B</vt:lpwstr>
  </property>
</Properties>
</file>