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1"/>
  </p:notesMasterIdLst>
  <p:sldIdLst>
    <p:sldId id="270" r:id="rId5"/>
    <p:sldId id="271" r:id="rId6"/>
    <p:sldId id="272" r:id="rId7"/>
    <p:sldId id="273" r:id="rId8"/>
    <p:sldId id="274" r:id="rId9"/>
    <p:sldId id="275" r:id="rId10"/>
    <p:sldId id="288" r:id="rId11"/>
    <p:sldId id="286" r:id="rId12"/>
    <p:sldId id="287" r:id="rId13"/>
    <p:sldId id="284" r:id="rId14"/>
    <p:sldId id="277" r:id="rId15"/>
    <p:sldId id="289" r:id="rId16"/>
    <p:sldId id="278" r:id="rId17"/>
    <p:sldId id="296" r:id="rId18"/>
    <p:sldId id="279" r:id="rId19"/>
    <p:sldId id="281" r:id="rId20"/>
    <p:sldId id="280" r:id="rId21"/>
    <p:sldId id="298" r:id="rId22"/>
    <p:sldId id="299" r:id="rId23"/>
    <p:sldId id="290" r:id="rId24"/>
    <p:sldId id="291" r:id="rId25"/>
    <p:sldId id="301" r:id="rId26"/>
    <p:sldId id="294" r:id="rId27"/>
    <p:sldId id="295" r:id="rId28"/>
    <p:sldId id="300" r:id="rId29"/>
    <p:sldId id="302" r:id="rId30"/>
    <p:sldId id="303" r:id="rId31"/>
    <p:sldId id="304" r:id="rId32"/>
    <p:sldId id="305" r:id="rId33"/>
    <p:sldId id="306" r:id="rId34"/>
    <p:sldId id="307" r:id="rId35"/>
    <p:sldId id="308" r:id="rId36"/>
    <p:sldId id="309" r:id="rId37"/>
    <p:sldId id="310" r:id="rId38"/>
    <p:sldId id="311" r:id="rId39"/>
    <p:sldId id="312" r:id="rId40"/>
    <p:sldId id="313" r:id="rId41"/>
    <p:sldId id="314" r:id="rId42"/>
    <p:sldId id="315" r:id="rId43"/>
    <p:sldId id="316" r:id="rId44"/>
    <p:sldId id="317" r:id="rId45"/>
    <p:sldId id="318" r:id="rId46"/>
    <p:sldId id="319" r:id="rId47"/>
    <p:sldId id="320" r:id="rId48"/>
    <p:sldId id="321" r:id="rId49"/>
    <p:sldId id="283" r:id="rId5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1A7E5D8-14BA-4AE8-87F8-E5D246AF0141}">
          <p14:sldIdLst>
            <p14:sldId id="270"/>
            <p14:sldId id="271"/>
            <p14:sldId id="272"/>
            <p14:sldId id="273"/>
            <p14:sldId id="274"/>
            <p14:sldId id="275"/>
            <p14:sldId id="288"/>
            <p14:sldId id="286"/>
            <p14:sldId id="287"/>
            <p14:sldId id="284"/>
            <p14:sldId id="277"/>
            <p14:sldId id="289"/>
            <p14:sldId id="278"/>
            <p14:sldId id="296"/>
            <p14:sldId id="279"/>
            <p14:sldId id="281"/>
            <p14:sldId id="280"/>
            <p14:sldId id="298"/>
            <p14:sldId id="299"/>
            <p14:sldId id="290"/>
            <p14:sldId id="291"/>
            <p14:sldId id="301"/>
            <p14:sldId id="294"/>
            <p14:sldId id="295"/>
            <p14:sldId id="300"/>
            <p14:sldId id="302"/>
            <p14:sldId id="303"/>
            <p14:sldId id="304"/>
            <p14:sldId id="305"/>
            <p14:sldId id="306"/>
            <p14:sldId id="307"/>
            <p14:sldId id="308"/>
            <p14:sldId id="309"/>
            <p14:sldId id="310"/>
            <p14:sldId id="311"/>
            <p14:sldId id="312"/>
            <p14:sldId id="313"/>
            <p14:sldId id="314"/>
            <p14:sldId id="315"/>
            <p14:sldId id="316"/>
            <p14:sldId id="317"/>
            <p14:sldId id="318"/>
            <p14:sldId id="319"/>
            <p14:sldId id="320"/>
            <p14:sldId id="321"/>
            <p14:sldId id="28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0074" autoAdjust="0"/>
    <p:restoredTop sz="78941" autoAdjust="0"/>
  </p:normalViewPr>
  <p:slideViewPr>
    <p:cSldViewPr snapToGrid="0">
      <p:cViewPr varScale="1">
        <p:scale>
          <a:sx n="59" d="100"/>
          <a:sy n="59" d="100"/>
        </p:scale>
        <p:origin x="15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B4A425-8D3D-4039-B7C8-F12C88E7A72F}"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n-US"/>
        </a:p>
      </dgm:t>
    </dgm:pt>
    <dgm:pt modelId="{9D678F07-E1BD-4ECE-BA6A-B573C229178A}">
      <dgm:prSet phldrT="[Text]"/>
      <dgm:spPr/>
      <dgm:t>
        <a:bodyPr anchor="ctr"/>
        <a:lstStyle/>
        <a:p>
          <a:pPr algn="ctr"/>
          <a:r>
            <a:rPr lang="en-US" dirty="0" smtClean="0"/>
            <a:t>Revitalizing Communities</a:t>
          </a:r>
          <a:endParaRPr lang="en-US" dirty="0"/>
        </a:p>
      </dgm:t>
    </dgm:pt>
    <dgm:pt modelId="{22F08160-9AA3-4467-AFA5-0A3682331E9F}" type="parTrans" cxnId="{9B5B4228-2E0E-4619-97EE-750E7365A451}">
      <dgm:prSet/>
      <dgm:spPr/>
      <dgm:t>
        <a:bodyPr/>
        <a:lstStyle/>
        <a:p>
          <a:endParaRPr lang="en-US"/>
        </a:p>
      </dgm:t>
    </dgm:pt>
    <dgm:pt modelId="{93128DED-2415-4D7B-9AA1-D83C91B77F30}" type="sibTrans" cxnId="{9B5B4228-2E0E-4619-97EE-750E7365A451}">
      <dgm:prSet/>
      <dgm:spPr/>
      <dgm:t>
        <a:bodyPr/>
        <a:lstStyle/>
        <a:p>
          <a:endParaRPr lang="en-US"/>
        </a:p>
      </dgm:t>
    </dgm:pt>
    <dgm:pt modelId="{1D36C982-ADD4-4BDB-B7EF-79C4190D2B62}">
      <dgm:prSet phldrT="[Text]"/>
      <dgm:spPr/>
      <dgm:t>
        <a:bodyPr anchor="ctr"/>
        <a:lstStyle/>
        <a:p>
          <a:pPr algn="ctr"/>
          <a:r>
            <a:rPr lang="en-US" dirty="0" smtClean="0"/>
            <a:t>Communities of Opportunity</a:t>
          </a:r>
          <a:endParaRPr lang="en-US" dirty="0"/>
        </a:p>
      </dgm:t>
    </dgm:pt>
    <dgm:pt modelId="{AE742D56-5C99-43A1-9972-A830999F6DCF}" type="parTrans" cxnId="{A1278FA3-DCBE-47ED-B33C-75C6E01442F9}">
      <dgm:prSet/>
      <dgm:spPr/>
      <dgm:t>
        <a:bodyPr/>
        <a:lstStyle/>
        <a:p>
          <a:endParaRPr lang="en-US"/>
        </a:p>
      </dgm:t>
    </dgm:pt>
    <dgm:pt modelId="{B5354500-160A-4DC3-91B7-7C99F1136E5E}" type="sibTrans" cxnId="{A1278FA3-DCBE-47ED-B33C-75C6E01442F9}">
      <dgm:prSet/>
      <dgm:spPr/>
      <dgm:t>
        <a:bodyPr/>
        <a:lstStyle/>
        <a:p>
          <a:endParaRPr lang="en-US"/>
        </a:p>
      </dgm:t>
    </dgm:pt>
    <dgm:pt modelId="{944EA20C-7EE0-4E97-A2DD-9A24D15E2C4F}" type="pres">
      <dgm:prSet presAssocID="{10B4A425-8D3D-4039-B7C8-F12C88E7A72F}" presName="Name0" presStyleCnt="0">
        <dgm:presLayoutVars>
          <dgm:chMax val="2"/>
          <dgm:chPref val="2"/>
          <dgm:animLvl val="lvl"/>
        </dgm:presLayoutVars>
      </dgm:prSet>
      <dgm:spPr/>
      <dgm:t>
        <a:bodyPr/>
        <a:lstStyle/>
        <a:p>
          <a:endParaRPr lang="en-US"/>
        </a:p>
      </dgm:t>
    </dgm:pt>
    <dgm:pt modelId="{752C7B73-16D4-429C-ACE6-7987D8F6CB0A}" type="pres">
      <dgm:prSet presAssocID="{10B4A425-8D3D-4039-B7C8-F12C88E7A72F}" presName="LeftText" presStyleLbl="revTx" presStyleIdx="0" presStyleCnt="0">
        <dgm:presLayoutVars>
          <dgm:bulletEnabled val="1"/>
        </dgm:presLayoutVars>
      </dgm:prSet>
      <dgm:spPr/>
      <dgm:t>
        <a:bodyPr/>
        <a:lstStyle/>
        <a:p>
          <a:endParaRPr lang="en-US"/>
        </a:p>
      </dgm:t>
    </dgm:pt>
    <dgm:pt modelId="{BF21C8EF-0985-4916-946F-FBA7D1956FA9}" type="pres">
      <dgm:prSet presAssocID="{10B4A425-8D3D-4039-B7C8-F12C88E7A72F}" presName="LeftNode" presStyleLbl="bgImgPlace1" presStyleIdx="0" presStyleCnt="2" custScaleX="157491" custScaleY="88334" custLinFactNeighborX="-42440" custLinFactNeighborY="412">
        <dgm:presLayoutVars>
          <dgm:chMax val="2"/>
          <dgm:chPref val="2"/>
        </dgm:presLayoutVars>
      </dgm:prSet>
      <dgm:spPr/>
      <dgm:t>
        <a:bodyPr/>
        <a:lstStyle/>
        <a:p>
          <a:endParaRPr lang="en-US"/>
        </a:p>
      </dgm:t>
    </dgm:pt>
    <dgm:pt modelId="{62346348-5E39-432E-BAA9-35A4D9A0478A}" type="pres">
      <dgm:prSet presAssocID="{10B4A425-8D3D-4039-B7C8-F12C88E7A72F}" presName="RightText" presStyleLbl="revTx" presStyleIdx="0" presStyleCnt="0">
        <dgm:presLayoutVars>
          <dgm:bulletEnabled val="1"/>
        </dgm:presLayoutVars>
      </dgm:prSet>
      <dgm:spPr/>
      <dgm:t>
        <a:bodyPr/>
        <a:lstStyle/>
        <a:p>
          <a:endParaRPr lang="en-US"/>
        </a:p>
      </dgm:t>
    </dgm:pt>
    <dgm:pt modelId="{471743C2-F9D0-49DC-9071-941173DAD76D}" type="pres">
      <dgm:prSet presAssocID="{10B4A425-8D3D-4039-B7C8-F12C88E7A72F}" presName="RightNode" presStyleLbl="bgImgPlace1" presStyleIdx="1" presStyleCnt="2" custScaleX="172261" custScaleY="88335" custLinFactNeighborX="75732" custLinFactNeighborY="413">
        <dgm:presLayoutVars>
          <dgm:chMax val="0"/>
          <dgm:chPref val="0"/>
        </dgm:presLayoutVars>
      </dgm:prSet>
      <dgm:spPr/>
      <dgm:t>
        <a:bodyPr/>
        <a:lstStyle/>
        <a:p>
          <a:endParaRPr lang="en-US"/>
        </a:p>
      </dgm:t>
    </dgm:pt>
    <dgm:pt modelId="{4DCF01B1-3FE1-404B-A61D-A78910EBEB72}" type="pres">
      <dgm:prSet presAssocID="{10B4A425-8D3D-4039-B7C8-F12C88E7A72F}" presName="TopArrow" presStyleLbl="node1" presStyleIdx="0" presStyleCnt="2"/>
      <dgm:spPr/>
    </dgm:pt>
    <dgm:pt modelId="{079358DD-ADED-410F-A5D1-AB6336965ED4}" type="pres">
      <dgm:prSet presAssocID="{10B4A425-8D3D-4039-B7C8-F12C88E7A72F}" presName="BottomArrow" presStyleLbl="node1" presStyleIdx="1" presStyleCnt="2"/>
      <dgm:spPr/>
    </dgm:pt>
  </dgm:ptLst>
  <dgm:cxnLst>
    <dgm:cxn modelId="{3D27F5C0-9135-4689-841F-945E2DF5134F}" type="presOf" srcId="{1D36C982-ADD4-4BDB-B7EF-79C4190D2B62}" destId="{62346348-5E39-432E-BAA9-35A4D9A0478A}" srcOrd="0" destOrd="0" presId="urn:microsoft.com/office/officeart/2009/layout/ReverseList"/>
    <dgm:cxn modelId="{F860DD81-FBEA-47DB-811C-587181A6BBA9}" type="presOf" srcId="{9D678F07-E1BD-4ECE-BA6A-B573C229178A}" destId="{752C7B73-16D4-429C-ACE6-7987D8F6CB0A}" srcOrd="0" destOrd="0" presId="urn:microsoft.com/office/officeart/2009/layout/ReverseList"/>
    <dgm:cxn modelId="{4B743F7D-85FC-468E-AD7E-B2ACF69C0D8A}" type="presOf" srcId="{10B4A425-8D3D-4039-B7C8-F12C88E7A72F}" destId="{944EA20C-7EE0-4E97-A2DD-9A24D15E2C4F}" srcOrd="0" destOrd="0" presId="urn:microsoft.com/office/officeart/2009/layout/ReverseList"/>
    <dgm:cxn modelId="{9B5B4228-2E0E-4619-97EE-750E7365A451}" srcId="{10B4A425-8D3D-4039-B7C8-F12C88E7A72F}" destId="{9D678F07-E1BD-4ECE-BA6A-B573C229178A}" srcOrd="0" destOrd="0" parTransId="{22F08160-9AA3-4467-AFA5-0A3682331E9F}" sibTransId="{93128DED-2415-4D7B-9AA1-D83C91B77F30}"/>
    <dgm:cxn modelId="{A1278FA3-DCBE-47ED-B33C-75C6E01442F9}" srcId="{10B4A425-8D3D-4039-B7C8-F12C88E7A72F}" destId="{1D36C982-ADD4-4BDB-B7EF-79C4190D2B62}" srcOrd="1" destOrd="0" parTransId="{AE742D56-5C99-43A1-9972-A830999F6DCF}" sibTransId="{B5354500-160A-4DC3-91B7-7C99F1136E5E}"/>
    <dgm:cxn modelId="{561C8043-DED0-44E6-B77A-CCE3D1486DE9}" type="presOf" srcId="{9D678F07-E1BD-4ECE-BA6A-B573C229178A}" destId="{BF21C8EF-0985-4916-946F-FBA7D1956FA9}" srcOrd="1" destOrd="0" presId="urn:microsoft.com/office/officeart/2009/layout/ReverseList"/>
    <dgm:cxn modelId="{EA738C45-AA2C-44AB-9458-F07BDBE0BD87}" type="presOf" srcId="{1D36C982-ADD4-4BDB-B7EF-79C4190D2B62}" destId="{471743C2-F9D0-49DC-9071-941173DAD76D}" srcOrd="1" destOrd="0" presId="urn:microsoft.com/office/officeart/2009/layout/ReverseList"/>
    <dgm:cxn modelId="{742E84EF-B484-43BA-9E15-564182CC7914}" type="presParOf" srcId="{944EA20C-7EE0-4E97-A2DD-9A24D15E2C4F}" destId="{752C7B73-16D4-429C-ACE6-7987D8F6CB0A}" srcOrd="0" destOrd="0" presId="urn:microsoft.com/office/officeart/2009/layout/ReverseList"/>
    <dgm:cxn modelId="{3A172D66-91DF-4936-B1A1-1A552A8E7D9A}" type="presParOf" srcId="{944EA20C-7EE0-4E97-A2DD-9A24D15E2C4F}" destId="{BF21C8EF-0985-4916-946F-FBA7D1956FA9}" srcOrd="1" destOrd="0" presId="urn:microsoft.com/office/officeart/2009/layout/ReverseList"/>
    <dgm:cxn modelId="{55B8F8AE-7504-40DB-9B10-32783D9C10FD}" type="presParOf" srcId="{944EA20C-7EE0-4E97-A2DD-9A24D15E2C4F}" destId="{62346348-5E39-432E-BAA9-35A4D9A0478A}" srcOrd="2" destOrd="0" presId="urn:microsoft.com/office/officeart/2009/layout/ReverseList"/>
    <dgm:cxn modelId="{017CD457-ADF8-4628-8058-15AAA7528582}" type="presParOf" srcId="{944EA20C-7EE0-4E97-A2DD-9A24D15E2C4F}" destId="{471743C2-F9D0-49DC-9071-941173DAD76D}" srcOrd="3" destOrd="0" presId="urn:microsoft.com/office/officeart/2009/layout/ReverseList"/>
    <dgm:cxn modelId="{6E7DB540-E17C-4E32-9F47-12FAC66F76F5}" type="presParOf" srcId="{944EA20C-7EE0-4E97-A2DD-9A24D15E2C4F}" destId="{4DCF01B1-3FE1-404B-A61D-A78910EBEB72}" srcOrd="4" destOrd="0" presId="urn:microsoft.com/office/officeart/2009/layout/ReverseList"/>
    <dgm:cxn modelId="{73D43A33-F1EF-44EA-9663-1FD4B9352111}" type="presParOf" srcId="{944EA20C-7EE0-4E97-A2DD-9A24D15E2C4F}" destId="{079358DD-ADED-410F-A5D1-AB6336965ED4}"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FFFAC8-E0A0-484A-B026-E7331BC4E3D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A7B74758-8685-4A04-B9C4-E5B23BBCEDFC}">
      <dgm:prSet phldrT="[Text]"/>
      <dgm:spPr>
        <a:solidFill>
          <a:schemeClr val="accent1">
            <a:lumMod val="40000"/>
            <a:lumOff val="60000"/>
          </a:schemeClr>
        </a:solidFill>
      </dgm:spPr>
      <dgm:t>
        <a:bodyPr/>
        <a:lstStyle/>
        <a:p>
          <a:r>
            <a:rPr lang="en-US" dirty="0" smtClean="0">
              <a:solidFill>
                <a:schemeClr val="tx2"/>
              </a:solidFill>
            </a:rPr>
            <a:t>Is the proposed development a Family Property? </a:t>
          </a:r>
          <a:endParaRPr lang="en-US" dirty="0">
            <a:solidFill>
              <a:schemeClr val="tx2"/>
            </a:solidFill>
          </a:endParaRPr>
        </a:p>
      </dgm:t>
    </dgm:pt>
    <dgm:pt modelId="{AF035C75-3BE6-4E75-A7AE-E559A1AB35D4}" type="parTrans" cxnId="{CAEF9F8F-6C61-47CD-986D-9637401E7822}">
      <dgm:prSet/>
      <dgm:spPr/>
      <dgm:t>
        <a:bodyPr/>
        <a:lstStyle/>
        <a:p>
          <a:endParaRPr lang="en-US"/>
        </a:p>
      </dgm:t>
    </dgm:pt>
    <dgm:pt modelId="{E70D0639-9195-4015-A522-9864C18B35D1}" type="sibTrans" cxnId="{CAEF9F8F-6C61-47CD-986D-9637401E7822}">
      <dgm:prSet/>
      <dgm:spPr/>
      <dgm:t>
        <a:bodyPr/>
        <a:lstStyle/>
        <a:p>
          <a:endParaRPr lang="en-US"/>
        </a:p>
      </dgm:t>
    </dgm:pt>
    <dgm:pt modelId="{6D32231C-19B1-492F-B954-7A56B0D9CF89}">
      <dgm:prSet phldrT="[Text]"/>
      <dgm:spPr>
        <a:solidFill>
          <a:schemeClr val="accent1">
            <a:lumMod val="40000"/>
            <a:lumOff val="60000"/>
          </a:schemeClr>
        </a:solidFill>
      </dgm:spPr>
      <dgm:t>
        <a:bodyPr/>
        <a:lstStyle/>
        <a:p>
          <a:r>
            <a:rPr lang="en-US" dirty="0" smtClean="0">
              <a:solidFill>
                <a:schemeClr val="tx2"/>
              </a:solidFill>
            </a:rPr>
            <a:t>No</a:t>
          </a:r>
          <a:endParaRPr lang="en-US" dirty="0">
            <a:solidFill>
              <a:schemeClr val="tx2"/>
            </a:solidFill>
          </a:endParaRPr>
        </a:p>
      </dgm:t>
    </dgm:pt>
    <dgm:pt modelId="{68D75724-7E88-4BFE-895B-16879519CFBB}" type="parTrans" cxnId="{65651757-2EBF-48DD-A84C-B137BDC3B31C}">
      <dgm:prSet/>
      <dgm:spPr/>
      <dgm:t>
        <a:bodyPr/>
        <a:lstStyle/>
        <a:p>
          <a:endParaRPr lang="en-US"/>
        </a:p>
      </dgm:t>
    </dgm:pt>
    <dgm:pt modelId="{97FA3E5C-D126-4F0A-977B-FE03DE9D69CC}" type="sibTrans" cxnId="{65651757-2EBF-48DD-A84C-B137BDC3B31C}">
      <dgm:prSet/>
      <dgm:spPr/>
      <dgm:t>
        <a:bodyPr/>
        <a:lstStyle/>
        <a:p>
          <a:endParaRPr lang="en-US"/>
        </a:p>
      </dgm:t>
    </dgm:pt>
    <dgm:pt modelId="{DC8CBCB7-ED3C-47CF-94CE-2E398E77AA15}">
      <dgm:prSet phldrT="[Text]"/>
      <dgm:spPr>
        <a:solidFill>
          <a:schemeClr val="accent1">
            <a:lumMod val="40000"/>
            <a:lumOff val="60000"/>
          </a:schemeClr>
        </a:solidFill>
      </dgm:spPr>
      <dgm:t>
        <a:bodyPr/>
        <a:lstStyle/>
        <a:p>
          <a:r>
            <a:rPr lang="en-US" dirty="0" smtClean="0">
              <a:solidFill>
                <a:schemeClr val="tx2"/>
              </a:solidFill>
            </a:rPr>
            <a:t>Utilized Community Transformation Plan </a:t>
          </a:r>
        </a:p>
        <a:p>
          <a:r>
            <a:rPr lang="en-US" dirty="0" smtClean="0">
              <a:solidFill>
                <a:schemeClr val="tx2"/>
              </a:solidFill>
            </a:rPr>
            <a:t>(sub-section B) </a:t>
          </a:r>
          <a:endParaRPr lang="en-US" dirty="0">
            <a:solidFill>
              <a:schemeClr val="tx2"/>
            </a:solidFill>
          </a:endParaRPr>
        </a:p>
      </dgm:t>
    </dgm:pt>
    <dgm:pt modelId="{52CF31DA-FFF0-4318-A023-74FE055140E9}" type="parTrans" cxnId="{B3AA7CA5-7851-43BB-8561-B58E2E38D78C}">
      <dgm:prSet/>
      <dgm:spPr/>
      <dgm:t>
        <a:bodyPr/>
        <a:lstStyle/>
        <a:p>
          <a:endParaRPr lang="en-US"/>
        </a:p>
      </dgm:t>
    </dgm:pt>
    <dgm:pt modelId="{5455ACD3-45D7-49C5-8F25-7E40462FC155}" type="sibTrans" cxnId="{B3AA7CA5-7851-43BB-8561-B58E2E38D78C}">
      <dgm:prSet/>
      <dgm:spPr/>
      <dgm:t>
        <a:bodyPr/>
        <a:lstStyle/>
        <a:p>
          <a:endParaRPr lang="en-US"/>
        </a:p>
      </dgm:t>
    </dgm:pt>
    <dgm:pt modelId="{F843E899-9078-4482-87E4-125BB84C8218}">
      <dgm:prSet phldrT="[Text]"/>
      <dgm:spPr>
        <a:solidFill>
          <a:schemeClr val="accent1">
            <a:lumMod val="40000"/>
            <a:lumOff val="60000"/>
          </a:schemeClr>
        </a:solidFill>
      </dgm:spPr>
      <dgm:t>
        <a:bodyPr/>
        <a:lstStyle/>
        <a:p>
          <a:r>
            <a:rPr lang="en-US" dirty="0" smtClean="0">
              <a:solidFill>
                <a:schemeClr val="tx2"/>
              </a:solidFill>
            </a:rPr>
            <a:t>Utilized only Community Revitalization Plan </a:t>
          </a:r>
        </a:p>
        <a:p>
          <a:r>
            <a:rPr lang="en-US" dirty="0" smtClean="0">
              <a:solidFill>
                <a:schemeClr val="tx2"/>
              </a:solidFill>
            </a:rPr>
            <a:t>(sub-section A)</a:t>
          </a:r>
          <a:endParaRPr lang="en-US" dirty="0">
            <a:solidFill>
              <a:schemeClr val="tx2"/>
            </a:solidFill>
          </a:endParaRPr>
        </a:p>
      </dgm:t>
    </dgm:pt>
    <dgm:pt modelId="{6E7DE303-664E-463F-ADF0-79FE947455D3}" type="parTrans" cxnId="{1C65D4F6-FEA5-4E0E-AC21-AC3A3F7E6962}">
      <dgm:prSet/>
      <dgm:spPr/>
      <dgm:t>
        <a:bodyPr/>
        <a:lstStyle/>
        <a:p>
          <a:endParaRPr lang="en-US"/>
        </a:p>
      </dgm:t>
    </dgm:pt>
    <dgm:pt modelId="{6817EDC8-94A7-40EF-A91D-8C675831D420}" type="sibTrans" cxnId="{1C65D4F6-FEA5-4E0E-AC21-AC3A3F7E6962}">
      <dgm:prSet/>
      <dgm:spPr/>
      <dgm:t>
        <a:bodyPr/>
        <a:lstStyle/>
        <a:p>
          <a:endParaRPr lang="en-US"/>
        </a:p>
      </dgm:t>
    </dgm:pt>
    <dgm:pt modelId="{4DC93A24-A2B7-4465-888B-8787258BAA87}">
      <dgm:prSet phldrT="[Text]"/>
      <dgm:spPr>
        <a:solidFill>
          <a:schemeClr val="accent1">
            <a:lumMod val="40000"/>
            <a:lumOff val="60000"/>
          </a:schemeClr>
        </a:solidFill>
      </dgm:spPr>
      <dgm:t>
        <a:bodyPr/>
        <a:lstStyle/>
        <a:p>
          <a:r>
            <a:rPr lang="en-US" dirty="0" smtClean="0">
              <a:solidFill>
                <a:schemeClr val="tx2"/>
              </a:solidFill>
            </a:rPr>
            <a:t>Yes</a:t>
          </a:r>
          <a:endParaRPr lang="en-US" dirty="0">
            <a:solidFill>
              <a:schemeClr val="tx2"/>
            </a:solidFill>
          </a:endParaRPr>
        </a:p>
      </dgm:t>
    </dgm:pt>
    <dgm:pt modelId="{DC142E0C-FA32-4BCC-A49A-80D9AAFA8AEE}" type="parTrans" cxnId="{52291688-8A5F-4A15-A93C-E3CB3D3E7E16}">
      <dgm:prSet/>
      <dgm:spPr/>
      <dgm:t>
        <a:bodyPr/>
        <a:lstStyle/>
        <a:p>
          <a:endParaRPr lang="en-US"/>
        </a:p>
      </dgm:t>
    </dgm:pt>
    <dgm:pt modelId="{A32A9F93-420B-4C9B-87E4-6E27D13D1E12}" type="sibTrans" cxnId="{52291688-8A5F-4A15-A93C-E3CB3D3E7E16}">
      <dgm:prSet/>
      <dgm:spPr/>
      <dgm:t>
        <a:bodyPr/>
        <a:lstStyle/>
        <a:p>
          <a:endParaRPr lang="en-US"/>
        </a:p>
      </dgm:t>
    </dgm:pt>
    <dgm:pt modelId="{180B5625-9EDF-4171-A2ED-1F57AFDF4B3E}">
      <dgm:prSet phldrT="[Text]"/>
      <dgm:spPr>
        <a:solidFill>
          <a:schemeClr val="accent1">
            <a:lumMod val="40000"/>
            <a:lumOff val="60000"/>
          </a:schemeClr>
        </a:solidFill>
      </dgm:spPr>
      <dgm:t>
        <a:bodyPr/>
        <a:lstStyle/>
        <a:p>
          <a:r>
            <a:rPr lang="en-US" dirty="0" smtClean="0">
              <a:solidFill>
                <a:schemeClr val="tx2"/>
              </a:solidFill>
            </a:rPr>
            <a:t>Funds must support the goal of increasing educational achievement of children age 18 and under living in the property.</a:t>
          </a:r>
          <a:endParaRPr lang="en-US" dirty="0">
            <a:solidFill>
              <a:schemeClr val="tx2"/>
            </a:solidFill>
          </a:endParaRPr>
        </a:p>
      </dgm:t>
    </dgm:pt>
    <dgm:pt modelId="{9AFEB3EB-AEAB-4B2D-AE7B-191EA9E765A1}" type="parTrans" cxnId="{600E110E-4D12-43DC-BD59-FDFECFD77248}">
      <dgm:prSet/>
      <dgm:spPr/>
      <dgm:t>
        <a:bodyPr/>
        <a:lstStyle/>
        <a:p>
          <a:endParaRPr lang="en-US"/>
        </a:p>
      </dgm:t>
    </dgm:pt>
    <dgm:pt modelId="{105B11F7-0411-4D7D-A0FB-2C0173B26EFC}" type="sibTrans" cxnId="{600E110E-4D12-43DC-BD59-FDFECFD77248}">
      <dgm:prSet/>
      <dgm:spPr/>
      <dgm:t>
        <a:bodyPr/>
        <a:lstStyle/>
        <a:p>
          <a:endParaRPr lang="en-US"/>
        </a:p>
      </dgm:t>
    </dgm:pt>
    <dgm:pt modelId="{92CD0A2E-C248-459A-A467-40844180DF29}" type="pres">
      <dgm:prSet presAssocID="{31FFFAC8-E0A0-484A-B026-E7331BC4E3D2}" presName="diagram" presStyleCnt="0">
        <dgm:presLayoutVars>
          <dgm:chPref val="1"/>
          <dgm:dir/>
          <dgm:animOne val="branch"/>
          <dgm:animLvl val="lvl"/>
          <dgm:resizeHandles val="exact"/>
        </dgm:presLayoutVars>
      </dgm:prSet>
      <dgm:spPr/>
      <dgm:t>
        <a:bodyPr/>
        <a:lstStyle/>
        <a:p>
          <a:endParaRPr lang="en-US"/>
        </a:p>
      </dgm:t>
    </dgm:pt>
    <dgm:pt modelId="{7CD43910-1782-4783-9ADE-42D2DE1F506B}" type="pres">
      <dgm:prSet presAssocID="{A7B74758-8685-4A04-B9C4-E5B23BBCEDFC}" presName="root1" presStyleCnt="0"/>
      <dgm:spPr/>
    </dgm:pt>
    <dgm:pt modelId="{E74FF78B-C03B-4B58-A6F8-77FB22972AD5}" type="pres">
      <dgm:prSet presAssocID="{A7B74758-8685-4A04-B9C4-E5B23BBCEDFC}" presName="LevelOneTextNode" presStyleLbl="node0" presStyleIdx="0" presStyleCnt="1" custScaleX="27117" custScaleY="40406" custLinFactNeighborX="-8149" custLinFactNeighborY="-8295">
        <dgm:presLayoutVars>
          <dgm:chPref val="3"/>
        </dgm:presLayoutVars>
      </dgm:prSet>
      <dgm:spPr/>
      <dgm:t>
        <a:bodyPr/>
        <a:lstStyle/>
        <a:p>
          <a:endParaRPr lang="en-US"/>
        </a:p>
      </dgm:t>
    </dgm:pt>
    <dgm:pt modelId="{4A6E7EF1-18D0-4CD6-9551-38ECC15CC755}" type="pres">
      <dgm:prSet presAssocID="{A7B74758-8685-4A04-B9C4-E5B23BBCEDFC}" presName="level2hierChild" presStyleCnt="0"/>
      <dgm:spPr/>
    </dgm:pt>
    <dgm:pt modelId="{431D890A-19DE-4944-9281-F7CCC97E7E7E}" type="pres">
      <dgm:prSet presAssocID="{68D75724-7E88-4BFE-895B-16879519CFBB}" presName="conn2-1" presStyleLbl="parChTrans1D2" presStyleIdx="0" presStyleCnt="2"/>
      <dgm:spPr/>
      <dgm:t>
        <a:bodyPr/>
        <a:lstStyle/>
        <a:p>
          <a:endParaRPr lang="en-US"/>
        </a:p>
      </dgm:t>
    </dgm:pt>
    <dgm:pt modelId="{4E38F053-2BB1-4B65-B5B7-896AB60E3831}" type="pres">
      <dgm:prSet presAssocID="{68D75724-7E88-4BFE-895B-16879519CFBB}" presName="connTx" presStyleLbl="parChTrans1D2" presStyleIdx="0" presStyleCnt="2"/>
      <dgm:spPr/>
      <dgm:t>
        <a:bodyPr/>
        <a:lstStyle/>
        <a:p>
          <a:endParaRPr lang="en-US"/>
        </a:p>
      </dgm:t>
    </dgm:pt>
    <dgm:pt modelId="{2C97C9CE-DE62-4111-BF92-B4BF2056040F}" type="pres">
      <dgm:prSet presAssocID="{6D32231C-19B1-492F-B954-7A56B0D9CF89}" presName="root2" presStyleCnt="0"/>
      <dgm:spPr/>
    </dgm:pt>
    <dgm:pt modelId="{AE31C7FD-0F5A-49B5-9D0E-9D1555DBCFA7}" type="pres">
      <dgm:prSet presAssocID="{6D32231C-19B1-492F-B954-7A56B0D9CF89}" presName="LevelTwoTextNode" presStyleLbl="node2" presStyleIdx="0" presStyleCnt="2" custScaleX="8598" custScaleY="11526" custLinFactNeighborX="-30405" custLinFactNeighborY="64724">
        <dgm:presLayoutVars>
          <dgm:chPref val="3"/>
        </dgm:presLayoutVars>
      </dgm:prSet>
      <dgm:spPr/>
      <dgm:t>
        <a:bodyPr/>
        <a:lstStyle/>
        <a:p>
          <a:endParaRPr lang="en-US"/>
        </a:p>
      </dgm:t>
    </dgm:pt>
    <dgm:pt modelId="{1E857400-1103-4A4B-BFD0-C60E98326E18}" type="pres">
      <dgm:prSet presAssocID="{6D32231C-19B1-492F-B954-7A56B0D9CF89}" presName="level3hierChild" presStyleCnt="0"/>
      <dgm:spPr/>
    </dgm:pt>
    <dgm:pt modelId="{51DD53C9-5750-4808-8DD9-78FE14F29343}" type="pres">
      <dgm:prSet presAssocID="{52CF31DA-FFF0-4318-A023-74FE055140E9}" presName="conn2-1" presStyleLbl="parChTrans1D3" presStyleIdx="0" presStyleCnt="3"/>
      <dgm:spPr/>
      <dgm:t>
        <a:bodyPr/>
        <a:lstStyle/>
        <a:p>
          <a:endParaRPr lang="en-US"/>
        </a:p>
      </dgm:t>
    </dgm:pt>
    <dgm:pt modelId="{B851DF41-3584-449D-832D-912805FB4943}" type="pres">
      <dgm:prSet presAssocID="{52CF31DA-FFF0-4318-A023-74FE055140E9}" presName="connTx" presStyleLbl="parChTrans1D3" presStyleIdx="0" presStyleCnt="3"/>
      <dgm:spPr/>
      <dgm:t>
        <a:bodyPr/>
        <a:lstStyle/>
        <a:p>
          <a:endParaRPr lang="en-US"/>
        </a:p>
      </dgm:t>
    </dgm:pt>
    <dgm:pt modelId="{F6C00F5E-8EB5-49C3-BC99-459B47D006C9}" type="pres">
      <dgm:prSet presAssocID="{DC8CBCB7-ED3C-47CF-94CE-2E398E77AA15}" presName="root2" presStyleCnt="0"/>
      <dgm:spPr/>
    </dgm:pt>
    <dgm:pt modelId="{236E1722-B945-486B-A6A9-9C65ED97BBC5}" type="pres">
      <dgm:prSet presAssocID="{DC8CBCB7-ED3C-47CF-94CE-2E398E77AA15}" presName="LevelTwoTextNode" presStyleLbl="node3" presStyleIdx="0" presStyleCnt="3" custScaleX="39992" custScaleY="28160" custLinFactNeighborX="-52148" custLinFactNeighborY="59989">
        <dgm:presLayoutVars>
          <dgm:chPref val="3"/>
        </dgm:presLayoutVars>
      </dgm:prSet>
      <dgm:spPr/>
      <dgm:t>
        <a:bodyPr/>
        <a:lstStyle/>
        <a:p>
          <a:endParaRPr lang="en-US"/>
        </a:p>
      </dgm:t>
    </dgm:pt>
    <dgm:pt modelId="{4A88E390-2D88-4F1D-9512-D54DA5595B20}" type="pres">
      <dgm:prSet presAssocID="{DC8CBCB7-ED3C-47CF-94CE-2E398E77AA15}" presName="level3hierChild" presStyleCnt="0"/>
      <dgm:spPr/>
    </dgm:pt>
    <dgm:pt modelId="{58D44DA8-58E7-41FB-A267-6413CC58AC7F}" type="pres">
      <dgm:prSet presAssocID="{6E7DE303-664E-463F-ADF0-79FE947455D3}" presName="conn2-1" presStyleLbl="parChTrans1D3" presStyleIdx="1" presStyleCnt="3"/>
      <dgm:spPr/>
      <dgm:t>
        <a:bodyPr/>
        <a:lstStyle/>
        <a:p>
          <a:endParaRPr lang="en-US"/>
        </a:p>
      </dgm:t>
    </dgm:pt>
    <dgm:pt modelId="{44197A7F-5F3C-47B1-AE71-26881F046FA6}" type="pres">
      <dgm:prSet presAssocID="{6E7DE303-664E-463F-ADF0-79FE947455D3}" presName="connTx" presStyleLbl="parChTrans1D3" presStyleIdx="1" presStyleCnt="3"/>
      <dgm:spPr/>
      <dgm:t>
        <a:bodyPr/>
        <a:lstStyle/>
        <a:p>
          <a:endParaRPr lang="en-US"/>
        </a:p>
      </dgm:t>
    </dgm:pt>
    <dgm:pt modelId="{5785FC02-CF0B-42DE-85AA-C2E61F7E4BB0}" type="pres">
      <dgm:prSet presAssocID="{F843E899-9078-4482-87E4-125BB84C8218}" presName="root2" presStyleCnt="0"/>
      <dgm:spPr/>
    </dgm:pt>
    <dgm:pt modelId="{3EE8E941-5B34-48AA-8D36-7A73135BAC23}" type="pres">
      <dgm:prSet presAssocID="{F843E899-9078-4482-87E4-125BB84C8218}" presName="LevelTwoTextNode" presStyleLbl="node3" presStyleIdx="1" presStyleCnt="3" custScaleX="38960" custScaleY="28451" custLinFactNeighborX="-51116" custLinFactNeighborY="68160">
        <dgm:presLayoutVars>
          <dgm:chPref val="3"/>
        </dgm:presLayoutVars>
      </dgm:prSet>
      <dgm:spPr/>
      <dgm:t>
        <a:bodyPr/>
        <a:lstStyle/>
        <a:p>
          <a:endParaRPr lang="en-US"/>
        </a:p>
      </dgm:t>
    </dgm:pt>
    <dgm:pt modelId="{0EC5DE76-87DC-4378-B666-96C06640485A}" type="pres">
      <dgm:prSet presAssocID="{F843E899-9078-4482-87E4-125BB84C8218}" presName="level3hierChild" presStyleCnt="0"/>
      <dgm:spPr/>
    </dgm:pt>
    <dgm:pt modelId="{BB969154-5F80-44B0-BACE-20963093BD82}" type="pres">
      <dgm:prSet presAssocID="{DC142E0C-FA32-4BCC-A49A-80D9AAFA8AEE}" presName="conn2-1" presStyleLbl="parChTrans1D2" presStyleIdx="1" presStyleCnt="2"/>
      <dgm:spPr/>
      <dgm:t>
        <a:bodyPr/>
        <a:lstStyle/>
        <a:p>
          <a:endParaRPr lang="en-US"/>
        </a:p>
      </dgm:t>
    </dgm:pt>
    <dgm:pt modelId="{5E333392-2E32-48DC-A278-45F02EABE263}" type="pres">
      <dgm:prSet presAssocID="{DC142E0C-FA32-4BCC-A49A-80D9AAFA8AEE}" presName="connTx" presStyleLbl="parChTrans1D2" presStyleIdx="1" presStyleCnt="2"/>
      <dgm:spPr/>
      <dgm:t>
        <a:bodyPr/>
        <a:lstStyle/>
        <a:p>
          <a:endParaRPr lang="en-US"/>
        </a:p>
      </dgm:t>
    </dgm:pt>
    <dgm:pt modelId="{9694366C-612F-4954-876F-F55C572828C3}" type="pres">
      <dgm:prSet presAssocID="{4DC93A24-A2B7-4465-888B-8787258BAA87}" presName="root2" presStyleCnt="0"/>
      <dgm:spPr/>
    </dgm:pt>
    <dgm:pt modelId="{BEABABF1-02A7-4490-855A-FDA910E6A019}" type="pres">
      <dgm:prSet presAssocID="{4DC93A24-A2B7-4465-888B-8787258BAA87}" presName="LevelTwoTextNode" presStyleLbl="node2" presStyleIdx="1" presStyleCnt="2" custScaleX="8214" custScaleY="9974" custLinFactY="-520" custLinFactNeighborX="-29923" custLinFactNeighborY="-100000">
        <dgm:presLayoutVars>
          <dgm:chPref val="3"/>
        </dgm:presLayoutVars>
      </dgm:prSet>
      <dgm:spPr/>
      <dgm:t>
        <a:bodyPr/>
        <a:lstStyle/>
        <a:p>
          <a:endParaRPr lang="en-US"/>
        </a:p>
      </dgm:t>
    </dgm:pt>
    <dgm:pt modelId="{AF1ACD04-7484-4E52-9DFB-1CF916B2E1AB}" type="pres">
      <dgm:prSet presAssocID="{4DC93A24-A2B7-4465-888B-8787258BAA87}" presName="level3hierChild" presStyleCnt="0"/>
      <dgm:spPr/>
    </dgm:pt>
    <dgm:pt modelId="{43E394C8-542D-4D19-8C31-DD56210B2478}" type="pres">
      <dgm:prSet presAssocID="{9AFEB3EB-AEAB-4B2D-AE7B-191EA9E765A1}" presName="conn2-1" presStyleLbl="parChTrans1D3" presStyleIdx="2" presStyleCnt="3"/>
      <dgm:spPr/>
      <dgm:t>
        <a:bodyPr/>
        <a:lstStyle/>
        <a:p>
          <a:endParaRPr lang="en-US"/>
        </a:p>
      </dgm:t>
    </dgm:pt>
    <dgm:pt modelId="{9DFF98C8-2E4C-488C-9660-B38814509A27}" type="pres">
      <dgm:prSet presAssocID="{9AFEB3EB-AEAB-4B2D-AE7B-191EA9E765A1}" presName="connTx" presStyleLbl="parChTrans1D3" presStyleIdx="2" presStyleCnt="3"/>
      <dgm:spPr/>
      <dgm:t>
        <a:bodyPr/>
        <a:lstStyle/>
        <a:p>
          <a:endParaRPr lang="en-US"/>
        </a:p>
      </dgm:t>
    </dgm:pt>
    <dgm:pt modelId="{5271F3F7-F9E3-468A-B441-5E78007DA0BB}" type="pres">
      <dgm:prSet presAssocID="{180B5625-9EDF-4171-A2ED-1F57AFDF4B3E}" presName="root2" presStyleCnt="0"/>
      <dgm:spPr/>
    </dgm:pt>
    <dgm:pt modelId="{72BBB636-AEA1-48EE-AE3D-67F7AC27D87A}" type="pres">
      <dgm:prSet presAssocID="{180B5625-9EDF-4171-A2ED-1F57AFDF4B3E}" presName="LevelTwoTextNode" presStyleLbl="node3" presStyleIdx="2" presStyleCnt="3" custScaleX="64400" custScaleY="36792" custLinFactY="-811" custLinFactNeighborX="-52884" custLinFactNeighborY="-100000">
        <dgm:presLayoutVars>
          <dgm:chPref val="3"/>
        </dgm:presLayoutVars>
      </dgm:prSet>
      <dgm:spPr/>
      <dgm:t>
        <a:bodyPr/>
        <a:lstStyle/>
        <a:p>
          <a:endParaRPr lang="en-US"/>
        </a:p>
      </dgm:t>
    </dgm:pt>
    <dgm:pt modelId="{98B7184A-3A86-48E6-B512-8D7288C01B67}" type="pres">
      <dgm:prSet presAssocID="{180B5625-9EDF-4171-A2ED-1F57AFDF4B3E}" presName="level3hierChild" presStyleCnt="0"/>
      <dgm:spPr/>
    </dgm:pt>
  </dgm:ptLst>
  <dgm:cxnLst>
    <dgm:cxn modelId="{1C65D4F6-FEA5-4E0E-AC21-AC3A3F7E6962}" srcId="{6D32231C-19B1-492F-B954-7A56B0D9CF89}" destId="{F843E899-9078-4482-87E4-125BB84C8218}" srcOrd="1" destOrd="0" parTransId="{6E7DE303-664E-463F-ADF0-79FE947455D3}" sibTransId="{6817EDC8-94A7-40EF-A91D-8C675831D420}"/>
    <dgm:cxn modelId="{9C1C3518-37B6-487F-ABF8-37F75D94C1BE}" type="presOf" srcId="{31FFFAC8-E0A0-484A-B026-E7331BC4E3D2}" destId="{92CD0A2E-C248-459A-A467-40844180DF29}" srcOrd="0" destOrd="0" presId="urn:microsoft.com/office/officeart/2005/8/layout/hierarchy2"/>
    <dgm:cxn modelId="{0D077254-A964-4213-8E3B-595558CBE3F4}" type="presOf" srcId="{DC8CBCB7-ED3C-47CF-94CE-2E398E77AA15}" destId="{236E1722-B945-486B-A6A9-9C65ED97BBC5}" srcOrd="0" destOrd="0" presId="urn:microsoft.com/office/officeart/2005/8/layout/hierarchy2"/>
    <dgm:cxn modelId="{9DDBF678-B0BE-4051-8F48-F62660715A19}" type="presOf" srcId="{9AFEB3EB-AEAB-4B2D-AE7B-191EA9E765A1}" destId="{9DFF98C8-2E4C-488C-9660-B38814509A27}" srcOrd="1" destOrd="0" presId="urn:microsoft.com/office/officeart/2005/8/layout/hierarchy2"/>
    <dgm:cxn modelId="{98135E61-B141-4D0A-9EF9-6293E91FDDB8}" type="presOf" srcId="{6D32231C-19B1-492F-B954-7A56B0D9CF89}" destId="{AE31C7FD-0F5A-49B5-9D0E-9D1555DBCFA7}" srcOrd="0" destOrd="0" presId="urn:microsoft.com/office/officeart/2005/8/layout/hierarchy2"/>
    <dgm:cxn modelId="{580BA04B-BB17-4502-A838-FBA9984DF7F1}" type="presOf" srcId="{6E7DE303-664E-463F-ADF0-79FE947455D3}" destId="{44197A7F-5F3C-47B1-AE71-26881F046FA6}" srcOrd="1" destOrd="0" presId="urn:microsoft.com/office/officeart/2005/8/layout/hierarchy2"/>
    <dgm:cxn modelId="{CAEF9F8F-6C61-47CD-986D-9637401E7822}" srcId="{31FFFAC8-E0A0-484A-B026-E7331BC4E3D2}" destId="{A7B74758-8685-4A04-B9C4-E5B23BBCEDFC}" srcOrd="0" destOrd="0" parTransId="{AF035C75-3BE6-4E75-A7AE-E559A1AB35D4}" sibTransId="{E70D0639-9195-4015-A522-9864C18B35D1}"/>
    <dgm:cxn modelId="{EEA6B210-2DE9-4483-B530-ED8C632E5535}" type="presOf" srcId="{F843E899-9078-4482-87E4-125BB84C8218}" destId="{3EE8E941-5B34-48AA-8D36-7A73135BAC23}" srcOrd="0" destOrd="0" presId="urn:microsoft.com/office/officeart/2005/8/layout/hierarchy2"/>
    <dgm:cxn modelId="{600E110E-4D12-43DC-BD59-FDFECFD77248}" srcId="{4DC93A24-A2B7-4465-888B-8787258BAA87}" destId="{180B5625-9EDF-4171-A2ED-1F57AFDF4B3E}" srcOrd="0" destOrd="0" parTransId="{9AFEB3EB-AEAB-4B2D-AE7B-191EA9E765A1}" sibTransId="{105B11F7-0411-4D7D-A0FB-2C0173B26EFC}"/>
    <dgm:cxn modelId="{C39F6518-EF6F-4E9F-9A24-D9863C6157D1}" type="presOf" srcId="{DC142E0C-FA32-4BCC-A49A-80D9AAFA8AEE}" destId="{5E333392-2E32-48DC-A278-45F02EABE263}" srcOrd="1" destOrd="0" presId="urn:microsoft.com/office/officeart/2005/8/layout/hierarchy2"/>
    <dgm:cxn modelId="{E5A96174-26C0-4DA2-934E-AE53F4D3A0C5}" type="presOf" srcId="{4DC93A24-A2B7-4465-888B-8787258BAA87}" destId="{BEABABF1-02A7-4490-855A-FDA910E6A019}" srcOrd="0" destOrd="0" presId="urn:microsoft.com/office/officeart/2005/8/layout/hierarchy2"/>
    <dgm:cxn modelId="{44B11803-AD11-4818-BC76-9E93E487DBEB}" type="presOf" srcId="{52CF31DA-FFF0-4318-A023-74FE055140E9}" destId="{B851DF41-3584-449D-832D-912805FB4943}" srcOrd="1" destOrd="0" presId="urn:microsoft.com/office/officeart/2005/8/layout/hierarchy2"/>
    <dgm:cxn modelId="{43C5BC79-79CE-4C11-AE53-12FCFD79F9B4}" type="presOf" srcId="{68D75724-7E88-4BFE-895B-16879519CFBB}" destId="{4E38F053-2BB1-4B65-B5B7-896AB60E3831}" srcOrd="1" destOrd="0" presId="urn:microsoft.com/office/officeart/2005/8/layout/hierarchy2"/>
    <dgm:cxn modelId="{B1E4D683-0FAF-4541-AB72-7F3350DF7A25}" type="presOf" srcId="{9AFEB3EB-AEAB-4B2D-AE7B-191EA9E765A1}" destId="{43E394C8-542D-4D19-8C31-DD56210B2478}" srcOrd="0" destOrd="0" presId="urn:microsoft.com/office/officeart/2005/8/layout/hierarchy2"/>
    <dgm:cxn modelId="{B03A273D-C239-4D58-8A91-458C2C6B4149}" type="presOf" srcId="{68D75724-7E88-4BFE-895B-16879519CFBB}" destId="{431D890A-19DE-4944-9281-F7CCC97E7E7E}" srcOrd="0" destOrd="0" presId="urn:microsoft.com/office/officeart/2005/8/layout/hierarchy2"/>
    <dgm:cxn modelId="{F3E9B463-802C-4985-BE80-BDE80A6DE513}" type="presOf" srcId="{A7B74758-8685-4A04-B9C4-E5B23BBCEDFC}" destId="{E74FF78B-C03B-4B58-A6F8-77FB22972AD5}" srcOrd="0" destOrd="0" presId="urn:microsoft.com/office/officeart/2005/8/layout/hierarchy2"/>
    <dgm:cxn modelId="{0FBA41A5-860D-4A88-AFE6-BA0EB2F1284C}" type="presOf" srcId="{180B5625-9EDF-4171-A2ED-1F57AFDF4B3E}" destId="{72BBB636-AEA1-48EE-AE3D-67F7AC27D87A}" srcOrd="0" destOrd="0" presId="urn:microsoft.com/office/officeart/2005/8/layout/hierarchy2"/>
    <dgm:cxn modelId="{76ADEA1B-B51D-4F3C-AB65-60649938513E}" type="presOf" srcId="{52CF31DA-FFF0-4318-A023-74FE055140E9}" destId="{51DD53C9-5750-4808-8DD9-78FE14F29343}" srcOrd="0" destOrd="0" presId="urn:microsoft.com/office/officeart/2005/8/layout/hierarchy2"/>
    <dgm:cxn modelId="{B3AA7CA5-7851-43BB-8561-B58E2E38D78C}" srcId="{6D32231C-19B1-492F-B954-7A56B0D9CF89}" destId="{DC8CBCB7-ED3C-47CF-94CE-2E398E77AA15}" srcOrd="0" destOrd="0" parTransId="{52CF31DA-FFF0-4318-A023-74FE055140E9}" sibTransId="{5455ACD3-45D7-49C5-8F25-7E40462FC155}"/>
    <dgm:cxn modelId="{9D0C49CC-4890-41FD-8FEC-D1502D0DB7B2}" type="presOf" srcId="{6E7DE303-664E-463F-ADF0-79FE947455D3}" destId="{58D44DA8-58E7-41FB-A267-6413CC58AC7F}" srcOrd="0" destOrd="0" presId="urn:microsoft.com/office/officeart/2005/8/layout/hierarchy2"/>
    <dgm:cxn modelId="{375AB8BF-96F9-4575-8F3D-23B51F08652B}" type="presOf" srcId="{DC142E0C-FA32-4BCC-A49A-80D9AAFA8AEE}" destId="{BB969154-5F80-44B0-BACE-20963093BD82}" srcOrd="0" destOrd="0" presId="urn:microsoft.com/office/officeart/2005/8/layout/hierarchy2"/>
    <dgm:cxn modelId="{65651757-2EBF-48DD-A84C-B137BDC3B31C}" srcId="{A7B74758-8685-4A04-B9C4-E5B23BBCEDFC}" destId="{6D32231C-19B1-492F-B954-7A56B0D9CF89}" srcOrd="0" destOrd="0" parTransId="{68D75724-7E88-4BFE-895B-16879519CFBB}" sibTransId="{97FA3E5C-D126-4F0A-977B-FE03DE9D69CC}"/>
    <dgm:cxn modelId="{52291688-8A5F-4A15-A93C-E3CB3D3E7E16}" srcId="{A7B74758-8685-4A04-B9C4-E5B23BBCEDFC}" destId="{4DC93A24-A2B7-4465-888B-8787258BAA87}" srcOrd="1" destOrd="0" parTransId="{DC142E0C-FA32-4BCC-A49A-80D9AAFA8AEE}" sibTransId="{A32A9F93-420B-4C9B-87E4-6E27D13D1E12}"/>
    <dgm:cxn modelId="{E5EF0BEE-41D6-48A0-A94B-458553B859B1}" type="presParOf" srcId="{92CD0A2E-C248-459A-A467-40844180DF29}" destId="{7CD43910-1782-4783-9ADE-42D2DE1F506B}" srcOrd="0" destOrd="0" presId="urn:microsoft.com/office/officeart/2005/8/layout/hierarchy2"/>
    <dgm:cxn modelId="{E7165CD2-7EC1-48C6-A2A9-E5928B4EDAAC}" type="presParOf" srcId="{7CD43910-1782-4783-9ADE-42D2DE1F506B}" destId="{E74FF78B-C03B-4B58-A6F8-77FB22972AD5}" srcOrd="0" destOrd="0" presId="urn:microsoft.com/office/officeart/2005/8/layout/hierarchy2"/>
    <dgm:cxn modelId="{6A847325-9990-4D56-90F3-2A8567364CE6}" type="presParOf" srcId="{7CD43910-1782-4783-9ADE-42D2DE1F506B}" destId="{4A6E7EF1-18D0-4CD6-9551-38ECC15CC755}" srcOrd="1" destOrd="0" presId="urn:microsoft.com/office/officeart/2005/8/layout/hierarchy2"/>
    <dgm:cxn modelId="{FFBAD29F-47F2-49ED-81F6-7A341E52A991}" type="presParOf" srcId="{4A6E7EF1-18D0-4CD6-9551-38ECC15CC755}" destId="{431D890A-19DE-4944-9281-F7CCC97E7E7E}" srcOrd="0" destOrd="0" presId="urn:microsoft.com/office/officeart/2005/8/layout/hierarchy2"/>
    <dgm:cxn modelId="{5771FFD1-0B96-4F41-B922-27593603B148}" type="presParOf" srcId="{431D890A-19DE-4944-9281-F7CCC97E7E7E}" destId="{4E38F053-2BB1-4B65-B5B7-896AB60E3831}" srcOrd="0" destOrd="0" presId="urn:microsoft.com/office/officeart/2005/8/layout/hierarchy2"/>
    <dgm:cxn modelId="{F3607F61-A2FD-49D2-9704-B94EA1737E8F}" type="presParOf" srcId="{4A6E7EF1-18D0-4CD6-9551-38ECC15CC755}" destId="{2C97C9CE-DE62-4111-BF92-B4BF2056040F}" srcOrd="1" destOrd="0" presId="urn:microsoft.com/office/officeart/2005/8/layout/hierarchy2"/>
    <dgm:cxn modelId="{37E4026D-19F5-4784-8E17-AEB0D418FC23}" type="presParOf" srcId="{2C97C9CE-DE62-4111-BF92-B4BF2056040F}" destId="{AE31C7FD-0F5A-49B5-9D0E-9D1555DBCFA7}" srcOrd="0" destOrd="0" presId="urn:microsoft.com/office/officeart/2005/8/layout/hierarchy2"/>
    <dgm:cxn modelId="{13E5E3D2-5DF7-4EF0-AA70-CD57FB3E1CE2}" type="presParOf" srcId="{2C97C9CE-DE62-4111-BF92-B4BF2056040F}" destId="{1E857400-1103-4A4B-BFD0-C60E98326E18}" srcOrd="1" destOrd="0" presId="urn:microsoft.com/office/officeart/2005/8/layout/hierarchy2"/>
    <dgm:cxn modelId="{D61003B8-F454-4A13-BCA9-20DA6C1898FA}" type="presParOf" srcId="{1E857400-1103-4A4B-BFD0-C60E98326E18}" destId="{51DD53C9-5750-4808-8DD9-78FE14F29343}" srcOrd="0" destOrd="0" presId="urn:microsoft.com/office/officeart/2005/8/layout/hierarchy2"/>
    <dgm:cxn modelId="{3F164223-F702-4F66-BDAF-105EFAB1BE50}" type="presParOf" srcId="{51DD53C9-5750-4808-8DD9-78FE14F29343}" destId="{B851DF41-3584-449D-832D-912805FB4943}" srcOrd="0" destOrd="0" presId="urn:microsoft.com/office/officeart/2005/8/layout/hierarchy2"/>
    <dgm:cxn modelId="{98298AEA-3532-401D-A167-DF4A9C16C74D}" type="presParOf" srcId="{1E857400-1103-4A4B-BFD0-C60E98326E18}" destId="{F6C00F5E-8EB5-49C3-BC99-459B47D006C9}" srcOrd="1" destOrd="0" presId="urn:microsoft.com/office/officeart/2005/8/layout/hierarchy2"/>
    <dgm:cxn modelId="{2F71DC01-FAC6-459D-B1E3-EF4B966E9758}" type="presParOf" srcId="{F6C00F5E-8EB5-49C3-BC99-459B47D006C9}" destId="{236E1722-B945-486B-A6A9-9C65ED97BBC5}" srcOrd="0" destOrd="0" presId="urn:microsoft.com/office/officeart/2005/8/layout/hierarchy2"/>
    <dgm:cxn modelId="{F50A07D8-BA06-4E5B-8536-8DA6CD553890}" type="presParOf" srcId="{F6C00F5E-8EB5-49C3-BC99-459B47D006C9}" destId="{4A88E390-2D88-4F1D-9512-D54DA5595B20}" srcOrd="1" destOrd="0" presId="urn:microsoft.com/office/officeart/2005/8/layout/hierarchy2"/>
    <dgm:cxn modelId="{533A87FF-D9A9-4997-85BF-46D06214C439}" type="presParOf" srcId="{1E857400-1103-4A4B-BFD0-C60E98326E18}" destId="{58D44DA8-58E7-41FB-A267-6413CC58AC7F}" srcOrd="2" destOrd="0" presId="urn:microsoft.com/office/officeart/2005/8/layout/hierarchy2"/>
    <dgm:cxn modelId="{194F4227-2B31-49D2-9EDF-795AF4D06926}" type="presParOf" srcId="{58D44DA8-58E7-41FB-A267-6413CC58AC7F}" destId="{44197A7F-5F3C-47B1-AE71-26881F046FA6}" srcOrd="0" destOrd="0" presId="urn:microsoft.com/office/officeart/2005/8/layout/hierarchy2"/>
    <dgm:cxn modelId="{217E4276-6C58-482B-8823-0F3F9602C922}" type="presParOf" srcId="{1E857400-1103-4A4B-BFD0-C60E98326E18}" destId="{5785FC02-CF0B-42DE-85AA-C2E61F7E4BB0}" srcOrd="3" destOrd="0" presId="urn:microsoft.com/office/officeart/2005/8/layout/hierarchy2"/>
    <dgm:cxn modelId="{A921EB23-B84C-44DB-BE1C-7A96BA7C34B4}" type="presParOf" srcId="{5785FC02-CF0B-42DE-85AA-C2E61F7E4BB0}" destId="{3EE8E941-5B34-48AA-8D36-7A73135BAC23}" srcOrd="0" destOrd="0" presId="urn:microsoft.com/office/officeart/2005/8/layout/hierarchy2"/>
    <dgm:cxn modelId="{A6F01867-EE25-4C21-8B2A-7A2A8ED1F731}" type="presParOf" srcId="{5785FC02-CF0B-42DE-85AA-C2E61F7E4BB0}" destId="{0EC5DE76-87DC-4378-B666-96C06640485A}" srcOrd="1" destOrd="0" presId="urn:microsoft.com/office/officeart/2005/8/layout/hierarchy2"/>
    <dgm:cxn modelId="{0D8B7AD9-E36E-4CC1-8AA7-6267EE492AB1}" type="presParOf" srcId="{4A6E7EF1-18D0-4CD6-9551-38ECC15CC755}" destId="{BB969154-5F80-44B0-BACE-20963093BD82}" srcOrd="2" destOrd="0" presId="urn:microsoft.com/office/officeart/2005/8/layout/hierarchy2"/>
    <dgm:cxn modelId="{8D3FC6BF-9E60-403A-ABCD-F72ECFD9CD04}" type="presParOf" srcId="{BB969154-5F80-44B0-BACE-20963093BD82}" destId="{5E333392-2E32-48DC-A278-45F02EABE263}" srcOrd="0" destOrd="0" presId="urn:microsoft.com/office/officeart/2005/8/layout/hierarchy2"/>
    <dgm:cxn modelId="{D4490675-2B0D-4824-9AB6-D88B54B676D6}" type="presParOf" srcId="{4A6E7EF1-18D0-4CD6-9551-38ECC15CC755}" destId="{9694366C-612F-4954-876F-F55C572828C3}" srcOrd="3" destOrd="0" presId="urn:microsoft.com/office/officeart/2005/8/layout/hierarchy2"/>
    <dgm:cxn modelId="{3A481102-C487-4870-94CC-C3F4B0364291}" type="presParOf" srcId="{9694366C-612F-4954-876F-F55C572828C3}" destId="{BEABABF1-02A7-4490-855A-FDA910E6A019}" srcOrd="0" destOrd="0" presId="urn:microsoft.com/office/officeart/2005/8/layout/hierarchy2"/>
    <dgm:cxn modelId="{B9EC80F3-6F83-4DE9-89A7-70C65EF1E5FF}" type="presParOf" srcId="{9694366C-612F-4954-876F-F55C572828C3}" destId="{AF1ACD04-7484-4E52-9DFB-1CF916B2E1AB}" srcOrd="1" destOrd="0" presId="urn:microsoft.com/office/officeart/2005/8/layout/hierarchy2"/>
    <dgm:cxn modelId="{94DDD967-AF57-40DE-A0BA-BF969D26170C}" type="presParOf" srcId="{AF1ACD04-7484-4E52-9DFB-1CF916B2E1AB}" destId="{43E394C8-542D-4D19-8C31-DD56210B2478}" srcOrd="0" destOrd="0" presId="urn:microsoft.com/office/officeart/2005/8/layout/hierarchy2"/>
    <dgm:cxn modelId="{E71859B4-1D1F-41CD-ADE6-190D8ACF3E4D}" type="presParOf" srcId="{43E394C8-542D-4D19-8C31-DD56210B2478}" destId="{9DFF98C8-2E4C-488C-9660-B38814509A27}" srcOrd="0" destOrd="0" presId="urn:microsoft.com/office/officeart/2005/8/layout/hierarchy2"/>
    <dgm:cxn modelId="{4CD1A0FC-70A0-4F9E-B332-B281547B6574}" type="presParOf" srcId="{AF1ACD04-7484-4E52-9DFB-1CF916B2E1AB}" destId="{5271F3F7-F9E3-468A-B441-5E78007DA0BB}" srcOrd="1" destOrd="0" presId="urn:microsoft.com/office/officeart/2005/8/layout/hierarchy2"/>
    <dgm:cxn modelId="{59C8B5F0-8F65-4726-AA9B-6704A7B42B39}" type="presParOf" srcId="{5271F3F7-F9E3-468A-B441-5E78007DA0BB}" destId="{72BBB636-AEA1-48EE-AE3D-67F7AC27D87A}" srcOrd="0" destOrd="0" presId="urn:microsoft.com/office/officeart/2005/8/layout/hierarchy2"/>
    <dgm:cxn modelId="{5C6FB5FE-E714-41C9-B326-27846A8EA5CF}" type="presParOf" srcId="{5271F3F7-F9E3-468A-B441-5E78007DA0BB}" destId="{98B7184A-3A86-48E6-B512-8D7288C01B6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21C8EF-0985-4916-946F-FBA7D1956FA9}">
      <dsp:nvSpPr>
        <dsp:cNvPr id="0" name=""/>
        <dsp:cNvSpPr/>
      </dsp:nvSpPr>
      <dsp:spPr>
        <a:xfrm rot="16200000">
          <a:off x="1161064" y="785666"/>
          <a:ext cx="2307942" cy="2514602"/>
        </a:xfrm>
        <a:prstGeom prst="round2SameRect">
          <a:avLst>
            <a:gd name="adj1" fmla="val 16670"/>
            <a:gd name="adj2" fmla="val 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96850" rIns="177165" bIns="196850" numCol="1" spcCol="1270" anchor="ctr" anchorCtr="0">
          <a:noAutofit/>
        </a:bodyPr>
        <a:lstStyle/>
        <a:p>
          <a:pPr lvl="0" algn="ctr" defTabSz="1377950">
            <a:lnSpc>
              <a:spcPct val="90000"/>
            </a:lnSpc>
            <a:spcBef>
              <a:spcPct val="0"/>
            </a:spcBef>
            <a:spcAft>
              <a:spcPct val="35000"/>
            </a:spcAft>
          </a:pPr>
          <a:r>
            <a:rPr lang="en-US" sz="3100" kern="1200" dirty="0" smtClean="0"/>
            <a:t>Revitalizing Communities</a:t>
          </a:r>
          <a:endParaRPr lang="en-US" sz="3100" kern="1200" dirty="0"/>
        </a:p>
      </dsp:txBody>
      <dsp:txXfrm rot="5400000">
        <a:off x="1170420" y="1001680"/>
        <a:ext cx="2401917" cy="2082572"/>
      </dsp:txXfrm>
    </dsp:sp>
    <dsp:sp modelId="{471743C2-F9D0-49DC-9071-941173DAD76D}">
      <dsp:nvSpPr>
        <dsp:cNvPr id="0" name=""/>
        <dsp:cNvSpPr/>
      </dsp:nvSpPr>
      <dsp:spPr>
        <a:xfrm rot="5400000">
          <a:off x="4717027" y="667778"/>
          <a:ext cx="2307968" cy="2750430"/>
        </a:xfrm>
        <a:prstGeom prst="round2SameRect">
          <a:avLst>
            <a:gd name="adj1" fmla="val 16670"/>
            <a:gd name="adj2" fmla="val 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165" tIns="196850" rIns="118110" bIns="196850" numCol="1" spcCol="1270" anchor="ctr" anchorCtr="0">
          <a:noAutofit/>
        </a:bodyPr>
        <a:lstStyle/>
        <a:p>
          <a:pPr lvl="0" algn="ctr" defTabSz="1377950">
            <a:lnSpc>
              <a:spcPct val="90000"/>
            </a:lnSpc>
            <a:spcBef>
              <a:spcPct val="0"/>
            </a:spcBef>
            <a:spcAft>
              <a:spcPct val="35000"/>
            </a:spcAft>
          </a:pPr>
          <a:r>
            <a:rPr lang="en-US" sz="3100" kern="1200" dirty="0" smtClean="0"/>
            <a:t>Communities of Opportunity</a:t>
          </a:r>
          <a:endParaRPr lang="en-US" sz="3100" kern="1200" dirty="0"/>
        </a:p>
      </dsp:txBody>
      <dsp:txXfrm rot="-5400000">
        <a:off x="4495796" y="1001695"/>
        <a:ext cx="2637744" cy="2082596"/>
      </dsp:txXfrm>
    </dsp:sp>
    <dsp:sp modelId="{4DCF01B1-3FE1-404B-A61D-A78910EBEB72}">
      <dsp:nvSpPr>
        <dsp:cNvPr id="0" name=""/>
        <dsp:cNvSpPr/>
      </dsp:nvSpPr>
      <dsp:spPr>
        <a:xfrm>
          <a:off x="2992496" y="0"/>
          <a:ext cx="1669165" cy="1669084"/>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9358DD-ADED-410F-A5D1-AB6336965ED4}">
      <dsp:nvSpPr>
        <dsp:cNvPr id="0" name=""/>
        <dsp:cNvSpPr/>
      </dsp:nvSpPr>
      <dsp:spPr>
        <a:xfrm rot="10800000">
          <a:off x="2992496" y="2394915"/>
          <a:ext cx="1669165" cy="1669084"/>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C5E7EC7-F32C-4349-AE46-6E16E9908D17}" type="datetimeFigureOut">
              <a:rPr lang="en-US" smtClean="0"/>
              <a:t>10/5/2017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86A3BA0-D650-4253-98A4-F252E78A7A0A}" type="slidenum">
              <a:rPr lang="en-US" smtClean="0"/>
              <a:t>‹#›</a:t>
            </a:fld>
            <a:endParaRPr lang="en-US"/>
          </a:p>
        </p:txBody>
      </p:sp>
    </p:spTree>
    <p:extLst>
      <p:ext uri="{BB962C8B-B14F-4D97-AF65-F5344CB8AC3E}">
        <p14:creationId xmlns:p14="http://schemas.microsoft.com/office/powerpoint/2010/main" val="1288101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nado.org/wp-content/uploads/2012/05/arnold.pd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6A3BA0-D650-4253-98A4-F252E78A7A0A}" type="slidenum">
              <a:rPr lang="en-US" smtClean="0"/>
              <a:t>1</a:t>
            </a:fld>
            <a:endParaRPr lang="en-US"/>
          </a:p>
        </p:txBody>
      </p:sp>
    </p:spTree>
    <p:extLst>
      <p:ext uri="{BB962C8B-B14F-4D97-AF65-F5344CB8AC3E}">
        <p14:creationId xmlns:p14="http://schemas.microsoft.com/office/powerpoint/2010/main" val="2729436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Through the DDRLF, the state loans up to $250,000 for a downtown redevelopment project, at below-market interest rates. This funding covers 40% of a project’s total cost, traditional bank loans finance 50%, and the owner or developer fronts 10%. Rome has received over $2.7 million in DDRLF loans.</a:t>
            </a:r>
          </a:p>
          <a:p>
            <a:endParaRPr lang="en-US" dirty="0" smtClean="0"/>
          </a:p>
          <a:p>
            <a:r>
              <a:rPr lang="en-US" dirty="0" smtClean="0"/>
              <a:t>By 2012, the community had leveraged nearly </a:t>
            </a:r>
            <a:r>
              <a:rPr lang="en-US" dirty="0" smtClean="0">
                <a:hlinkClick r:id="rId3"/>
              </a:rPr>
              <a:t>$6 million in low-interest loans into over $22 million in total private investment</a:t>
            </a:r>
            <a:r>
              <a:rPr lang="en-US" dirty="0" smtClean="0"/>
              <a:t>. </a:t>
            </a:r>
          </a:p>
          <a:p>
            <a:r>
              <a:rPr lang="en-US" dirty="0" smtClean="0"/>
              <a:t>https://www.nado.org/vibrant-rural-communities-rome-georgia/ </a:t>
            </a:r>
            <a:endParaRPr lang="en-US" dirty="0"/>
          </a:p>
        </p:txBody>
      </p:sp>
      <p:sp>
        <p:nvSpPr>
          <p:cNvPr id="4" name="Slide Number Placeholder 3"/>
          <p:cNvSpPr>
            <a:spLocks noGrp="1"/>
          </p:cNvSpPr>
          <p:nvPr>
            <p:ph type="sldNum" sz="quarter" idx="10"/>
          </p:nvPr>
        </p:nvSpPr>
        <p:spPr/>
        <p:txBody>
          <a:bodyPr/>
          <a:lstStyle/>
          <a:p>
            <a:fld id="{186A3BA0-D650-4253-98A4-F252E78A7A0A}" type="slidenum">
              <a:rPr lang="en-US" smtClean="0"/>
              <a:t>24</a:t>
            </a:fld>
            <a:endParaRPr lang="en-US"/>
          </a:p>
        </p:txBody>
      </p:sp>
    </p:spTree>
    <p:extLst>
      <p:ext uri="{BB962C8B-B14F-4D97-AF65-F5344CB8AC3E}">
        <p14:creationId xmlns:p14="http://schemas.microsoft.com/office/powerpoint/2010/main" val="381567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does leveraging</a:t>
            </a:r>
            <a:r>
              <a:rPr lang="en-US" baseline="0" dirty="0" smtClean="0"/>
              <a:t> a revitalization plan look like? </a:t>
            </a:r>
            <a:endParaRPr lang="en-US" dirty="0"/>
          </a:p>
        </p:txBody>
      </p:sp>
      <p:sp>
        <p:nvSpPr>
          <p:cNvPr id="4" name="Slide Number Placeholder 3"/>
          <p:cNvSpPr>
            <a:spLocks noGrp="1"/>
          </p:cNvSpPr>
          <p:nvPr>
            <p:ph type="sldNum" sz="quarter" idx="10"/>
          </p:nvPr>
        </p:nvSpPr>
        <p:spPr/>
        <p:txBody>
          <a:bodyPr/>
          <a:lstStyle/>
          <a:p>
            <a:fld id="{186A3BA0-D650-4253-98A4-F252E78A7A0A}" type="slidenum">
              <a:rPr lang="en-US" smtClean="0"/>
              <a:t>25</a:t>
            </a:fld>
            <a:endParaRPr lang="en-US"/>
          </a:p>
        </p:txBody>
      </p:sp>
    </p:spTree>
    <p:extLst>
      <p:ext uri="{BB962C8B-B14F-4D97-AF65-F5344CB8AC3E}">
        <p14:creationId xmlns:p14="http://schemas.microsoft.com/office/powerpoint/2010/main" val="322333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Additions to definition of Community</a:t>
            </a:r>
            <a:r>
              <a:rPr lang="en-US" baseline="0" dirty="0" smtClean="0"/>
              <a:t> Revitalization Plan:</a:t>
            </a:r>
          </a:p>
          <a:p>
            <a:endParaRPr lang="en-US" baseline="0" dirty="0" smtClean="0"/>
          </a:p>
          <a:p>
            <a:r>
              <a:rPr lang="en-US" baseline="0" dirty="0" smtClean="0"/>
              <a:t>In 2017, we state that the plan must “not encompass the entire surrounding city, municipality, or county” </a:t>
            </a:r>
          </a:p>
          <a:p>
            <a:endParaRPr lang="en-US" baseline="0" dirty="0" smtClean="0"/>
          </a:p>
          <a:p>
            <a:r>
              <a:rPr lang="en-US" baseline="0" dirty="0" smtClean="0"/>
              <a:t>In 2016, the plan must c) “be current, ongoing, and directly affect the proposed site” and f) “designate implementation measures along with specific time frames for the achievement of such policies and housing activities. The timeframes and implementation measures must be current and ongoing.” </a:t>
            </a:r>
            <a:br>
              <a:rPr lang="en-US" baseline="0" dirty="0" smtClean="0"/>
            </a:br>
            <a:r>
              <a:rPr lang="en-US" baseline="0" dirty="0" smtClean="0"/>
              <a:t>In 2017,” item d) combines these two requirements. </a:t>
            </a:r>
          </a:p>
          <a:p>
            <a:endParaRPr lang="en-US" baseline="0" dirty="0" smtClean="0"/>
          </a:p>
          <a:p>
            <a:r>
              <a:rPr lang="en-US" baseline="0" dirty="0" smtClean="0"/>
              <a:t>In 2017, we removed the need to “include an assessment of the existing physical structures and infrastructure of the community” in a recognized community revitalization plan, as many different types of plans were submitted, and the standards for assessment varied depending on the uses of the plan outside of the QAP.</a:t>
            </a:r>
          </a:p>
          <a:p>
            <a:endParaRPr lang="en-US" baseline="0" dirty="0" smtClean="0"/>
          </a:p>
          <a:p>
            <a:r>
              <a:rPr lang="en-US" baseline="0" dirty="0" smtClean="0"/>
              <a:t>Ineligible:</a:t>
            </a:r>
          </a:p>
          <a:p>
            <a:r>
              <a:rPr lang="en-US" baseline="0" dirty="0" smtClean="0"/>
              <a:t>Four years became three years</a:t>
            </a:r>
            <a:endParaRPr lang="en-US" dirty="0"/>
          </a:p>
        </p:txBody>
      </p:sp>
      <p:sp>
        <p:nvSpPr>
          <p:cNvPr id="4" name="Slide Number Placeholder 3"/>
          <p:cNvSpPr>
            <a:spLocks noGrp="1"/>
          </p:cNvSpPr>
          <p:nvPr>
            <p:ph type="sldNum" sz="quarter" idx="10"/>
          </p:nvPr>
        </p:nvSpPr>
        <p:spPr/>
        <p:txBody>
          <a:bodyPr/>
          <a:lstStyle/>
          <a:p>
            <a:fld id="{186A3BA0-D650-4253-98A4-F252E78A7A0A}" type="slidenum">
              <a:rPr lang="en-US" smtClean="0"/>
              <a:t>29</a:t>
            </a:fld>
            <a:endParaRPr lang="en-US"/>
          </a:p>
        </p:txBody>
      </p:sp>
    </p:spTree>
    <p:extLst>
      <p:ext uri="{BB962C8B-B14F-4D97-AF65-F5344CB8AC3E}">
        <p14:creationId xmlns:p14="http://schemas.microsoft.com/office/powerpoint/2010/main" val="1400370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Additions to Minimum Documentation for Community Revitalization Plan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186A3BA0-D650-4253-98A4-F252E78A7A0A}" type="slidenum">
              <a:rPr lang="en-US" smtClean="0"/>
              <a:t>30</a:t>
            </a:fld>
            <a:endParaRPr lang="en-US"/>
          </a:p>
        </p:txBody>
      </p:sp>
    </p:spTree>
    <p:extLst>
      <p:ext uri="{BB962C8B-B14F-4D97-AF65-F5344CB8AC3E}">
        <p14:creationId xmlns:p14="http://schemas.microsoft.com/office/powerpoint/2010/main" val="2592344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Community Transformation Plan…represents a community’s deepened</a:t>
            </a:r>
            <a:r>
              <a:rPr lang="en-US" baseline="0" dirty="0" smtClean="0"/>
              <a:t> commitment to investing in its most valuable asset: its residents.” </a:t>
            </a:r>
            <a:endParaRPr lang="en-US" dirty="0"/>
          </a:p>
        </p:txBody>
      </p:sp>
      <p:sp>
        <p:nvSpPr>
          <p:cNvPr id="4" name="Slide Number Placeholder 3"/>
          <p:cNvSpPr>
            <a:spLocks noGrp="1"/>
          </p:cNvSpPr>
          <p:nvPr>
            <p:ph type="sldNum" sz="quarter" idx="10"/>
          </p:nvPr>
        </p:nvSpPr>
        <p:spPr/>
        <p:txBody>
          <a:bodyPr/>
          <a:lstStyle/>
          <a:p>
            <a:fld id="{186A3BA0-D650-4253-98A4-F252E78A7A0A}" type="slidenum">
              <a:rPr lang="en-US" smtClean="0"/>
              <a:t>32</a:t>
            </a:fld>
            <a:endParaRPr lang="en-US"/>
          </a:p>
        </p:txBody>
      </p:sp>
    </p:spTree>
    <p:extLst>
      <p:ext uri="{BB962C8B-B14F-4D97-AF65-F5344CB8AC3E}">
        <p14:creationId xmlns:p14="http://schemas.microsoft.com/office/powerpoint/2010/main" val="2973011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Minimum documentation: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the Community Transformation Plan Certificate, the Applicant identifies at least one Georgia community in which the Applicant has created long-term partnerships with local organizations to improve community outcomes (e.g., improved educational achievement, increased access to health services) surrounding an Applicant’s development. The Applicant should identify the community in which the proposed development will be located if the Applicant is able to do so (item </a:t>
            </a:r>
            <a:r>
              <a:rPr lang="en-US" sz="1200" b="0" i="0" u="none" strike="noStrike" kern="1200" baseline="0" dirty="0" err="1"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Each established community partner named by the Applicant in the Community Transformation Plan Certificate provides one (1) letter that 1) recognizes the length of their partnership with the Applicant and confirms that this relationship is ongoing; and 2) discusses how the partnership has measurably improved community development outcomes (item </a:t>
            </a:r>
            <a:r>
              <a:rPr lang="en-US" sz="1200" b="0" i="0" u="none" strike="noStrike" kern="1200" baseline="0" dirty="0" err="1"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Grant statements, press releases, letters, or other documentation substantiating the local philanthropic activities (item ii).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RFP used by the local government to select the Community Based Developer, or one (1) letter from the local government describing the process used to select the Community Based Developer (item iii).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One (1) letter from DCA certifying that the Project Team received a HOME consent and was designated as a CHDO (item iv). </a:t>
            </a:r>
          </a:p>
          <a:p>
            <a:endParaRPr lang="en-US" dirty="0"/>
          </a:p>
        </p:txBody>
      </p:sp>
      <p:sp>
        <p:nvSpPr>
          <p:cNvPr id="4" name="Slide Number Placeholder 3"/>
          <p:cNvSpPr>
            <a:spLocks noGrp="1"/>
          </p:cNvSpPr>
          <p:nvPr>
            <p:ph type="sldNum" sz="quarter" idx="10"/>
          </p:nvPr>
        </p:nvSpPr>
        <p:spPr/>
        <p:txBody>
          <a:bodyPr/>
          <a:lstStyle/>
          <a:p>
            <a:fld id="{186A3BA0-D650-4253-98A4-F252E78A7A0A}" type="slidenum">
              <a:rPr lang="en-US" smtClean="0"/>
              <a:t>34</a:t>
            </a:fld>
            <a:endParaRPr lang="en-US"/>
          </a:p>
        </p:txBody>
      </p:sp>
    </p:spTree>
    <p:extLst>
      <p:ext uri="{BB962C8B-B14F-4D97-AF65-F5344CB8AC3E}">
        <p14:creationId xmlns:p14="http://schemas.microsoft.com/office/powerpoint/2010/main" val="4141299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Minimum documentation: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One (1) letter from the local community-based organization or public entity confirming their partnership with the Project Team to serve as Community Quarterback. </a:t>
            </a:r>
          </a:p>
          <a:p>
            <a:r>
              <a:rPr lang="en-US" sz="1200" b="0" i="0" u="none" strike="noStrike" kern="1200" baseline="0" dirty="0" smtClean="0">
                <a:solidFill>
                  <a:schemeClr val="tx1"/>
                </a:solidFill>
                <a:latin typeface="+mn-lt"/>
                <a:ea typeface="+mn-ea"/>
                <a:cs typeface="+mn-cs"/>
              </a:rPr>
              <a:t>• In the Community Transformation Plan Certificate, the Applicant provides a summary of the mission and activities of the Community Quarterback. </a:t>
            </a:r>
          </a:p>
          <a:p>
            <a:endParaRPr lang="en-US" dirty="0"/>
          </a:p>
        </p:txBody>
      </p:sp>
      <p:sp>
        <p:nvSpPr>
          <p:cNvPr id="4" name="Slide Number Placeholder 3"/>
          <p:cNvSpPr>
            <a:spLocks noGrp="1"/>
          </p:cNvSpPr>
          <p:nvPr>
            <p:ph type="sldNum" sz="quarter" idx="10"/>
          </p:nvPr>
        </p:nvSpPr>
        <p:spPr/>
        <p:txBody>
          <a:bodyPr/>
          <a:lstStyle/>
          <a:p>
            <a:fld id="{186A3BA0-D650-4253-98A4-F252E78A7A0A}" type="slidenum">
              <a:rPr lang="en-US" smtClean="0"/>
              <a:t>35</a:t>
            </a:fld>
            <a:endParaRPr lang="en-US"/>
          </a:p>
        </p:txBody>
      </p:sp>
    </p:spTree>
    <p:extLst>
      <p:ext uri="{BB962C8B-B14F-4D97-AF65-F5344CB8AC3E}">
        <p14:creationId xmlns:p14="http://schemas.microsoft.com/office/powerpoint/2010/main" val="3804134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Minimum Documentation: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 copy of the full Community Revitalization Plan that meets DCA requirements. </a:t>
            </a:r>
          </a:p>
          <a:p>
            <a:r>
              <a:rPr lang="en-US" sz="1200" b="0" i="0" u="none" strike="noStrike" kern="1200" baseline="0" dirty="0" smtClean="0">
                <a:solidFill>
                  <a:schemeClr val="tx1"/>
                </a:solidFill>
                <a:latin typeface="+mn-lt"/>
                <a:ea typeface="+mn-ea"/>
                <a:cs typeface="+mn-cs"/>
              </a:rPr>
              <a:t>• A copy of the full Community Transformation Plan that meets DCA requirements. </a:t>
            </a:r>
          </a:p>
          <a:p>
            <a:r>
              <a:rPr lang="en-US" sz="1200" b="0" i="0" u="none" strike="noStrike" kern="1200" baseline="0" dirty="0" smtClean="0">
                <a:solidFill>
                  <a:schemeClr val="tx1"/>
                </a:solidFill>
                <a:latin typeface="+mn-lt"/>
                <a:ea typeface="+mn-ea"/>
                <a:cs typeface="+mn-cs"/>
              </a:rPr>
              <a:t>• A completed Community Transformation Plan Certificate </a:t>
            </a:r>
          </a:p>
          <a:p>
            <a:r>
              <a:rPr lang="en-US" sz="1200" b="0" i="0" u="none" strike="noStrike" kern="1200" baseline="0" dirty="0" smtClean="0">
                <a:solidFill>
                  <a:schemeClr val="tx1"/>
                </a:solidFill>
                <a:latin typeface="+mn-lt"/>
                <a:ea typeface="+mn-ea"/>
                <a:cs typeface="+mn-cs"/>
              </a:rPr>
              <a:t>• A map of the Defined Neighborhood surrounding the proposed site targeted by the Community Transformation Plan. </a:t>
            </a:r>
          </a:p>
          <a:p>
            <a:r>
              <a:rPr lang="en-US" sz="1200" b="0" i="0" u="none" strike="noStrike" kern="1200" baseline="0" dirty="0" smtClean="0">
                <a:solidFill>
                  <a:schemeClr val="tx1"/>
                </a:solidFill>
                <a:latin typeface="+mn-lt"/>
                <a:ea typeface="+mn-ea"/>
                <a:cs typeface="+mn-cs"/>
              </a:rPr>
              <a:t>• Details regarding meeting(s) between Transformation Partners </a:t>
            </a:r>
          </a:p>
          <a:p>
            <a:r>
              <a:rPr lang="en-US" sz="1200" b="0" i="0" u="none" strike="noStrike" kern="1200" baseline="0" dirty="0" smtClean="0">
                <a:solidFill>
                  <a:schemeClr val="tx1"/>
                </a:solidFill>
                <a:latin typeface="+mn-lt"/>
                <a:ea typeface="+mn-ea"/>
                <a:cs typeface="+mn-cs"/>
              </a:rPr>
              <a:t>• Evidence of outreach efforts to engage the local population to be served.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Community Transformation Plan must include a full description of all goals, solutions, metrics of success, milestones, resources committed, and entities responsible. </a:t>
            </a:r>
            <a:endParaRPr lang="en-US" dirty="0"/>
          </a:p>
        </p:txBody>
      </p:sp>
      <p:sp>
        <p:nvSpPr>
          <p:cNvPr id="4" name="Slide Number Placeholder 3"/>
          <p:cNvSpPr>
            <a:spLocks noGrp="1"/>
          </p:cNvSpPr>
          <p:nvPr>
            <p:ph type="sldNum" sz="quarter" idx="10"/>
          </p:nvPr>
        </p:nvSpPr>
        <p:spPr/>
        <p:txBody>
          <a:bodyPr/>
          <a:lstStyle/>
          <a:p>
            <a:fld id="{186A3BA0-D650-4253-98A4-F252E78A7A0A}" type="slidenum">
              <a:rPr lang="en-US" smtClean="0"/>
              <a:t>37</a:t>
            </a:fld>
            <a:endParaRPr lang="en-US"/>
          </a:p>
        </p:txBody>
      </p:sp>
    </p:spTree>
    <p:extLst>
      <p:ext uri="{BB962C8B-B14F-4D97-AF65-F5344CB8AC3E}">
        <p14:creationId xmlns:p14="http://schemas.microsoft.com/office/powerpoint/2010/main" val="1945987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i="0" u="none" strike="noStrike" kern="1200" baseline="0" dirty="0" smtClean="0">
              <a:solidFill>
                <a:schemeClr val="tx1"/>
              </a:solidFill>
              <a:latin typeface="+mn-lt"/>
              <a:ea typeface="+mn-ea"/>
              <a:cs typeface="+mn-cs"/>
            </a:endParaRP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Minimum Documentation: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Commitment of funds. </a:t>
            </a:r>
          </a:p>
          <a:p>
            <a:r>
              <a:rPr lang="en-US" sz="1200" b="0" i="0" u="none" strike="noStrike" kern="1200" baseline="0" dirty="0" smtClean="0">
                <a:solidFill>
                  <a:schemeClr val="tx1"/>
                </a:solidFill>
                <a:latin typeface="+mn-lt"/>
                <a:ea typeface="+mn-ea"/>
                <a:cs typeface="+mn-cs"/>
              </a:rPr>
              <a:t>• Detailed source of funds. </a:t>
            </a:r>
          </a:p>
          <a:p>
            <a:r>
              <a:rPr lang="en-US" sz="1200" b="0" i="0" u="none" strike="noStrike" kern="1200" baseline="0" dirty="0" smtClean="0">
                <a:solidFill>
                  <a:schemeClr val="tx1"/>
                </a:solidFill>
                <a:latin typeface="+mn-lt"/>
                <a:ea typeface="+mn-ea"/>
                <a:cs typeface="+mn-cs"/>
              </a:rPr>
              <a:t>• Detailed use of funds. </a:t>
            </a:r>
          </a:p>
          <a:p>
            <a:r>
              <a:rPr lang="en-US" sz="1200" b="0" i="0" u="none" strike="noStrike" kern="1200" baseline="0" dirty="0" smtClean="0">
                <a:solidFill>
                  <a:schemeClr val="tx1"/>
                </a:solidFill>
                <a:latin typeface="+mn-lt"/>
                <a:ea typeface="+mn-ea"/>
                <a:cs typeface="+mn-cs"/>
              </a:rPr>
              <a:t>• Narrative of how the secured funds support the Community Revitalization Plan or the Community Transformation Plan. </a:t>
            </a:r>
          </a:p>
          <a:p>
            <a:endParaRPr lang="en-US" dirty="0"/>
          </a:p>
        </p:txBody>
      </p:sp>
      <p:sp>
        <p:nvSpPr>
          <p:cNvPr id="4" name="Slide Number Placeholder 3"/>
          <p:cNvSpPr>
            <a:spLocks noGrp="1"/>
          </p:cNvSpPr>
          <p:nvPr>
            <p:ph type="sldNum" sz="quarter" idx="10"/>
          </p:nvPr>
        </p:nvSpPr>
        <p:spPr/>
        <p:txBody>
          <a:bodyPr/>
          <a:lstStyle/>
          <a:p>
            <a:fld id="{186A3BA0-D650-4253-98A4-F252E78A7A0A}" type="slidenum">
              <a:rPr lang="en-US" smtClean="0"/>
              <a:t>40</a:t>
            </a:fld>
            <a:endParaRPr lang="en-US"/>
          </a:p>
        </p:txBody>
      </p:sp>
    </p:spTree>
    <p:extLst>
      <p:ext uri="{BB962C8B-B14F-4D97-AF65-F5344CB8AC3E}">
        <p14:creationId xmlns:p14="http://schemas.microsoft.com/office/powerpoint/2010/main" val="2448692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 the Application is not a Family property and a Community Transformation Plan, the dedicated funds must support one or more collaborative solutions to provide services and resources as outlined in the Community Transformation Plan. </a:t>
            </a:r>
          </a:p>
          <a:p>
            <a:endParaRPr lang="en-US" dirty="0" smtClean="0"/>
          </a:p>
          <a:p>
            <a:r>
              <a:rPr lang="en-US" dirty="0" smtClean="0"/>
              <a:t>If b) the Application is not a Family property and includes a Community Revitalization Plan, the dedicated funds must support the provision of services and resources to the proposed development’s future residents and neighbors; these services and resources may be highlighted elsewhere in the Application, such as Scoring Section XIX. Healthy Housing Initiatives and/or Threshold Section IV. Required Services. </a:t>
            </a:r>
          </a:p>
          <a:p>
            <a:endParaRPr lang="en-US" dirty="0" smtClean="0"/>
          </a:p>
          <a:p>
            <a:r>
              <a:rPr lang="en-US" dirty="0" smtClean="0"/>
              <a:t>Additionally, for either a) or b), the provision of services and resources may be an Applicant-operated fund to support educational achievement in the community surrounding the development. </a:t>
            </a:r>
          </a:p>
          <a:p>
            <a:endParaRPr lang="en-US" dirty="0"/>
          </a:p>
        </p:txBody>
      </p:sp>
      <p:sp>
        <p:nvSpPr>
          <p:cNvPr id="4" name="Slide Number Placeholder 3"/>
          <p:cNvSpPr>
            <a:spLocks noGrp="1"/>
          </p:cNvSpPr>
          <p:nvPr>
            <p:ph type="sldNum" sz="quarter" idx="10"/>
          </p:nvPr>
        </p:nvSpPr>
        <p:spPr/>
        <p:txBody>
          <a:bodyPr/>
          <a:lstStyle/>
          <a:p>
            <a:fld id="{186A3BA0-D650-4253-98A4-F252E78A7A0A}" type="slidenum">
              <a:rPr lang="en-US" smtClean="0"/>
              <a:t>41</a:t>
            </a:fld>
            <a:endParaRPr lang="en-US"/>
          </a:p>
        </p:txBody>
      </p:sp>
    </p:spTree>
    <p:extLst>
      <p:ext uri="{BB962C8B-B14F-4D97-AF65-F5344CB8AC3E}">
        <p14:creationId xmlns:p14="http://schemas.microsoft.com/office/powerpoint/2010/main" val="4273311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http://www.affirmedhousing.com/resources/myths.html</a:t>
            </a:r>
            <a:endParaRPr lang="en-US" dirty="0"/>
          </a:p>
        </p:txBody>
      </p:sp>
      <p:sp>
        <p:nvSpPr>
          <p:cNvPr id="4" name="Slide Number Placeholder 3"/>
          <p:cNvSpPr>
            <a:spLocks noGrp="1"/>
          </p:cNvSpPr>
          <p:nvPr>
            <p:ph type="sldNum" sz="quarter" idx="10"/>
          </p:nvPr>
        </p:nvSpPr>
        <p:spPr/>
        <p:txBody>
          <a:bodyPr/>
          <a:lstStyle/>
          <a:p>
            <a:fld id="{186A3BA0-D650-4253-98A4-F252E78A7A0A}" type="slidenum">
              <a:rPr lang="en-US" smtClean="0"/>
              <a:t>7</a:t>
            </a:fld>
            <a:endParaRPr lang="en-US"/>
          </a:p>
        </p:txBody>
      </p:sp>
    </p:spTree>
    <p:extLst>
      <p:ext uri="{BB962C8B-B14F-4D97-AF65-F5344CB8AC3E}">
        <p14:creationId xmlns:p14="http://schemas.microsoft.com/office/powerpoint/2010/main" val="7321736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Minimum Documentation: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 copy of the ground-lease agreement. </a:t>
            </a:r>
          </a:p>
          <a:p>
            <a:endParaRPr lang="en-US" dirty="0"/>
          </a:p>
        </p:txBody>
      </p:sp>
      <p:sp>
        <p:nvSpPr>
          <p:cNvPr id="4" name="Slide Number Placeholder 3"/>
          <p:cNvSpPr>
            <a:spLocks noGrp="1"/>
          </p:cNvSpPr>
          <p:nvPr>
            <p:ph type="sldNum" sz="quarter" idx="10"/>
          </p:nvPr>
        </p:nvSpPr>
        <p:spPr/>
        <p:txBody>
          <a:bodyPr/>
          <a:lstStyle/>
          <a:p>
            <a:fld id="{186A3BA0-D650-4253-98A4-F252E78A7A0A}" type="slidenum">
              <a:rPr lang="en-US" smtClean="0"/>
              <a:t>42</a:t>
            </a:fld>
            <a:endParaRPr lang="en-US"/>
          </a:p>
        </p:txBody>
      </p:sp>
    </p:spTree>
    <p:extLst>
      <p:ext uri="{BB962C8B-B14F-4D97-AF65-F5344CB8AC3E}">
        <p14:creationId xmlns:p14="http://schemas.microsoft.com/office/powerpoint/2010/main" val="24277792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6A3BA0-D650-4253-98A4-F252E78A7A0A}" type="slidenum">
              <a:rPr lang="en-US" smtClean="0"/>
              <a:t>46</a:t>
            </a:fld>
            <a:endParaRPr lang="en-US"/>
          </a:p>
        </p:txBody>
      </p:sp>
    </p:spTree>
    <p:extLst>
      <p:ext uri="{BB962C8B-B14F-4D97-AF65-F5344CB8AC3E}">
        <p14:creationId xmlns:p14="http://schemas.microsoft.com/office/powerpoint/2010/main" val="4242215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6A3BA0-D650-4253-98A4-F252E78A7A0A}" type="slidenum">
              <a:rPr lang="en-US" smtClean="0"/>
              <a:t>9</a:t>
            </a:fld>
            <a:endParaRPr lang="en-US"/>
          </a:p>
        </p:txBody>
      </p:sp>
    </p:spTree>
    <p:extLst>
      <p:ext uri="{BB962C8B-B14F-4D97-AF65-F5344CB8AC3E}">
        <p14:creationId xmlns:p14="http://schemas.microsoft.com/office/powerpoint/2010/main" val="1281300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(“One study”):</a:t>
            </a:r>
            <a:r>
              <a:rPr lang="en-US" baseline="0" dirty="0" smtClean="0"/>
              <a:t> </a:t>
            </a:r>
            <a:r>
              <a:rPr lang="en-US" dirty="0" smtClean="0"/>
              <a:t>https://www.ncbi.nlm.nih.gov/pmc/articles/PMC3824966/</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Affordable housing is</a:t>
            </a:r>
            <a:r>
              <a:rPr lang="en-US" baseline="0" dirty="0" smtClean="0"/>
              <a:t> even more likely to neutrally or positively affect the surrounding neighborhood when it is thoroughly integrated into the neighborhood. </a:t>
            </a:r>
            <a:endParaRPr lang="en-US" dirty="0" smtClean="0"/>
          </a:p>
          <a:p>
            <a:endParaRPr lang="en-US" dirty="0" smtClean="0"/>
          </a:p>
          <a:p>
            <a:r>
              <a:rPr lang="en-US" dirty="0" smtClean="0"/>
              <a:t>Design, management,</a:t>
            </a:r>
            <a:r>
              <a:rPr lang="en-US" baseline="0" dirty="0" smtClean="0"/>
              <a:t> location, and dispersion </a:t>
            </a:r>
          </a:p>
          <a:p>
            <a:endParaRPr lang="en-US" baseline="0" dirty="0" smtClean="0"/>
          </a:p>
          <a:p>
            <a:r>
              <a:rPr lang="en-US" baseline="0" dirty="0" smtClean="0"/>
              <a:t>http://www.affirmedhousing.com/resources/myths.html </a:t>
            </a:r>
          </a:p>
          <a:p>
            <a:r>
              <a:rPr lang="en-US" b="1" dirty="0" smtClean="0"/>
              <a:t>MYTH: Affordable housing will look like “cheap housing.” </a:t>
            </a:r>
            <a:br>
              <a:rPr lang="en-US" b="1" dirty="0" smtClean="0"/>
            </a:br>
            <a:r>
              <a:rPr lang="en-US" b="1" dirty="0" smtClean="0"/>
              <a:t>REALITY:</a:t>
            </a:r>
            <a:r>
              <a:rPr lang="en-US" dirty="0" smtClean="0"/>
              <a:t> Affordable housing must comply with the same building restrictions and design standards as market-rate housing. Builders know that it makes sense to use the same construction techniques and materials for all units in a development. Furthermore, because affordable housing is often funded in part with public money, sometimes it needs to comply with additional restrictions and higher standards than market-rate housing. Groups like the Franciscan Ministries, the Community Housing Association of DuPage, the Lake County Residential Development Corporation (LCRDC) and a number of for-profit housing developers provide strong examples of high-quality affordable housing that blends in with market-rate housing here in the Chicago region. Many developments incorporating affordable units are built as low-rise garden apartments at a scale similar to large houses. Affordable housing is not affordable because it’s built with “sub-quality” materials; it is affordable in the sense that it is less costly to live in because it is supported by additional public and private funds. </a:t>
            </a:r>
            <a:endParaRPr lang="en-US" dirty="0"/>
          </a:p>
        </p:txBody>
      </p:sp>
      <p:sp>
        <p:nvSpPr>
          <p:cNvPr id="4" name="Slide Number Placeholder 3"/>
          <p:cNvSpPr>
            <a:spLocks noGrp="1"/>
          </p:cNvSpPr>
          <p:nvPr>
            <p:ph type="sldNum" sz="quarter" idx="10"/>
          </p:nvPr>
        </p:nvSpPr>
        <p:spPr/>
        <p:txBody>
          <a:bodyPr/>
          <a:lstStyle/>
          <a:p>
            <a:fld id="{186A3BA0-D650-4253-98A4-F252E78A7A0A}" type="slidenum">
              <a:rPr lang="en-US" smtClean="0"/>
              <a:t>11</a:t>
            </a:fld>
            <a:endParaRPr lang="en-US"/>
          </a:p>
        </p:txBody>
      </p:sp>
    </p:spTree>
    <p:extLst>
      <p:ext uri="{BB962C8B-B14F-4D97-AF65-F5344CB8AC3E}">
        <p14:creationId xmlns:p14="http://schemas.microsoft.com/office/powerpoint/2010/main" val="4161530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Massachusetts</a:t>
            </a:r>
            <a:r>
              <a:rPr lang="en-US" baseline="0" dirty="0" smtClean="0"/>
              <a:t> study of 41 towns found that multi-family complexes often generated a profit for local governments. </a:t>
            </a:r>
          </a:p>
          <a:p>
            <a:r>
              <a:rPr lang="en-US" b="0" dirty="0" smtClean="0"/>
              <a:t>http://www.affirmedhousing.com/resources/myths.html</a:t>
            </a:r>
            <a:endParaRPr lang="en-US" b="0" dirty="0"/>
          </a:p>
        </p:txBody>
      </p:sp>
      <p:sp>
        <p:nvSpPr>
          <p:cNvPr id="4" name="Slide Number Placeholder 3"/>
          <p:cNvSpPr>
            <a:spLocks noGrp="1"/>
          </p:cNvSpPr>
          <p:nvPr>
            <p:ph type="sldNum" sz="quarter" idx="10"/>
          </p:nvPr>
        </p:nvSpPr>
        <p:spPr/>
        <p:txBody>
          <a:bodyPr/>
          <a:lstStyle/>
          <a:p>
            <a:fld id="{186A3BA0-D650-4253-98A4-F252E78A7A0A}" type="slidenum">
              <a:rPr lang="en-US" smtClean="0"/>
              <a:t>12</a:t>
            </a:fld>
            <a:endParaRPr lang="en-US"/>
          </a:p>
        </p:txBody>
      </p:sp>
    </p:spTree>
    <p:extLst>
      <p:ext uri="{BB962C8B-B14F-4D97-AF65-F5344CB8AC3E}">
        <p14:creationId xmlns:p14="http://schemas.microsoft.com/office/powerpoint/2010/main" val="4093640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http://www.affirmedhousing.com/resources/myths.html</a:t>
            </a:r>
            <a:endParaRPr lang="en-US" dirty="0"/>
          </a:p>
        </p:txBody>
      </p:sp>
      <p:sp>
        <p:nvSpPr>
          <p:cNvPr id="4" name="Slide Number Placeholder 3"/>
          <p:cNvSpPr>
            <a:spLocks noGrp="1"/>
          </p:cNvSpPr>
          <p:nvPr>
            <p:ph type="sldNum" sz="quarter" idx="10"/>
          </p:nvPr>
        </p:nvSpPr>
        <p:spPr/>
        <p:txBody>
          <a:bodyPr/>
          <a:lstStyle/>
          <a:p>
            <a:fld id="{186A3BA0-D650-4253-98A4-F252E78A7A0A}" type="slidenum">
              <a:rPr lang="en-US" smtClean="0"/>
              <a:t>13</a:t>
            </a:fld>
            <a:endParaRPr lang="en-US"/>
          </a:p>
        </p:txBody>
      </p:sp>
    </p:spTree>
    <p:extLst>
      <p:ext uri="{BB962C8B-B14F-4D97-AF65-F5344CB8AC3E}">
        <p14:creationId xmlns:p14="http://schemas.microsoft.com/office/powerpoint/2010/main" val="2623260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wes</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77EA0A5C-D3DD-4807-A0A4-C8A1A7A32E29}" type="slidenum">
              <a:rPr lang="en-US" smtClean="0"/>
              <a:t>18</a:t>
            </a:fld>
            <a:endParaRPr lang="en-US"/>
          </a:p>
        </p:txBody>
      </p:sp>
    </p:spTree>
    <p:extLst>
      <p:ext uri="{BB962C8B-B14F-4D97-AF65-F5344CB8AC3E}">
        <p14:creationId xmlns:p14="http://schemas.microsoft.com/office/powerpoint/2010/main" val="3873255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does it look like to successfully integrate</a:t>
            </a:r>
            <a:r>
              <a:rPr lang="en-US" baseline="0" dirty="0" smtClean="0"/>
              <a:t> DCA funding streams to revitalize a community? </a:t>
            </a:r>
            <a:endParaRPr lang="en-US" dirty="0"/>
          </a:p>
        </p:txBody>
      </p:sp>
      <p:sp>
        <p:nvSpPr>
          <p:cNvPr id="4" name="Slide Number Placeholder 3"/>
          <p:cNvSpPr>
            <a:spLocks noGrp="1"/>
          </p:cNvSpPr>
          <p:nvPr>
            <p:ph type="sldNum" sz="quarter" idx="10"/>
          </p:nvPr>
        </p:nvSpPr>
        <p:spPr/>
        <p:txBody>
          <a:bodyPr/>
          <a:lstStyle/>
          <a:p>
            <a:fld id="{186A3BA0-D650-4253-98A4-F252E78A7A0A}" type="slidenum">
              <a:rPr lang="en-US" smtClean="0"/>
              <a:t>22</a:t>
            </a:fld>
            <a:endParaRPr lang="en-US"/>
          </a:p>
        </p:txBody>
      </p:sp>
    </p:spTree>
    <p:extLst>
      <p:ext uri="{BB962C8B-B14F-4D97-AF65-F5344CB8AC3E}">
        <p14:creationId xmlns:p14="http://schemas.microsoft.com/office/powerpoint/2010/main" val="278245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Rome recognized with Community</a:t>
            </a:r>
            <a:r>
              <a:rPr lang="en-US" baseline="0" dirty="0" smtClean="0"/>
              <a:t> Transformation Award in October 2015 GICH celebration; this award “highlights innovative neighborhood revitalization that improves educational opportunities within the community, provides transportation options, increases retail development, and incorporates walkability.” </a:t>
            </a:r>
          </a:p>
          <a:p>
            <a:endParaRPr lang="en-US" baseline="0" dirty="0" smtClean="0"/>
          </a:p>
          <a:p>
            <a:r>
              <a:rPr lang="en-US" dirty="0" smtClean="0"/>
              <a:t>http://www.northwestgeorgianews.com/rome/news/local/ground-broken-for-south-rome-housing-housing-to-be-scattered/article_559c69e2-52eb-11e6-aa77-6bff53ed385a.html</a:t>
            </a:r>
          </a:p>
          <a:p>
            <a:endParaRPr lang="en-US" dirty="0"/>
          </a:p>
        </p:txBody>
      </p:sp>
      <p:sp>
        <p:nvSpPr>
          <p:cNvPr id="4" name="Slide Number Placeholder 3"/>
          <p:cNvSpPr>
            <a:spLocks noGrp="1"/>
          </p:cNvSpPr>
          <p:nvPr>
            <p:ph type="sldNum" sz="quarter" idx="10"/>
          </p:nvPr>
        </p:nvSpPr>
        <p:spPr/>
        <p:txBody>
          <a:bodyPr/>
          <a:lstStyle/>
          <a:p>
            <a:fld id="{186A3BA0-D650-4253-98A4-F252E78A7A0A}" type="slidenum">
              <a:rPr lang="en-US" smtClean="0"/>
              <a:t>23</a:t>
            </a:fld>
            <a:endParaRPr lang="en-US"/>
          </a:p>
        </p:txBody>
      </p:sp>
    </p:spTree>
    <p:extLst>
      <p:ext uri="{BB962C8B-B14F-4D97-AF65-F5344CB8AC3E}">
        <p14:creationId xmlns:p14="http://schemas.microsoft.com/office/powerpoint/2010/main" val="10698989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2"/>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8501" y="5162550"/>
            <a:ext cx="3771900" cy="781050"/>
          </a:xfrm>
          <a:prstGeom prst="rect">
            <a:avLst/>
          </a:prstGeom>
        </p:spPr>
      </p:pic>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0" name="Rectangle 9"/>
          <p:cNvSpPr/>
          <p:nvPr/>
        </p:nvSpPr>
        <p:spPr>
          <a:xfrm>
            <a:off x="89153" y="6044184"/>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000" dirty="0">
              <a:solidFill>
                <a:prstClr val="white"/>
              </a:solidFill>
            </a:endParaRPr>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Title 7"/>
          <p:cNvSpPr>
            <a:spLocks noGrp="1"/>
          </p:cNvSpPr>
          <p:nvPr>
            <p:ph type="ctrTitle" hasCustomPrompt="1"/>
          </p:nvPr>
        </p:nvSpPr>
        <p:spPr>
          <a:xfrm>
            <a:off x="1827688" y="1676400"/>
            <a:ext cx="8636000" cy="1828800"/>
          </a:xfrm>
        </p:spPr>
        <p:txBody>
          <a:bodyPr anchor="ctr"/>
          <a:lstStyle>
            <a:lvl1pPr algn="ctr">
              <a:defRPr cap="none" baseline="0"/>
            </a:lvl1pPr>
          </a:lstStyle>
          <a:p>
            <a:r>
              <a:rPr kumimoji="0" lang="en-US" dirty="0" smtClean="0"/>
              <a:t>Click To Add Title</a:t>
            </a:r>
            <a:endParaRPr kumimoji="0" lang="en-US" dirty="0"/>
          </a:p>
        </p:txBody>
      </p:sp>
      <p:sp>
        <p:nvSpPr>
          <p:cNvPr id="9" name="Subtitle 8"/>
          <p:cNvSpPr>
            <a:spLocks noGrp="1"/>
          </p:cNvSpPr>
          <p:nvPr>
            <p:ph type="subTitle" idx="1" hasCustomPrompt="1"/>
          </p:nvPr>
        </p:nvSpPr>
        <p:spPr>
          <a:xfrm>
            <a:off x="3149600" y="6050037"/>
            <a:ext cx="8940800" cy="685800"/>
          </a:xfrm>
        </p:spPr>
        <p:txBody>
          <a:bodyPr anchor="ctr">
            <a:normAutofit/>
          </a:bodyPr>
          <a:lstStyle>
            <a:lvl1pPr marL="0" indent="0" algn="l">
              <a:buNone/>
              <a:defRPr sz="2600" baseline="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add speaker name &amp; title</a:t>
            </a:r>
            <a:endParaRPr kumimoji="0" lang="en-US" dirty="0"/>
          </a:p>
        </p:txBody>
      </p:sp>
      <p:sp>
        <p:nvSpPr>
          <p:cNvPr id="3" name="Text Placeholder 2"/>
          <p:cNvSpPr>
            <a:spLocks noGrp="1"/>
          </p:cNvSpPr>
          <p:nvPr>
            <p:ph type="body" sz="quarter" idx="10" hasCustomPrompt="1"/>
          </p:nvPr>
        </p:nvSpPr>
        <p:spPr>
          <a:xfrm>
            <a:off x="89153" y="6043615"/>
            <a:ext cx="2999232" cy="714375"/>
          </a:xfrm>
        </p:spPr>
        <p:txBody>
          <a:bodyPr anchor="ctr">
            <a:normAutofit/>
          </a:bodyPr>
          <a:lstStyle>
            <a:lvl1pPr>
              <a:defRPr sz="2000">
                <a:solidFill>
                  <a:schemeClr val="tx1"/>
                </a:solidFill>
              </a:defRPr>
            </a:lvl1pPr>
          </a:lstStyle>
          <a:p>
            <a:pPr lvl="0"/>
            <a:r>
              <a:rPr lang="en-US" dirty="0" smtClean="0"/>
              <a:t>Click to add date</a:t>
            </a:r>
            <a:endParaRPr lang="en-US" dirty="0"/>
          </a:p>
        </p:txBody>
      </p:sp>
    </p:spTree>
    <p:extLst>
      <p:ext uri="{BB962C8B-B14F-4D97-AF65-F5344CB8AC3E}">
        <p14:creationId xmlns:p14="http://schemas.microsoft.com/office/powerpoint/2010/main" val="1905518701"/>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extLst mod="1">
    <p:ext uri="{DCECCB84-F9BA-43D5-87BE-67443E8EF086}">
      <p15:sldGuideLst xmlns:p15="http://schemas.microsoft.com/office/powerpoint/2012/main">
        <p15:guide id="1" orient="horz" pos="3744">
          <p15:clr>
            <a:srgbClr val="FBAE40"/>
          </p15:clr>
        </p15:guide>
        <p15:guide id="2" pos="550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lvl1pPr>
              <a:defRPr baseline="0"/>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24ABB9F7-FE8F-4CB7-B90F-B7A115B006F6}" type="datetimeFigureOut">
              <a:rPr lang="en-US" smtClean="0">
                <a:solidFill>
                  <a:srgbClr val="8A7967"/>
                </a:solidFill>
              </a:rPr>
              <a:pPr/>
              <a:t>10/5/2017</a:t>
            </a:fld>
            <a:endParaRPr lang="en-US" dirty="0">
              <a:solidFill>
                <a:srgbClr val="8A7967"/>
              </a:solidFill>
            </a:endParaRPr>
          </a:p>
        </p:txBody>
      </p:sp>
      <p:sp>
        <p:nvSpPr>
          <p:cNvPr id="5" name="Footer Placeholder 4"/>
          <p:cNvSpPr>
            <a:spLocks noGrp="1"/>
          </p:cNvSpPr>
          <p:nvPr>
            <p:ph type="ftr" sz="quarter" idx="11"/>
          </p:nvPr>
        </p:nvSpPr>
        <p:spPr/>
        <p:txBody>
          <a:bodyPr/>
          <a:lstStyle/>
          <a:p>
            <a:endParaRPr lang="en-US" dirty="0">
              <a:solidFill>
                <a:srgbClr val="8A7967"/>
              </a:solidFill>
            </a:endParaRPr>
          </a:p>
        </p:txBody>
      </p:sp>
      <p:sp>
        <p:nvSpPr>
          <p:cNvPr id="8" name="Content Placeholder 7"/>
          <p:cNvSpPr>
            <a:spLocks noGrp="1"/>
          </p:cNvSpPr>
          <p:nvPr>
            <p:ph sz="quarter" idx="1"/>
          </p:nvPr>
        </p:nvSpPr>
        <p:spPr>
          <a:xfrm>
            <a:off x="816864" y="1600200"/>
            <a:ext cx="10871200" cy="4495800"/>
          </a:xfrm>
        </p:spPr>
        <p:txBody>
          <a:bodyPr/>
          <a:lstStyle>
            <a:lvl1pPr marL="320040" indent="-320040">
              <a:lnSpc>
                <a:spcPct val="114000"/>
              </a:lnSpc>
              <a:spcBef>
                <a:spcPts val="700"/>
              </a:spcBef>
              <a:buSzPct val="70000"/>
              <a:buFont typeface="Wingdings" panose="05000000000000000000" pitchFamily="2" charset="2"/>
              <a:buChar char=""/>
              <a:defRPr/>
            </a:lvl1pPr>
            <a:lvl2pPr marL="640080" indent="-274320">
              <a:buFont typeface="Wingdings" panose="05000000000000000000" pitchFamily="2" charset="2"/>
              <a:buChar char="q"/>
              <a:defRPr/>
            </a:lvl2pPr>
            <a:lvl3pPr>
              <a:defRPr/>
            </a:lvl3pPr>
            <a:lvl4pPr>
              <a:defRPr/>
            </a:lvl4pPr>
            <a:lvl5pPr>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p:txBody>
      </p:sp>
    </p:spTree>
    <p:extLst>
      <p:ext uri="{BB962C8B-B14F-4D97-AF65-F5344CB8AC3E}">
        <p14:creationId xmlns:p14="http://schemas.microsoft.com/office/powerpoint/2010/main" val="3563949824"/>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2"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700561431"/>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812800" y="1589567"/>
            <a:ext cx="5181600" cy="4572000"/>
          </a:xfrm>
        </p:spPr>
        <p:txBody>
          <a:bodyPr/>
          <a:lstStyle>
            <a:lvl1pPr marL="320040" indent="-320040">
              <a:buSzPct val="70000"/>
              <a:buFont typeface="Wingdings" panose="05000000000000000000" pitchFamily="2" charset="2"/>
              <a:buChar char=""/>
              <a:defRPr/>
            </a:lvl1pPr>
            <a:lvl2pPr marL="640080" indent="-274320">
              <a:buFont typeface="Wingdings" panose="05000000000000000000" pitchFamily="2" charset="2"/>
              <a:buChar char="q"/>
              <a:defRPr/>
            </a:lvl2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p:txBody>
      </p:sp>
      <p:sp>
        <p:nvSpPr>
          <p:cNvPr id="11" name="Content Placeholder 10"/>
          <p:cNvSpPr>
            <a:spLocks noGrp="1"/>
          </p:cNvSpPr>
          <p:nvPr>
            <p:ph sz="quarter" idx="2"/>
          </p:nvPr>
        </p:nvSpPr>
        <p:spPr>
          <a:xfrm>
            <a:off x="6459869" y="1589567"/>
            <a:ext cx="5181600" cy="4572000"/>
          </a:xfrm>
        </p:spPr>
        <p:txBody>
          <a:bodyPr/>
          <a:lstStyle>
            <a:lvl1pPr marL="320040" indent="-320040">
              <a:buSzPct val="70000"/>
              <a:buFont typeface="Wingdings" panose="05000000000000000000" pitchFamily="2" charset="2"/>
              <a:buChar char=""/>
              <a:defRPr/>
            </a:lvl1pPr>
            <a:lvl2pPr marL="625475" indent="-260350">
              <a:buFont typeface="Wingdings" panose="05000000000000000000" pitchFamily="2" charset="2"/>
              <a:buChar char="q"/>
              <a:defRPr/>
            </a:lvl2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p:txBody>
      </p:sp>
      <p:sp>
        <p:nvSpPr>
          <p:cNvPr id="8" name="Date Placeholder 7"/>
          <p:cNvSpPr>
            <a:spLocks noGrp="1"/>
          </p:cNvSpPr>
          <p:nvPr>
            <p:ph type="dt" sz="half" idx="15"/>
          </p:nvPr>
        </p:nvSpPr>
        <p:spPr/>
        <p:txBody>
          <a:bodyPr rtlCol="0"/>
          <a:lstStyle/>
          <a:p>
            <a:fld id="{F12952B5-7A2F-4CC8-B7CE-9234E21C2837}" type="datetime1">
              <a:rPr lang="en-US" smtClean="0">
                <a:solidFill>
                  <a:srgbClr val="8A7967"/>
                </a:solidFill>
              </a:rPr>
              <a:pPr/>
              <a:t>10/5/2017</a:t>
            </a:fld>
            <a:endParaRPr lang="en-US" dirty="0">
              <a:solidFill>
                <a:srgbClr val="8A7967"/>
              </a:solidFill>
            </a:endParaRPr>
          </a:p>
        </p:txBody>
      </p:sp>
      <p:sp>
        <p:nvSpPr>
          <p:cNvPr id="12" name="Footer Placeholder 11"/>
          <p:cNvSpPr>
            <a:spLocks noGrp="1"/>
          </p:cNvSpPr>
          <p:nvPr>
            <p:ph type="ftr" sz="quarter" idx="17"/>
          </p:nvPr>
        </p:nvSpPr>
        <p:spPr/>
        <p:txBody>
          <a:bodyPr rtlCol="0"/>
          <a:lstStyle/>
          <a:p>
            <a:endParaRPr lang="en-US" dirty="0">
              <a:solidFill>
                <a:srgbClr val="8A7967"/>
              </a:solidFill>
            </a:endParaRPr>
          </a:p>
        </p:txBody>
      </p:sp>
    </p:spTree>
    <p:extLst>
      <p:ext uri="{BB962C8B-B14F-4D97-AF65-F5344CB8AC3E}">
        <p14:creationId xmlns:p14="http://schemas.microsoft.com/office/powerpoint/2010/main" val="1121155021"/>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101A9C7-C274-4F50-89C9-83BDB06EDB81}" type="datetime1">
              <a:rPr lang="en-US" smtClean="0">
                <a:solidFill>
                  <a:srgbClr val="8A7967"/>
                </a:solidFill>
              </a:rPr>
              <a:pPr/>
              <a:t>10/5/2017</a:t>
            </a:fld>
            <a:endParaRPr lang="en-US" dirty="0">
              <a:solidFill>
                <a:srgbClr val="8A7967"/>
              </a:solidFill>
            </a:endParaRPr>
          </a:p>
        </p:txBody>
      </p:sp>
      <p:sp>
        <p:nvSpPr>
          <p:cNvPr id="4" name="Footer Placeholder 3"/>
          <p:cNvSpPr>
            <a:spLocks noGrp="1"/>
          </p:cNvSpPr>
          <p:nvPr>
            <p:ph type="ftr" sz="quarter" idx="11"/>
          </p:nvPr>
        </p:nvSpPr>
        <p:spPr/>
        <p:txBody>
          <a:bodyPr/>
          <a:lstStyle/>
          <a:p>
            <a:endParaRPr lang="en-US" dirty="0">
              <a:solidFill>
                <a:srgbClr val="8A7967"/>
              </a:solidFill>
            </a:endParaRPr>
          </a:p>
        </p:txBody>
      </p:sp>
    </p:spTree>
    <p:extLst>
      <p:ext uri="{BB962C8B-B14F-4D97-AF65-F5344CB8AC3E}">
        <p14:creationId xmlns:p14="http://schemas.microsoft.com/office/powerpoint/2010/main" val="1490828345"/>
      </p:ext>
    </p:extLst>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67DBB-F8DB-48F4-997A-49FAD7ECC765}" type="datetime1">
              <a:rPr lang="en-US" smtClean="0">
                <a:solidFill>
                  <a:srgbClr val="8A7967"/>
                </a:solidFill>
              </a:rPr>
              <a:pPr/>
              <a:t>10/5/2017</a:t>
            </a:fld>
            <a:endParaRPr lang="en-US" dirty="0">
              <a:solidFill>
                <a:srgbClr val="8A7967"/>
              </a:solidFill>
            </a:endParaRPr>
          </a:p>
        </p:txBody>
      </p:sp>
      <p:sp>
        <p:nvSpPr>
          <p:cNvPr id="3" name="Footer Placeholder 2"/>
          <p:cNvSpPr>
            <a:spLocks noGrp="1"/>
          </p:cNvSpPr>
          <p:nvPr>
            <p:ph type="ftr" sz="quarter" idx="11"/>
          </p:nvPr>
        </p:nvSpPr>
        <p:spPr/>
        <p:txBody>
          <a:bodyPr/>
          <a:lstStyle/>
          <a:p>
            <a:endParaRPr lang="en-US" dirty="0">
              <a:solidFill>
                <a:srgbClr val="8A7967"/>
              </a:solidFill>
            </a:endParaRPr>
          </a:p>
        </p:txBody>
      </p:sp>
      <p:sp>
        <p:nvSpPr>
          <p:cNvPr id="4" name="Slide Number Placeholder 3"/>
          <p:cNvSpPr>
            <a:spLocks noGrp="1"/>
          </p:cNvSpPr>
          <p:nvPr>
            <p:ph type="sldNum" sz="quarter" idx="12"/>
          </p:nvPr>
        </p:nvSpPr>
        <p:spPr>
          <a:xfrm>
            <a:off x="0" y="6248400"/>
            <a:ext cx="711200" cy="381000"/>
          </a:xfrm>
          <a:prstGeom prst="rect">
            <a:avLst/>
          </a:prstGeom>
        </p:spPr>
        <p:txBody>
          <a:bodyPr/>
          <a:lstStyle>
            <a:lvl1pPr>
              <a:defRPr>
                <a:solidFill>
                  <a:schemeClr val="tx2"/>
                </a:solidFill>
              </a:defRPr>
            </a:lvl1pPr>
          </a:lstStyle>
          <a:p>
            <a:fld id="{6BBE7942-5B1B-4E74-B3CD-25BF9B0ABE25}" type="slidenum">
              <a:rPr lang="en-US" smtClean="0">
                <a:solidFill>
                  <a:srgbClr val="8A7967"/>
                </a:solidFill>
              </a:rPr>
              <a:pPr/>
              <a:t>‹#›</a:t>
            </a:fld>
            <a:endParaRPr lang="en-US" dirty="0">
              <a:solidFill>
                <a:srgbClr val="8A7967"/>
              </a:solidFill>
            </a:endParaRPr>
          </a:p>
        </p:txBody>
      </p:sp>
      <p:pic>
        <p:nvPicPr>
          <p:cNvPr id="8" name="Picture 7"/>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12800" y="1905000"/>
            <a:ext cx="10193867" cy="1955800"/>
          </a:xfrm>
          <a:prstGeom prst="rect">
            <a:avLst/>
          </a:prstGeom>
        </p:spPr>
      </p:pic>
    </p:spTree>
    <p:extLst>
      <p:ext uri="{BB962C8B-B14F-4D97-AF65-F5344CB8AC3E}">
        <p14:creationId xmlns:p14="http://schemas.microsoft.com/office/powerpoint/2010/main" val="4106943823"/>
      </p:ext>
    </p:extLst>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1" y="273050"/>
            <a:ext cx="107696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F13884F-698C-4153-AB67-9A0F214F106F}" type="datetimeFigureOut">
              <a:rPr lang="en-US" smtClean="0">
                <a:solidFill>
                  <a:srgbClr val="8A7967"/>
                </a:solidFill>
              </a:rPr>
              <a:pPr/>
              <a:t>10/5/2017</a:t>
            </a:fld>
            <a:endParaRPr lang="en-US" dirty="0">
              <a:solidFill>
                <a:srgbClr val="8A7967"/>
              </a:solidFill>
            </a:endParaRPr>
          </a:p>
        </p:txBody>
      </p:sp>
      <p:sp>
        <p:nvSpPr>
          <p:cNvPr id="6" name="Footer Placeholder 5"/>
          <p:cNvSpPr>
            <a:spLocks noGrp="1"/>
          </p:cNvSpPr>
          <p:nvPr>
            <p:ph type="ftr" sz="quarter" idx="11"/>
          </p:nvPr>
        </p:nvSpPr>
        <p:spPr/>
        <p:txBody>
          <a:bodyPr/>
          <a:lstStyle/>
          <a:p>
            <a:endParaRPr lang="en-US" dirty="0">
              <a:solidFill>
                <a:srgbClr val="8A7967"/>
              </a:solidFill>
            </a:endParaRPr>
          </a:p>
        </p:txBody>
      </p:sp>
      <p:sp>
        <p:nvSpPr>
          <p:cNvPr id="7" name="Slide Number Placeholder 6"/>
          <p:cNvSpPr>
            <a:spLocks noGrp="1"/>
          </p:cNvSpPr>
          <p:nvPr>
            <p:ph type="sldNum" sz="quarter" idx="12"/>
          </p:nvPr>
        </p:nvSpPr>
        <p:spPr>
          <a:xfrm>
            <a:off x="0" y="1272222"/>
            <a:ext cx="711200" cy="244476"/>
          </a:xfrm>
          <a:prstGeom prst="rect">
            <a:avLst/>
          </a:prstGeom>
        </p:spPr>
        <p:txBody>
          <a:bodyPr/>
          <a:lstStyle>
            <a:lvl1pPr>
              <a:defRPr>
                <a:solidFill>
                  <a:srgbClr val="FFFFFF"/>
                </a:solidFill>
              </a:defRPr>
            </a:lvl1pPr>
          </a:lstStyle>
          <a:p>
            <a:fld id="{3B7FEA86-1680-48AE-B31F-3E3431F3A323}" type="slidenum">
              <a:rPr lang="en-US" smtClean="0"/>
              <a:pPr/>
              <a:t>‹#›</a:t>
            </a:fld>
            <a:endParaRPr lang="en-US" dirty="0"/>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3149600" y="1752600"/>
            <a:ext cx="8534400" cy="4419600"/>
          </a:xfrm>
        </p:spPr>
        <p:txBody>
          <a:bodyPr/>
          <a:lstStyle>
            <a:lvl1pPr marL="320040" indent="-320040">
              <a:buSzPct val="70000"/>
              <a:buFont typeface="Wingdings" panose="05000000000000000000" pitchFamily="2" charset="2"/>
              <a:buChar char=""/>
              <a:defRPr/>
            </a:lvl1pPr>
            <a:lvl2pPr marL="640080" indent="-274320">
              <a:buFont typeface="Wingdings" panose="05000000000000000000" pitchFamily="2" charset="2"/>
              <a:buChar char="q"/>
              <a:defRPr/>
            </a:lvl2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p:txBody>
      </p:sp>
    </p:spTree>
    <p:extLst>
      <p:ext uri="{BB962C8B-B14F-4D97-AF65-F5344CB8AC3E}">
        <p14:creationId xmlns:p14="http://schemas.microsoft.com/office/powerpoint/2010/main" val="3234079991"/>
      </p:ext>
    </p:extLst>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8128000" y="6248403"/>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C101A9C7-C274-4F50-89C9-83BDB06EDB81}" type="datetime1">
              <a:rPr lang="en-US" smtClean="0">
                <a:solidFill>
                  <a:srgbClr val="8A7967"/>
                </a:solidFill>
              </a:rPr>
              <a:pPr/>
              <a:t>10/5/2017</a:t>
            </a:fld>
            <a:endParaRPr lang="en-US" dirty="0">
              <a:solidFill>
                <a:srgbClr val="8A7967"/>
              </a:solidFill>
            </a:endParaRPr>
          </a:p>
        </p:txBody>
      </p:sp>
      <p:sp>
        <p:nvSpPr>
          <p:cNvPr id="3" name="Footer Placeholder 2"/>
          <p:cNvSpPr>
            <a:spLocks noGrp="1"/>
          </p:cNvSpPr>
          <p:nvPr>
            <p:ph type="ftr" sz="quarter" idx="3"/>
          </p:nvPr>
        </p:nvSpPr>
        <p:spPr>
          <a:xfrm>
            <a:off x="812801" y="6248209"/>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dirty="0">
              <a:solidFill>
                <a:srgbClr val="8A7967"/>
              </a:solidFill>
            </a:endParaRPr>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Tree>
    <p:extLst>
      <p:ext uri="{BB962C8B-B14F-4D97-AF65-F5344CB8AC3E}">
        <p14:creationId xmlns:p14="http://schemas.microsoft.com/office/powerpoint/2010/main" val="30919142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ransition spd="med">
    <p:fade/>
  </p:transition>
  <p:timing>
    <p:tnLst>
      <p:par>
        <p:cTn id="1" dur="indefinite" restart="never" nodeType="tmRoot"/>
      </p:par>
    </p:tnLst>
  </p:timing>
  <p:hf sldNum="0" hdr="0" ftr="0" dt="0"/>
  <p:txStyles>
    <p:titleStyle>
      <a:lvl1pPr algn="l" rtl="0" eaLnBrk="1" latinLnBrk="0" hangingPunct="1">
        <a:spcBef>
          <a:spcPct val="0"/>
        </a:spcBef>
        <a:buNone/>
        <a:defRPr kumimoji="0" sz="4400" kern="1200" baseline="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baseline="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lang="en-US" sz="2900" kern="1200" baseline="0" dirty="0" smtClean="0">
          <a:solidFill>
            <a:schemeClr val="tx2"/>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2"/>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2"/>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2"/>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hyperlink" Target="http://www.dca.ga.gov/housing/HousingDevelopment/programs/OAH.asp"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mailto:grace.baranowski@dca.ga.gov"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5.x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827688" y="1097280"/>
            <a:ext cx="8636000" cy="2407920"/>
          </a:xfrm>
        </p:spPr>
        <p:txBody>
          <a:bodyPr>
            <a:normAutofit/>
          </a:bodyPr>
          <a:lstStyle/>
          <a:p>
            <a:r>
              <a:rPr lang="en-US" dirty="0" smtClean="0"/>
              <a:t>Community Revitalization through Housing Tax Credit Program</a:t>
            </a:r>
            <a:endParaRPr lang="en-US" dirty="0"/>
          </a:p>
        </p:txBody>
      </p:sp>
      <p:sp>
        <p:nvSpPr>
          <p:cNvPr id="5" name="Subtitle 4"/>
          <p:cNvSpPr>
            <a:spLocks noGrp="1"/>
          </p:cNvSpPr>
          <p:nvPr>
            <p:ph type="subTitle" idx="1"/>
          </p:nvPr>
        </p:nvSpPr>
        <p:spPr/>
        <p:txBody>
          <a:bodyPr/>
          <a:lstStyle/>
          <a:p>
            <a:r>
              <a:rPr lang="en-US" dirty="0" smtClean="0"/>
              <a:t>Grace Baranowski, Housing Policy Analyst</a:t>
            </a:r>
            <a:endParaRPr lang="en-US" dirty="0"/>
          </a:p>
        </p:txBody>
      </p:sp>
      <p:sp>
        <p:nvSpPr>
          <p:cNvPr id="6" name="Text Placeholder 5"/>
          <p:cNvSpPr>
            <a:spLocks noGrp="1"/>
          </p:cNvSpPr>
          <p:nvPr>
            <p:ph type="body" sz="quarter" idx="10"/>
          </p:nvPr>
        </p:nvSpPr>
        <p:spPr/>
        <p:txBody>
          <a:bodyPr/>
          <a:lstStyle/>
          <a:p>
            <a:r>
              <a:rPr lang="en-US" dirty="0" smtClean="0"/>
              <a:t>10/5/2017</a:t>
            </a:r>
            <a:endParaRPr lang="en-US" dirty="0"/>
          </a:p>
        </p:txBody>
      </p:sp>
    </p:spTree>
    <p:extLst>
      <p:ext uri="{BB962C8B-B14F-4D97-AF65-F5344CB8AC3E}">
        <p14:creationId xmlns:p14="http://schemas.microsoft.com/office/powerpoint/2010/main" val="1386407878"/>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2016 Georgia Housing Credit Economic Impact</a:t>
            </a:r>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529109749"/>
              </p:ext>
            </p:extLst>
          </p:nvPr>
        </p:nvGraphicFramePr>
        <p:xfrm>
          <a:off x="352929" y="4036173"/>
          <a:ext cx="5454314" cy="1584960"/>
        </p:xfrm>
        <a:graphic>
          <a:graphicData uri="http://schemas.openxmlformats.org/drawingml/2006/table">
            <a:tbl>
              <a:tblPr firstRow="1" bandRow="1">
                <a:tableStyleId>{5C22544A-7EE6-4342-B048-85BDC9FD1C3A}</a:tableStyleId>
              </a:tblPr>
              <a:tblGrid>
                <a:gridCol w="3841763"/>
                <a:gridCol w="1612551"/>
              </a:tblGrid>
              <a:tr h="370840">
                <a:tc gridSpan="2">
                  <a:txBody>
                    <a:bodyPr/>
                    <a:lstStyle/>
                    <a:p>
                      <a:pPr algn="ctr"/>
                      <a:r>
                        <a:rPr lang="en-US" sz="2000" dirty="0" smtClean="0"/>
                        <a:t>Local Government (average, 90 units)</a:t>
                      </a:r>
                      <a:endParaRPr lang="en-US" sz="2000" dirty="0"/>
                    </a:p>
                  </a:txBody>
                  <a:tcPr/>
                </a:tc>
                <a:tc hMerge="1">
                  <a:txBody>
                    <a:bodyPr/>
                    <a:lstStyle/>
                    <a:p>
                      <a:endParaRPr lang="en-US" dirty="0"/>
                    </a:p>
                  </a:txBody>
                  <a:tcPr/>
                </a:tc>
              </a:tr>
              <a:tr h="370840">
                <a:tc>
                  <a:txBody>
                    <a:bodyPr/>
                    <a:lstStyle/>
                    <a:p>
                      <a:r>
                        <a:rPr lang="en-US" sz="2000" dirty="0" smtClean="0"/>
                        <a:t>Local Income</a:t>
                      </a:r>
                      <a:endParaRPr lang="en-US" sz="2000" dirty="0"/>
                    </a:p>
                  </a:txBody>
                  <a:tcPr/>
                </a:tc>
                <a:tc>
                  <a:txBody>
                    <a:bodyPr/>
                    <a:lstStyle/>
                    <a:p>
                      <a:r>
                        <a:rPr lang="en-US" sz="2000" dirty="0" smtClean="0"/>
                        <a:t>$10.5 million</a:t>
                      </a:r>
                      <a:endParaRPr lang="en-US" sz="2000" dirty="0"/>
                    </a:p>
                  </a:txBody>
                  <a:tcPr/>
                </a:tc>
              </a:tr>
              <a:tr h="370840">
                <a:tc>
                  <a:txBody>
                    <a:bodyPr/>
                    <a:lstStyle/>
                    <a:p>
                      <a:r>
                        <a:rPr lang="en-US" sz="2000" dirty="0" smtClean="0"/>
                        <a:t>Tax and Local Government Revenue</a:t>
                      </a:r>
                      <a:endParaRPr lang="en-US" sz="2000" dirty="0"/>
                    </a:p>
                  </a:txBody>
                  <a:tcPr/>
                </a:tc>
                <a:tc>
                  <a:txBody>
                    <a:bodyPr/>
                    <a:lstStyle/>
                    <a:p>
                      <a:r>
                        <a:rPr lang="en-US" sz="2000" dirty="0" smtClean="0"/>
                        <a:t>$2.0 million</a:t>
                      </a:r>
                      <a:endParaRPr lang="en-US" sz="2000" dirty="0"/>
                    </a:p>
                  </a:txBody>
                  <a:tcPr/>
                </a:tc>
              </a:tr>
              <a:tr h="370840">
                <a:tc>
                  <a:txBody>
                    <a:bodyPr/>
                    <a:lstStyle/>
                    <a:p>
                      <a:r>
                        <a:rPr lang="en-US" sz="2000" dirty="0" smtClean="0"/>
                        <a:t>Local Jobs</a:t>
                      </a:r>
                      <a:endParaRPr lang="en-US" sz="2000" dirty="0"/>
                    </a:p>
                  </a:txBody>
                  <a:tcPr/>
                </a:tc>
                <a:tc>
                  <a:txBody>
                    <a:bodyPr/>
                    <a:lstStyle/>
                    <a:p>
                      <a:r>
                        <a:rPr lang="en-US" sz="2000" dirty="0" smtClean="0"/>
                        <a:t>149 jobs</a:t>
                      </a:r>
                      <a:endParaRPr lang="en-US" sz="2000"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189059670"/>
              </p:ext>
            </p:extLst>
          </p:nvPr>
        </p:nvGraphicFramePr>
        <p:xfrm>
          <a:off x="6385606" y="4036173"/>
          <a:ext cx="5630778" cy="1584960"/>
        </p:xfrm>
        <a:graphic>
          <a:graphicData uri="http://schemas.openxmlformats.org/drawingml/2006/table">
            <a:tbl>
              <a:tblPr firstRow="1" bandRow="1">
                <a:tableStyleId>{5C22544A-7EE6-4342-B048-85BDC9FD1C3A}</a:tableStyleId>
              </a:tblPr>
              <a:tblGrid>
                <a:gridCol w="3968500"/>
                <a:gridCol w="1662278"/>
              </a:tblGrid>
              <a:tr h="370840">
                <a:tc gridSpan="2">
                  <a:txBody>
                    <a:bodyPr/>
                    <a:lstStyle/>
                    <a:p>
                      <a:pPr algn="ctr"/>
                      <a:r>
                        <a:rPr lang="en-US" sz="2000" dirty="0" smtClean="0"/>
                        <a:t>Statewide (total,</a:t>
                      </a:r>
                      <a:r>
                        <a:rPr lang="en-US" sz="2000" baseline="0" dirty="0" smtClean="0"/>
                        <a:t> 2,438 units)</a:t>
                      </a:r>
                      <a:endParaRPr lang="en-US" sz="2000" dirty="0"/>
                    </a:p>
                  </a:txBody>
                  <a:tcPr/>
                </a:tc>
                <a:tc hMerge="1">
                  <a:txBody>
                    <a:bodyPr/>
                    <a:lstStyle/>
                    <a:p>
                      <a:endParaRPr lang="en-US" dirty="0"/>
                    </a:p>
                  </a:txBody>
                  <a:tcPr/>
                </a:tc>
              </a:tr>
              <a:tr h="370840">
                <a:tc>
                  <a:txBody>
                    <a:bodyPr/>
                    <a:lstStyle/>
                    <a:p>
                      <a:r>
                        <a:rPr lang="en-US" sz="2000" dirty="0" smtClean="0"/>
                        <a:t>Local Income</a:t>
                      </a:r>
                      <a:endParaRPr lang="en-US" sz="2000" dirty="0"/>
                    </a:p>
                  </a:txBody>
                  <a:tcPr/>
                </a:tc>
                <a:tc>
                  <a:txBody>
                    <a:bodyPr/>
                    <a:lstStyle/>
                    <a:p>
                      <a:r>
                        <a:rPr lang="en-US" sz="2000" dirty="0" smtClean="0"/>
                        <a:t>$302.3 million</a:t>
                      </a:r>
                      <a:endParaRPr lang="en-US" sz="2000" dirty="0"/>
                    </a:p>
                  </a:txBody>
                  <a:tcPr/>
                </a:tc>
              </a:tr>
              <a:tr h="370840">
                <a:tc>
                  <a:txBody>
                    <a:bodyPr/>
                    <a:lstStyle/>
                    <a:p>
                      <a:r>
                        <a:rPr lang="en-US" sz="2000" dirty="0" smtClean="0"/>
                        <a:t>Tax and Local Government Revenue</a:t>
                      </a:r>
                      <a:endParaRPr lang="en-US" sz="2000" dirty="0"/>
                    </a:p>
                  </a:txBody>
                  <a:tcPr/>
                </a:tc>
                <a:tc>
                  <a:txBody>
                    <a:bodyPr/>
                    <a:lstStyle/>
                    <a:p>
                      <a:r>
                        <a:rPr lang="en-US" sz="2000" dirty="0" smtClean="0"/>
                        <a:t>$80.5 million</a:t>
                      </a:r>
                      <a:endParaRPr lang="en-US" sz="2000" dirty="0"/>
                    </a:p>
                  </a:txBody>
                  <a:tcPr/>
                </a:tc>
              </a:tr>
              <a:tr h="370840">
                <a:tc>
                  <a:txBody>
                    <a:bodyPr/>
                    <a:lstStyle/>
                    <a:p>
                      <a:r>
                        <a:rPr lang="en-US" sz="2000" dirty="0" smtClean="0"/>
                        <a:t>Local</a:t>
                      </a:r>
                      <a:r>
                        <a:rPr lang="en-US" sz="2000" baseline="0" dirty="0" smtClean="0"/>
                        <a:t> J</a:t>
                      </a:r>
                      <a:r>
                        <a:rPr lang="en-US" sz="2000" dirty="0" smtClean="0"/>
                        <a:t>obs</a:t>
                      </a:r>
                      <a:endParaRPr lang="en-US" sz="2000" dirty="0"/>
                    </a:p>
                  </a:txBody>
                  <a:tcPr/>
                </a:tc>
                <a:tc>
                  <a:txBody>
                    <a:bodyPr/>
                    <a:lstStyle/>
                    <a:p>
                      <a:r>
                        <a:rPr lang="en-US" sz="2000" dirty="0" smtClean="0"/>
                        <a:t>4,145 jobs</a:t>
                      </a:r>
                      <a:endParaRPr lang="en-US" sz="2000" dirty="0"/>
                    </a:p>
                  </a:txBody>
                  <a:tcPr/>
                </a:tc>
              </a:tr>
            </a:tbl>
          </a:graphicData>
        </a:graphic>
      </p:graphicFrame>
      <p:sp>
        <p:nvSpPr>
          <p:cNvPr id="7" name="TextBox 6"/>
          <p:cNvSpPr txBox="1"/>
          <p:nvPr/>
        </p:nvSpPr>
        <p:spPr>
          <a:xfrm>
            <a:off x="2097520" y="1744606"/>
            <a:ext cx="8301760" cy="954107"/>
          </a:xfrm>
          <a:prstGeom prst="rect">
            <a:avLst/>
          </a:prstGeom>
          <a:noFill/>
        </p:spPr>
        <p:txBody>
          <a:bodyPr wrap="none" rtlCol="0">
            <a:spAutoFit/>
          </a:bodyPr>
          <a:lstStyle/>
          <a:p>
            <a:pPr algn="ctr"/>
            <a:r>
              <a:rPr lang="en-US" sz="2800" dirty="0" smtClean="0"/>
              <a:t>In 2016, the State funded a total of 2,438 units. </a:t>
            </a:r>
          </a:p>
          <a:p>
            <a:pPr algn="ctr"/>
            <a:r>
              <a:rPr lang="en-US" sz="2800" dirty="0" smtClean="0"/>
              <a:t>A funded tax credit property had, on average, 90 units. </a:t>
            </a:r>
            <a:endParaRPr lang="en-US" sz="2800" dirty="0"/>
          </a:p>
        </p:txBody>
      </p:sp>
      <p:sp>
        <p:nvSpPr>
          <p:cNvPr id="8" name="Rectangle 7"/>
          <p:cNvSpPr/>
          <p:nvPr/>
        </p:nvSpPr>
        <p:spPr>
          <a:xfrm>
            <a:off x="352929" y="3224119"/>
            <a:ext cx="5453465" cy="738664"/>
          </a:xfrm>
          <a:prstGeom prst="rect">
            <a:avLst/>
          </a:prstGeom>
        </p:spPr>
        <p:txBody>
          <a:bodyPr wrap="square">
            <a:spAutoFit/>
          </a:bodyPr>
          <a:lstStyle/>
          <a:p>
            <a:r>
              <a:rPr lang="en-US" sz="2100" dirty="0"/>
              <a:t>In the first year after 90 units have been placed in </a:t>
            </a:r>
            <a:r>
              <a:rPr lang="en-US" sz="2100" dirty="0" smtClean="0"/>
              <a:t>service, the surrounding community benefits:</a:t>
            </a:r>
            <a:endParaRPr lang="en-US" sz="2100" dirty="0"/>
          </a:p>
        </p:txBody>
      </p:sp>
      <p:sp>
        <p:nvSpPr>
          <p:cNvPr id="11" name="Rectangle 10"/>
          <p:cNvSpPr/>
          <p:nvPr/>
        </p:nvSpPr>
        <p:spPr>
          <a:xfrm>
            <a:off x="6384758" y="3224119"/>
            <a:ext cx="5453465" cy="738664"/>
          </a:xfrm>
          <a:prstGeom prst="rect">
            <a:avLst/>
          </a:prstGeom>
        </p:spPr>
        <p:txBody>
          <a:bodyPr wrap="square">
            <a:spAutoFit/>
          </a:bodyPr>
          <a:lstStyle/>
          <a:p>
            <a:r>
              <a:rPr lang="en-US" sz="2100" dirty="0"/>
              <a:t>In the first year after </a:t>
            </a:r>
            <a:r>
              <a:rPr lang="en-US" sz="2100" dirty="0" smtClean="0"/>
              <a:t>2,438 units have </a:t>
            </a:r>
            <a:r>
              <a:rPr lang="en-US" sz="2100" dirty="0"/>
              <a:t>been placed in </a:t>
            </a:r>
            <a:r>
              <a:rPr lang="en-US" sz="2100" dirty="0" smtClean="0"/>
              <a:t>service, the state as a whole benefits:</a:t>
            </a:r>
            <a:endParaRPr lang="en-US" sz="2100" dirty="0"/>
          </a:p>
        </p:txBody>
      </p:sp>
      <p:cxnSp>
        <p:nvCxnSpPr>
          <p:cNvPr id="13" name="Straight Connector 12"/>
          <p:cNvCxnSpPr/>
          <p:nvPr/>
        </p:nvCxnSpPr>
        <p:spPr>
          <a:xfrm>
            <a:off x="6096000" y="3352800"/>
            <a:ext cx="0" cy="2390274"/>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0980522"/>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property values?</a:t>
            </a:r>
            <a:endParaRPr lang="en-US" dirty="0"/>
          </a:p>
        </p:txBody>
      </p:sp>
      <p:sp>
        <p:nvSpPr>
          <p:cNvPr id="3" name="Content Placeholder 2"/>
          <p:cNvSpPr>
            <a:spLocks noGrp="1"/>
          </p:cNvSpPr>
          <p:nvPr>
            <p:ph sz="quarter" idx="1"/>
          </p:nvPr>
        </p:nvSpPr>
        <p:spPr/>
        <p:txBody>
          <a:bodyPr/>
          <a:lstStyle/>
          <a:p>
            <a:r>
              <a:rPr lang="en-US" dirty="0" smtClean="0"/>
              <a:t>Several studies have shown that affordable housing generally has no adverse effects and may even have positive effects. </a:t>
            </a:r>
          </a:p>
          <a:p>
            <a:r>
              <a:rPr lang="en-US" dirty="0" smtClean="0"/>
              <a:t>One study found:</a:t>
            </a:r>
          </a:p>
          <a:p>
            <a:pPr lvl="1"/>
            <a:r>
              <a:rPr lang="en-US" dirty="0"/>
              <a:t>E</a:t>
            </a:r>
            <a:r>
              <a:rPr lang="en-US" dirty="0" smtClean="0"/>
              <a:t>very </a:t>
            </a:r>
            <a:r>
              <a:rPr lang="en-US" dirty="0"/>
              <a:t>100 additional tax credit units </a:t>
            </a:r>
            <a:r>
              <a:rPr lang="en-US" dirty="0" smtClean="0"/>
              <a:t>led to </a:t>
            </a:r>
            <a:r>
              <a:rPr lang="en-US" dirty="0"/>
              <a:t>a 14.9% increase in the surrounding neighborhood’s median home value. </a:t>
            </a:r>
            <a:endParaRPr lang="en-US" dirty="0" smtClean="0"/>
          </a:p>
          <a:p>
            <a:pPr lvl="1"/>
            <a:r>
              <a:rPr lang="en-US" dirty="0" smtClean="0"/>
              <a:t>Overall, each new tax credit unit increased the number of recently built rental units by 0.8 units within one kilometer of the project site. </a:t>
            </a:r>
            <a:endParaRPr lang="en-US" dirty="0"/>
          </a:p>
          <a:p>
            <a:endParaRPr lang="en-US" dirty="0"/>
          </a:p>
        </p:txBody>
      </p:sp>
    </p:spTree>
    <p:extLst>
      <p:ext uri="{BB962C8B-B14F-4D97-AF65-F5344CB8AC3E}">
        <p14:creationId xmlns:p14="http://schemas.microsoft.com/office/powerpoint/2010/main" val="1836693139"/>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Impact on local tax base and property tax system</a:t>
            </a:r>
            <a:endParaRPr lang="en-US" dirty="0"/>
          </a:p>
        </p:txBody>
      </p:sp>
      <p:sp>
        <p:nvSpPr>
          <p:cNvPr id="3" name="Content Placeholder 2"/>
          <p:cNvSpPr>
            <a:spLocks noGrp="1"/>
          </p:cNvSpPr>
          <p:nvPr>
            <p:ph sz="quarter" idx="1"/>
          </p:nvPr>
        </p:nvSpPr>
        <p:spPr/>
        <p:txBody>
          <a:bodyPr/>
          <a:lstStyle/>
          <a:p>
            <a:r>
              <a:rPr lang="en-US" dirty="0" smtClean="0"/>
              <a:t>Nationwide, the effective tax rate (property tax paid relative to the market value) for multi-family complexes is significantly higher than single-family homes. </a:t>
            </a:r>
          </a:p>
          <a:p>
            <a:r>
              <a:rPr lang="en-US" dirty="0" smtClean="0"/>
              <a:t>Multi-family housing offers greater efficiency in use of public services and infrastructures. </a:t>
            </a:r>
          </a:p>
          <a:p>
            <a:r>
              <a:rPr lang="en-US" dirty="0" smtClean="0"/>
              <a:t>Lower housing costs help retain volunteer fire and ambulance crews.</a:t>
            </a:r>
            <a:endParaRPr lang="en-US" dirty="0"/>
          </a:p>
        </p:txBody>
      </p:sp>
    </p:spTree>
    <p:extLst>
      <p:ext uri="{BB962C8B-B14F-4D97-AF65-F5344CB8AC3E}">
        <p14:creationId xmlns:p14="http://schemas.microsoft.com/office/powerpoint/2010/main" val="2760954295"/>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traffic?</a:t>
            </a:r>
            <a:endParaRPr lang="en-US" dirty="0"/>
          </a:p>
        </p:txBody>
      </p:sp>
      <p:sp>
        <p:nvSpPr>
          <p:cNvPr id="3" name="Content Placeholder 2"/>
          <p:cNvSpPr>
            <a:spLocks noGrp="1"/>
          </p:cNvSpPr>
          <p:nvPr>
            <p:ph sz="quarter" idx="1"/>
          </p:nvPr>
        </p:nvSpPr>
        <p:spPr/>
        <p:txBody>
          <a:bodyPr/>
          <a:lstStyle/>
          <a:p>
            <a:r>
              <a:rPr lang="en-US" dirty="0" smtClean="0"/>
              <a:t>DCA awards more points to Applications proposing a site in an area with access to local jobs, particularly where employees working in that area have significant commute distances to their jobs. </a:t>
            </a:r>
          </a:p>
          <a:p>
            <a:r>
              <a:rPr lang="en-US" dirty="0" smtClean="0"/>
              <a:t>Affordable housing helps reduce the number of cars on the road by allowing working people to live near their jobs</a:t>
            </a:r>
          </a:p>
          <a:p>
            <a:r>
              <a:rPr lang="en-US" dirty="0" smtClean="0"/>
              <a:t>Studies show that affordable housing residents own fewer cars and drive less than residents of market-rate homes. </a:t>
            </a:r>
            <a:endParaRPr lang="en-US" dirty="0"/>
          </a:p>
        </p:txBody>
      </p:sp>
    </p:spTree>
    <p:extLst>
      <p:ext uri="{BB962C8B-B14F-4D97-AF65-F5344CB8AC3E}">
        <p14:creationId xmlns:p14="http://schemas.microsoft.com/office/powerpoint/2010/main" val="4227412505"/>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normAutofit fontScale="90000"/>
          </a:bodyPr>
          <a:lstStyle/>
          <a:p>
            <a:r>
              <a:rPr lang="en-US" dirty="0" smtClean="0"/>
              <a:t>How does the Housing Tax Credit program work?</a:t>
            </a:r>
            <a:endParaRPr lang="en-US" dirty="0"/>
          </a:p>
        </p:txBody>
      </p:sp>
    </p:spTree>
    <p:extLst>
      <p:ext uri="{BB962C8B-B14F-4D97-AF65-F5344CB8AC3E}">
        <p14:creationId xmlns:p14="http://schemas.microsoft.com/office/powerpoint/2010/main" val="1956194243"/>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this competitive program work?</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The IRS allocates ~$2.35/resident to each state</a:t>
            </a:r>
          </a:p>
          <a:p>
            <a:r>
              <a:rPr lang="en-US" dirty="0" smtClean="0"/>
              <a:t>The State Housing Finance Agency sets the rules (QAP)</a:t>
            </a:r>
          </a:p>
          <a:p>
            <a:r>
              <a:rPr lang="en-US" dirty="0" smtClean="0"/>
              <a:t>Developers compete to win award of credits</a:t>
            </a:r>
          </a:p>
          <a:p>
            <a:r>
              <a:rPr lang="en-US" dirty="0" smtClean="0"/>
              <a:t>Private investors contribute equity to build housing and receive benefits of the tax credits</a:t>
            </a:r>
          </a:p>
          <a:p>
            <a:r>
              <a:rPr lang="en-US" dirty="0" smtClean="0"/>
              <a:t>Housing is built and rents must be affordable (typically 60% AMI) for at least 30 years</a:t>
            </a:r>
          </a:p>
          <a:p>
            <a:r>
              <a:rPr lang="en-US" dirty="0" smtClean="0"/>
              <a:t>Once housing is inhabited, then tax benefits begin</a:t>
            </a:r>
            <a:endParaRPr lang="en-US" dirty="0"/>
          </a:p>
        </p:txBody>
      </p:sp>
    </p:spTree>
    <p:extLst>
      <p:ext uri="{BB962C8B-B14F-4D97-AF65-F5344CB8AC3E}">
        <p14:creationId xmlns:p14="http://schemas.microsoft.com/office/powerpoint/2010/main" val="2433750641"/>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QAP development occurs annually</a:t>
            </a:r>
            <a:endParaRPr lang="en-US" dirty="0"/>
          </a:p>
        </p:txBody>
      </p:sp>
      <p:sp>
        <p:nvSpPr>
          <p:cNvPr id="3" name="Content Placeholder 2"/>
          <p:cNvSpPr>
            <a:spLocks noGrp="1"/>
          </p:cNvSpPr>
          <p:nvPr>
            <p:ph sz="quarter" idx="1"/>
          </p:nvPr>
        </p:nvSpPr>
        <p:spPr/>
        <p:txBody>
          <a:bodyPr>
            <a:normAutofit/>
          </a:bodyPr>
          <a:lstStyle/>
          <a:p>
            <a:r>
              <a:rPr lang="en-US" dirty="0" smtClean="0"/>
              <a:t>Listening </a:t>
            </a:r>
            <a:r>
              <a:rPr lang="en-US" dirty="0"/>
              <a:t>sessions, consultation: Aug.-Sept.</a:t>
            </a:r>
          </a:p>
          <a:p>
            <a:r>
              <a:rPr lang="en-US" dirty="0"/>
              <a:t>QAP draft out for public comment: early Oct.</a:t>
            </a:r>
          </a:p>
          <a:p>
            <a:r>
              <a:rPr lang="en-US" dirty="0"/>
              <a:t>QAP finalized: mid-Nov.</a:t>
            </a:r>
          </a:p>
          <a:p>
            <a:r>
              <a:rPr lang="en-US" dirty="0"/>
              <a:t>Gov. Deal signs QAP: early Spring (Jan.-Feb.)</a:t>
            </a:r>
          </a:p>
          <a:p>
            <a:r>
              <a:rPr lang="en-US" dirty="0"/>
              <a:t>2017 Application submission deadline was May 25</a:t>
            </a:r>
          </a:p>
          <a:p>
            <a:endParaRPr lang="en-US" dirty="0"/>
          </a:p>
        </p:txBody>
      </p:sp>
    </p:spTree>
    <p:extLst>
      <p:ext uri="{BB962C8B-B14F-4D97-AF65-F5344CB8AC3E}">
        <p14:creationId xmlns:p14="http://schemas.microsoft.com/office/powerpoint/2010/main" val="2686831212"/>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Snapshot: 2016 Funding Round</a:t>
            </a:r>
            <a:endParaRPr lang="en-US" dirty="0"/>
          </a:p>
        </p:txBody>
      </p:sp>
      <p:sp>
        <p:nvSpPr>
          <p:cNvPr id="3" name="Content Placeholder 2"/>
          <p:cNvSpPr>
            <a:spLocks noGrp="1"/>
          </p:cNvSpPr>
          <p:nvPr>
            <p:ph sz="quarter" idx="1"/>
          </p:nvPr>
        </p:nvSpPr>
        <p:spPr>
          <a:xfrm>
            <a:off x="816864" y="1600200"/>
            <a:ext cx="6017073" cy="4495800"/>
          </a:xfrm>
        </p:spPr>
        <p:txBody>
          <a:bodyPr>
            <a:normAutofit/>
          </a:bodyPr>
          <a:lstStyle/>
          <a:p>
            <a:r>
              <a:rPr lang="en-US" dirty="0" smtClean="0"/>
              <a:t>29 (of 79) applications funded</a:t>
            </a:r>
          </a:p>
          <a:p>
            <a:r>
              <a:rPr lang="en-US" dirty="0" smtClean="0"/>
              <a:t>11 (of 29) properties in rural</a:t>
            </a:r>
          </a:p>
          <a:p>
            <a:r>
              <a:rPr lang="en-US" dirty="0" smtClean="0"/>
              <a:t>25 (of 29) properties new construction </a:t>
            </a:r>
          </a:p>
          <a:p>
            <a:r>
              <a:rPr lang="en-US" dirty="0" smtClean="0"/>
              <a:t>12 new and rehabilitated senior properties funded </a:t>
            </a:r>
          </a:p>
        </p:txBody>
      </p:sp>
      <p:pic>
        <p:nvPicPr>
          <p:cNvPr id="5" name="Picture 4"/>
          <p:cNvPicPr>
            <a:picLocks noChangeAspect="1"/>
          </p:cNvPicPr>
          <p:nvPr/>
        </p:nvPicPr>
        <p:blipFill>
          <a:blip r:embed="rId2"/>
          <a:stretch>
            <a:fillRect/>
          </a:stretch>
        </p:blipFill>
        <p:spPr>
          <a:xfrm>
            <a:off x="6124361" y="3848100"/>
            <a:ext cx="3709450" cy="2779847"/>
          </a:xfrm>
          <a:prstGeom prst="rect">
            <a:avLst/>
          </a:prstGeom>
        </p:spPr>
      </p:pic>
      <p:pic>
        <p:nvPicPr>
          <p:cNvPr id="4" name="Picture 3"/>
          <p:cNvPicPr>
            <a:picLocks noChangeAspect="1"/>
          </p:cNvPicPr>
          <p:nvPr/>
        </p:nvPicPr>
        <p:blipFill>
          <a:blip r:embed="rId3"/>
          <a:stretch>
            <a:fillRect/>
          </a:stretch>
        </p:blipFill>
        <p:spPr>
          <a:xfrm>
            <a:off x="8563329" y="1717827"/>
            <a:ext cx="3404082" cy="2838131"/>
          </a:xfrm>
          <a:prstGeom prst="rect">
            <a:avLst/>
          </a:prstGeom>
        </p:spPr>
      </p:pic>
    </p:spTree>
    <p:extLst>
      <p:ext uri="{BB962C8B-B14F-4D97-AF65-F5344CB8AC3E}">
        <p14:creationId xmlns:p14="http://schemas.microsoft.com/office/powerpoint/2010/main" val="945067930"/>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2342" y="1578768"/>
            <a:ext cx="1680496" cy="2707482"/>
          </a:xfrm>
        </p:spPr>
        <p:txBody>
          <a:bodyPr>
            <a:normAutofit/>
          </a:bodyPr>
          <a:lstStyle/>
          <a:p>
            <a:r>
              <a:rPr lang="en-US" dirty="0" smtClean="0"/>
              <a:t>DCA </a:t>
            </a:r>
            <a:r>
              <a:rPr lang="en-US" sz="3400" dirty="0"/>
              <a:t>State Priorities</a:t>
            </a:r>
          </a:p>
        </p:txBody>
      </p:sp>
      <p:pic>
        <p:nvPicPr>
          <p:cNvPr id="8" name="Content Placeholder 7"/>
          <p:cNvPicPr>
            <a:picLocks noGrp="1" noChangeAspect="1"/>
          </p:cNvPicPr>
          <p:nvPr>
            <p:ph sz="quarter" idx="1"/>
          </p:nvPr>
        </p:nvPicPr>
        <p:blipFill rotWithShape="1">
          <a:blip r:embed="rId3"/>
          <a:srcRect l="12973" t="17288" r="25275" b="1355"/>
          <a:stretch/>
        </p:blipFill>
        <p:spPr>
          <a:xfrm>
            <a:off x="3810001" y="928689"/>
            <a:ext cx="6858001" cy="5068835"/>
          </a:xfrm>
          <a:prstGeom prst="rect">
            <a:avLst/>
          </a:prstGeom>
        </p:spPr>
      </p:pic>
    </p:spTree>
    <p:extLst>
      <p:ext uri="{BB962C8B-B14F-4D97-AF65-F5344CB8AC3E}">
        <p14:creationId xmlns:p14="http://schemas.microsoft.com/office/powerpoint/2010/main" val="2623223794"/>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QAP’s two tracks for development </a:t>
            </a:r>
            <a:endParaRPr lang="en-US" dirty="0"/>
          </a:p>
        </p:txBody>
      </p:sp>
      <p:graphicFrame>
        <p:nvGraphicFramePr>
          <p:cNvPr id="7" name="Diagram 6"/>
          <p:cNvGraphicFramePr/>
          <p:nvPr>
            <p:extLst/>
          </p:nvPr>
        </p:nvGraphicFramePr>
        <p:xfrm>
          <a:off x="2133600" y="1828800"/>
          <a:ext cx="77724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8747449"/>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sz="quarter" idx="1"/>
          </p:nvPr>
        </p:nvSpPr>
        <p:spPr/>
        <p:txBody>
          <a:bodyPr/>
          <a:lstStyle/>
          <a:p>
            <a:r>
              <a:rPr lang="en-US" dirty="0" smtClean="0"/>
              <a:t>What is the Housing Tax Credit Program (LIHTC)?</a:t>
            </a:r>
          </a:p>
          <a:p>
            <a:r>
              <a:rPr lang="en-US" dirty="0" smtClean="0"/>
              <a:t>Why would we want it in our community?</a:t>
            </a:r>
          </a:p>
          <a:p>
            <a:r>
              <a:rPr lang="en-US" dirty="0" smtClean="0"/>
              <a:t>How does it work?</a:t>
            </a:r>
          </a:p>
          <a:p>
            <a:r>
              <a:rPr lang="en-US" dirty="0" smtClean="0"/>
              <a:t>How can it work for us</a:t>
            </a:r>
            <a:r>
              <a:rPr lang="en-US" dirty="0"/>
              <a:t>?</a:t>
            </a:r>
            <a:endParaRPr lang="en-US" dirty="0" smtClean="0"/>
          </a:p>
        </p:txBody>
      </p:sp>
    </p:spTree>
    <p:extLst>
      <p:ext uri="{BB962C8B-B14F-4D97-AF65-F5344CB8AC3E}">
        <p14:creationId xmlns:p14="http://schemas.microsoft.com/office/powerpoint/2010/main" val="2895950522"/>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lstStyle/>
          <a:p>
            <a:r>
              <a:rPr lang="en-US" dirty="0" smtClean="0"/>
              <a:t>How can it work for us?</a:t>
            </a:r>
            <a:endParaRPr lang="en-US" dirty="0"/>
          </a:p>
        </p:txBody>
      </p:sp>
    </p:spTree>
    <p:extLst>
      <p:ext uri="{BB962C8B-B14F-4D97-AF65-F5344CB8AC3E}">
        <p14:creationId xmlns:p14="http://schemas.microsoft.com/office/powerpoint/2010/main" val="50430882"/>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Community-Driven Opportunities to Score</a:t>
            </a:r>
            <a:endParaRPr lang="en-US" dirty="0"/>
          </a:p>
        </p:txBody>
      </p:sp>
      <p:sp>
        <p:nvSpPr>
          <p:cNvPr id="3" name="Content Placeholder 2"/>
          <p:cNvSpPr>
            <a:spLocks noGrp="1"/>
          </p:cNvSpPr>
          <p:nvPr>
            <p:ph sz="quarter" idx="1"/>
          </p:nvPr>
        </p:nvSpPr>
        <p:spPr/>
        <p:txBody>
          <a:bodyPr/>
          <a:lstStyle/>
          <a:p>
            <a:r>
              <a:rPr lang="en-US" dirty="0" smtClean="0"/>
              <a:t>Leveraging with local HOME, CDBG, or other funds</a:t>
            </a:r>
          </a:p>
          <a:p>
            <a:r>
              <a:rPr lang="en-US" dirty="0" smtClean="0"/>
              <a:t>GICH communities are able to choose one property to receive 1 </a:t>
            </a:r>
            <a:r>
              <a:rPr lang="en-US" dirty="0" err="1" smtClean="0"/>
              <a:t>pt</a:t>
            </a:r>
            <a:endParaRPr lang="en-US" dirty="0"/>
          </a:p>
          <a:p>
            <a:r>
              <a:rPr lang="en-US" dirty="0" smtClean="0"/>
              <a:t>Rewarding community investments:</a:t>
            </a:r>
          </a:p>
          <a:p>
            <a:pPr lvl="1"/>
            <a:r>
              <a:rPr lang="en-US" dirty="0" smtClean="0"/>
              <a:t>Proximity to regular or on-call bus route</a:t>
            </a:r>
          </a:p>
          <a:p>
            <a:pPr lvl="1"/>
            <a:r>
              <a:rPr lang="en-US" dirty="0" smtClean="0"/>
              <a:t>Brownfield remediation and development</a:t>
            </a:r>
          </a:p>
          <a:p>
            <a:r>
              <a:rPr lang="en-US" dirty="0" smtClean="0"/>
              <a:t>Building on community-driven revitalization strategies</a:t>
            </a:r>
          </a:p>
        </p:txBody>
      </p:sp>
    </p:spTree>
    <p:extLst>
      <p:ext uri="{BB962C8B-B14F-4D97-AF65-F5344CB8AC3E}">
        <p14:creationId xmlns:p14="http://schemas.microsoft.com/office/powerpoint/2010/main" val="2932175309"/>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Spotlight: Rome, GA</a:t>
            </a:r>
            <a:endParaRPr lang="en-US" dirty="0"/>
          </a:p>
        </p:txBody>
      </p:sp>
    </p:spTree>
    <p:extLst>
      <p:ext uri="{BB962C8B-B14F-4D97-AF65-F5344CB8AC3E}">
        <p14:creationId xmlns:p14="http://schemas.microsoft.com/office/powerpoint/2010/main" val="4067002874"/>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Spotlight: Transforming Rome, GA</a:t>
            </a:r>
            <a:endParaRPr lang="en-US" dirty="0"/>
          </a:p>
        </p:txBody>
      </p:sp>
      <p:sp>
        <p:nvSpPr>
          <p:cNvPr id="3" name="Content Placeholder 2"/>
          <p:cNvSpPr>
            <a:spLocks noGrp="1"/>
          </p:cNvSpPr>
          <p:nvPr>
            <p:ph sz="quarter" idx="1"/>
          </p:nvPr>
        </p:nvSpPr>
        <p:spPr>
          <a:xfrm>
            <a:off x="816864" y="1600200"/>
            <a:ext cx="11090656" cy="4495800"/>
          </a:xfrm>
        </p:spPr>
        <p:txBody>
          <a:bodyPr>
            <a:normAutofit fontScale="92500"/>
          </a:bodyPr>
          <a:lstStyle/>
          <a:p>
            <a:r>
              <a:rPr lang="en-US" dirty="0" smtClean="0"/>
              <a:t>South Rome Boys and Girls Club built with a combination of CDBG funds and a SPLOST</a:t>
            </a:r>
          </a:p>
          <a:p>
            <a:pPr lvl="1"/>
            <a:r>
              <a:rPr lang="en-US" dirty="0" smtClean="0"/>
              <a:t>Close to nearby elementary school </a:t>
            </a:r>
          </a:p>
          <a:p>
            <a:r>
              <a:rPr lang="en-US" dirty="0" smtClean="0"/>
              <a:t>South Rome Redevelopment Corp &amp; Laurel Street Residential awarded 2015 credits, starting construction of scattered-site development in June 2016</a:t>
            </a:r>
          </a:p>
          <a:p>
            <a:pPr lvl="1"/>
            <a:r>
              <a:rPr lang="en-US" dirty="0" smtClean="0"/>
              <a:t>A mix of apartment units and units designed to look like single-family homes</a:t>
            </a:r>
          </a:p>
          <a:p>
            <a:pPr lvl="1"/>
            <a:r>
              <a:rPr lang="en-US" dirty="0" smtClean="0"/>
              <a:t>Budget was $13.8 million – construction costs mostly financed by sale of federal and state tax credits. </a:t>
            </a:r>
          </a:p>
        </p:txBody>
      </p:sp>
    </p:spTree>
    <p:extLst>
      <p:ext uri="{BB962C8B-B14F-4D97-AF65-F5344CB8AC3E}">
        <p14:creationId xmlns:p14="http://schemas.microsoft.com/office/powerpoint/2010/main" val="345804680"/>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Spotlight: 2015 DCA Program Grants (Rome, GA)</a:t>
            </a:r>
            <a:endParaRPr lang="en-US" dirty="0"/>
          </a:p>
        </p:txBody>
      </p:sp>
      <p:sp>
        <p:nvSpPr>
          <p:cNvPr id="3" name="Content Placeholder 2"/>
          <p:cNvSpPr>
            <a:spLocks noGrp="1"/>
          </p:cNvSpPr>
          <p:nvPr>
            <p:ph sz="quarter" idx="1"/>
          </p:nvPr>
        </p:nvSpPr>
        <p:spPr/>
        <p:txBody>
          <a:bodyPr/>
          <a:lstStyle/>
          <a:p>
            <a:r>
              <a:rPr lang="en-US" dirty="0" smtClean="0"/>
              <a:t>Tax Credits</a:t>
            </a:r>
          </a:p>
          <a:p>
            <a:pPr lvl="1"/>
            <a:r>
              <a:rPr lang="en-US" dirty="0" smtClean="0"/>
              <a:t>$771,929 in State Tax Credits</a:t>
            </a:r>
          </a:p>
          <a:p>
            <a:pPr lvl="1"/>
            <a:r>
              <a:rPr lang="en-US" dirty="0" smtClean="0"/>
              <a:t>$77,929 in Federal Tax Credits</a:t>
            </a:r>
          </a:p>
          <a:p>
            <a:r>
              <a:rPr lang="en-US" dirty="0" smtClean="0"/>
              <a:t>Downtown Development Revolving Loan Fund</a:t>
            </a:r>
          </a:p>
          <a:p>
            <a:pPr lvl="1"/>
            <a:r>
              <a:rPr lang="en-US" dirty="0" smtClean="0"/>
              <a:t>July 2015 - $222,400</a:t>
            </a:r>
          </a:p>
          <a:p>
            <a:pPr lvl="1"/>
            <a:r>
              <a:rPr lang="en-US" dirty="0" smtClean="0"/>
              <a:t>Oct 2015 - $75,000</a:t>
            </a:r>
          </a:p>
          <a:p>
            <a:pPr lvl="1"/>
            <a:r>
              <a:rPr lang="en-US" dirty="0" smtClean="0"/>
              <a:t>Nov 2015 - $176,000</a:t>
            </a:r>
          </a:p>
          <a:p>
            <a:pPr lvl="1"/>
            <a:r>
              <a:rPr lang="en-US" dirty="0" smtClean="0"/>
              <a:t>Nov 2015 - $250,000</a:t>
            </a:r>
          </a:p>
        </p:txBody>
      </p:sp>
    </p:spTree>
    <p:extLst>
      <p:ext uri="{BB962C8B-B14F-4D97-AF65-F5344CB8AC3E}">
        <p14:creationId xmlns:p14="http://schemas.microsoft.com/office/powerpoint/2010/main" val="1931297723"/>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Spotlight: Transformational Communities</a:t>
            </a:r>
            <a:endParaRPr lang="en-US" dirty="0"/>
          </a:p>
        </p:txBody>
      </p:sp>
    </p:spTree>
    <p:extLst>
      <p:ext uri="{BB962C8B-B14F-4D97-AF65-F5344CB8AC3E}">
        <p14:creationId xmlns:p14="http://schemas.microsoft.com/office/powerpoint/2010/main" val="2018020479"/>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“Community” for Revitalization</a:t>
            </a:r>
            <a:endParaRPr lang="en-US" dirty="0"/>
          </a:p>
        </p:txBody>
      </p:sp>
      <p:sp>
        <p:nvSpPr>
          <p:cNvPr id="4" name="Content Placeholder 3"/>
          <p:cNvSpPr>
            <a:spLocks noGrp="1"/>
          </p:cNvSpPr>
          <p:nvPr>
            <p:ph sz="quarter" idx="1"/>
          </p:nvPr>
        </p:nvSpPr>
        <p:spPr/>
        <p:txBody>
          <a:bodyPr/>
          <a:lstStyle/>
          <a:p>
            <a:r>
              <a:rPr lang="en-US" dirty="0" smtClean="0"/>
              <a:t>Community Revitalization Plan</a:t>
            </a:r>
          </a:p>
          <a:p>
            <a:pPr lvl="1"/>
            <a:r>
              <a:rPr lang="en-US" dirty="0" smtClean="0"/>
              <a:t>“Clearly delineate a targeted area that includes the proposed site but does not encompass the entire surrounding city, municipality, or county” (p. 17 of 44). </a:t>
            </a:r>
            <a:endParaRPr lang="en-US" dirty="0"/>
          </a:p>
        </p:txBody>
      </p:sp>
      <p:sp>
        <p:nvSpPr>
          <p:cNvPr id="5" name="Content Placeholder 4"/>
          <p:cNvSpPr>
            <a:spLocks noGrp="1"/>
          </p:cNvSpPr>
          <p:nvPr>
            <p:ph sz="quarter" idx="2"/>
          </p:nvPr>
        </p:nvSpPr>
        <p:spPr/>
        <p:txBody>
          <a:bodyPr/>
          <a:lstStyle/>
          <a:p>
            <a:r>
              <a:rPr lang="en-US" dirty="0"/>
              <a:t>C</a:t>
            </a:r>
            <a:r>
              <a:rPr lang="en-US" dirty="0" smtClean="0"/>
              <a:t>ommunity Transformation Plan</a:t>
            </a:r>
          </a:p>
          <a:p>
            <a:pPr lvl="1"/>
            <a:r>
              <a:rPr lang="en-US" dirty="0" smtClean="0"/>
              <a:t>“Clearly delineate a targeted area (Defined Neighborhood) that includes the proposed site but does not encompass the entire surrounding city, municipality, or county” (p. 18 of 44). </a:t>
            </a:r>
            <a:endParaRPr lang="en-US" dirty="0"/>
          </a:p>
        </p:txBody>
      </p:sp>
      <p:sp>
        <p:nvSpPr>
          <p:cNvPr id="6" name="TextBox 5"/>
          <p:cNvSpPr txBox="1"/>
          <p:nvPr/>
        </p:nvSpPr>
        <p:spPr>
          <a:xfrm>
            <a:off x="458350" y="5700937"/>
            <a:ext cx="11072099"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600" dirty="0" smtClean="0">
                <a:solidFill>
                  <a:schemeClr val="tx1"/>
                </a:solidFill>
              </a:rPr>
              <a:t>“The Community Transformation Plan’s Defined Neighborhood may be smaller than that of the Community Revitalization Plan. This Defined Neighborhood is not to be smaller than one census tract but may not encompass the entire city or county in which the proposed site is to be located. Exceptions may apply where the city or county falls within one tract” (p. 19 of 44). </a:t>
            </a:r>
            <a:endParaRPr lang="en-US" sz="1600" dirty="0">
              <a:solidFill>
                <a:schemeClr val="tx1"/>
              </a:solidFill>
            </a:endParaRPr>
          </a:p>
        </p:txBody>
      </p:sp>
    </p:spTree>
    <p:extLst>
      <p:ext uri="{BB962C8B-B14F-4D97-AF65-F5344CB8AC3E}">
        <p14:creationId xmlns:p14="http://schemas.microsoft.com/office/powerpoint/2010/main" val="3761241370"/>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Sub-Section A</a:t>
            </a:r>
            <a:endParaRPr lang="en-US" dirty="0"/>
          </a:p>
        </p:txBody>
      </p:sp>
      <p:sp>
        <p:nvSpPr>
          <p:cNvPr id="3" name="Title 2"/>
          <p:cNvSpPr>
            <a:spLocks noGrp="1"/>
          </p:cNvSpPr>
          <p:nvPr>
            <p:ph type="title"/>
          </p:nvPr>
        </p:nvSpPr>
        <p:spPr/>
        <p:txBody>
          <a:bodyPr/>
          <a:lstStyle/>
          <a:p>
            <a:r>
              <a:rPr lang="en-US" dirty="0" smtClean="0"/>
              <a:t>Community Revitalization Plan</a:t>
            </a:r>
            <a:endParaRPr lang="en-US" dirty="0"/>
          </a:p>
        </p:txBody>
      </p:sp>
    </p:spTree>
    <p:extLst>
      <p:ext uri="{BB962C8B-B14F-4D97-AF65-F5344CB8AC3E}">
        <p14:creationId xmlns:p14="http://schemas.microsoft.com/office/powerpoint/2010/main" val="1051136508"/>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Community Revitalization Plans</a:t>
            </a:r>
            <a:endParaRPr lang="en-US" dirty="0"/>
          </a:p>
        </p:txBody>
      </p:sp>
      <p:graphicFrame>
        <p:nvGraphicFramePr>
          <p:cNvPr id="11" name="Table 10"/>
          <p:cNvGraphicFramePr>
            <a:graphicFrameLocks noGrp="1"/>
          </p:cNvGraphicFramePr>
          <p:nvPr>
            <p:extLst/>
          </p:nvPr>
        </p:nvGraphicFramePr>
        <p:xfrm>
          <a:off x="816864" y="1970906"/>
          <a:ext cx="9959993" cy="2468880"/>
        </p:xfrm>
        <a:graphic>
          <a:graphicData uri="http://schemas.openxmlformats.org/drawingml/2006/table">
            <a:tbl>
              <a:tblPr firstRow="1" bandRow="1">
                <a:tableStyleId>{5C22544A-7EE6-4342-B048-85BDC9FD1C3A}</a:tableStyleId>
              </a:tblPr>
              <a:tblGrid>
                <a:gridCol w="7936871"/>
                <a:gridCol w="2023122"/>
              </a:tblGrid>
              <a:tr h="396374">
                <a:tc gridSpan="2">
                  <a:txBody>
                    <a:bodyPr/>
                    <a:lstStyle/>
                    <a:p>
                      <a:r>
                        <a:rPr lang="en-US" sz="2400" dirty="0" smtClean="0"/>
                        <a:t>2017 (Maximum points: 2) </a:t>
                      </a:r>
                      <a:endParaRPr lang="en-US" sz="2400" dirty="0"/>
                    </a:p>
                  </a:txBody>
                  <a:tcPr/>
                </a:tc>
                <a:tc hMerge="1">
                  <a:txBody>
                    <a:bodyPr/>
                    <a:lstStyle/>
                    <a:p>
                      <a:endParaRPr lang="en-US" dirty="0"/>
                    </a:p>
                  </a:txBody>
                  <a:tcPr/>
                </a:tc>
              </a:tr>
              <a:tr h="396374">
                <a:tc>
                  <a:txBody>
                    <a:bodyPr/>
                    <a:lstStyle/>
                    <a:p>
                      <a:r>
                        <a:rPr lang="en-US" sz="2400" dirty="0" smtClean="0"/>
                        <a:t>“Contributes to a written Community</a:t>
                      </a:r>
                      <a:r>
                        <a:rPr lang="en-US" sz="2400" baseline="0" dirty="0" smtClean="0"/>
                        <a:t> Revitalization Plan for the specific community in which the property will be located.” </a:t>
                      </a:r>
                      <a:endParaRPr lang="en-US" sz="2400" dirty="0"/>
                    </a:p>
                  </a:txBody>
                  <a:tcPr/>
                </a:tc>
                <a:tc>
                  <a:txBody>
                    <a:bodyPr/>
                    <a:lstStyle/>
                    <a:p>
                      <a:r>
                        <a:rPr lang="en-US" sz="2400" dirty="0" smtClean="0"/>
                        <a:t>1 </a:t>
                      </a:r>
                      <a:r>
                        <a:rPr lang="en-US" sz="2400" dirty="0" err="1" smtClean="0"/>
                        <a:t>pt</a:t>
                      </a:r>
                      <a:endParaRPr lang="en-US" sz="2400" dirty="0"/>
                    </a:p>
                  </a:txBody>
                  <a:tcPr/>
                </a:tc>
              </a:tr>
              <a:tr h="396374">
                <a:tc>
                  <a:txBody>
                    <a:bodyPr/>
                    <a:lstStyle/>
                    <a:p>
                      <a:r>
                        <a:rPr lang="en-US" sz="2400" dirty="0" smtClean="0"/>
                        <a:t>“Is in a QCT and that contributes to a written Community Revitalization Plan for the specific community in which the property will be</a:t>
                      </a:r>
                      <a:r>
                        <a:rPr lang="en-US" sz="2400" baseline="0" dirty="0" smtClean="0"/>
                        <a:t> located.”</a:t>
                      </a:r>
                      <a:endParaRPr lang="en-US" sz="2400" dirty="0"/>
                    </a:p>
                  </a:txBody>
                  <a:tcPr/>
                </a:tc>
                <a:tc>
                  <a:txBody>
                    <a:bodyPr/>
                    <a:lstStyle/>
                    <a:p>
                      <a:r>
                        <a:rPr lang="en-US" sz="2400" dirty="0" smtClean="0"/>
                        <a:t>(+1 </a:t>
                      </a:r>
                      <a:r>
                        <a:rPr lang="en-US" sz="2400" dirty="0" err="1" smtClean="0"/>
                        <a:t>pt</a:t>
                      </a:r>
                      <a:r>
                        <a:rPr lang="en-US" sz="2400" dirty="0" smtClean="0"/>
                        <a:t>)</a:t>
                      </a:r>
                      <a:endParaRPr lang="en-US" sz="2400" dirty="0"/>
                    </a:p>
                  </a:txBody>
                  <a:tcPr/>
                </a:tc>
              </a:tr>
            </a:tbl>
          </a:graphicData>
        </a:graphic>
      </p:graphicFrame>
    </p:spTree>
    <p:extLst>
      <p:ext uri="{BB962C8B-B14F-4D97-AF65-F5344CB8AC3E}">
        <p14:creationId xmlns:p14="http://schemas.microsoft.com/office/powerpoint/2010/main" val="282371285"/>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228600"/>
            <a:ext cx="11251821" cy="990600"/>
          </a:xfrm>
        </p:spPr>
        <p:txBody>
          <a:bodyPr>
            <a:noAutofit/>
          </a:bodyPr>
          <a:lstStyle/>
          <a:p>
            <a:r>
              <a:rPr lang="en-US" sz="3400" dirty="0" smtClean="0"/>
              <a:t>2017 Changes to “Community </a:t>
            </a:r>
            <a:r>
              <a:rPr lang="en-US" sz="3400" dirty="0"/>
              <a:t>Revitalization </a:t>
            </a:r>
            <a:r>
              <a:rPr lang="en-US" sz="3400" dirty="0" smtClean="0"/>
              <a:t>Plan” Requirements</a:t>
            </a:r>
            <a:endParaRPr lang="en-US" sz="3400" dirty="0"/>
          </a:p>
        </p:txBody>
      </p:sp>
      <p:sp>
        <p:nvSpPr>
          <p:cNvPr id="3" name="Content Placeholder 2"/>
          <p:cNvSpPr>
            <a:spLocks noGrp="1"/>
          </p:cNvSpPr>
          <p:nvPr>
            <p:ph sz="quarter" idx="1"/>
          </p:nvPr>
        </p:nvSpPr>
        <p:spPr>
          <a:xfrm>
            <a:off x="812800" y="1975754"/>
            <a:ext cx="5181600" cy="4669972"/>
          </a:xfrm>
        </p:spPr>
        <p:txBody>
          <a:bodyPr>
            <a:noAutofit/>
          </a:bodyPr>
          <a:lstStyle/>
          <a:p>
            <a:r>
              <a:rPr lang="en-US" sz="1500" dirty="0"/>
              <a:t>a) Clearly delineate a targeted area that includes the proposed site </a:t>
            </a:r>
            <a:r>
              <a:rPr lang="en-US" sz="1500" b="1" dirty="0">
                <a:solidFill>
                  <a:srgbClr val="FF0000"/>
                </a:solidFill>
              </a:rPr>
              <a:t>but does not encompass the entire surrounding city, municipality, or county; </a:t>
            </a:r>
          </a:p>
          <a:p>
            <a:r>
              <a:rPr lang="en-US" sz="1500" dirty="0"/>
              <a:t>b) Include public input and engagement during the planning stages; </a:t>
            </a:r>
          </a:p>
          <a:p>
            <a:r>
              <a:rPr lang="en-US" sz="1500" dirty="0"/>
              <a:t>c) Call for the rehabilitation or production of affordable rental housing as a policy goal for the community; </a:t>
            </a:r>
          </a:p>
          <a:p>
            <a:r>
              <a:rPr lang="en-US" sz="1500" dirty="0"/>
              <a:t>d</a:t>
            </a:r>
            <a:r>
              <a:rPr lang="en-US" sz="1500" dirty="0">
                <a:solidFill>
                  <a:srgbClr val="FF0000"/>
                </a:solidFill>
              </a:rPr>
              <a:t>) </a:t>
            </a:r>
            <a:r>
              <a:rPr lang="en-US" sz="1500" b="1" dirty="0">
                <a:solidFill>
                  <a:srgbClr val="FF0000"/>
                </a:solidFill>
              </a:rPr>
              <a:t>Designate implementation measures along with specific timeframes for the achievement of such policies and housing activities. The timeframes and implementation measures must be current and ongoing, as evidenced by a list included in the DCA Neighborhood Redevelopment Certification of specific actions taken in furtherance of the plan within one (1) year of Applicant submission and associated documentation; </a:t>
            </a:r>
          </a:p>
          <a:p>
            <a:r>
              <a:rPr lang="en-US" sz="1500" dirty="0"/>
              <a:t>e) Include a discussion of resources that will be utilized to implement the plan; and </a:t>
            </a:r>
          </a:p>
          <a:p>
            <a:r>
              <a:rPr lang="en-US" sz="1500" dirty="0"/>
              <a:t>f) Be officially adopted by a Local Government. </a:t>
            </a:r>
          </a:p>
        </p:txBody>
      </p:sp>
      <p:sp>
        <p:nvSpPr>
          <p:cNvPr id="4" name="Content Placeholder 3"/>
          <p:cNvSpPr>
            <a:spLocks noGrp="1"/>
          </p:cNvSpPr>
          <p:nvPr>
            <p:ph sz="quarter" idx="2"/>
          </p:nvPr>
        </p:nvSpPr>
        <p:spPr>
          <a:xfrm>
            <a:off x="6459869" y="1975754"/>
            <a:ext cx="5181600" cy="4104168"/>
          </a:xfrm>
        </p:spPr>
        <p:txBody>
          <a:bodyPr>
            <a:normAutofit/>
          </a:bodyPr>
          <a:lstStyle/>
          <a:p>
            <a:r>
              <a:rPr lang="en-US" sz="1500" dirty="0"/>
              <a:t>a) The plan was formulated by a Project Team member and submitted to a local government for approval. </a:t>
            </a:r>
          </a:p>
          <a:p>
            <a:r>
              <a:rPr lang="en-US" sz="1500" dirty="0"/>
              <a:t>b) The plan is a short-term work plan, comprehensive plan, consolidated plan, municipal zoning plan or land use plan. </a:t>
            </a:r>
          </a:p>
          <a:p>
            <a:r>
              <a:rPr lang="en-US" sz="1500" dirty="0"/>
              <a:t>c) The plan is outdated and does not reflect the current neighborhood conditions. Plans that are more than </a:t>
            </a:r>
            <a:r>
              <a:rPr lang="en-US" sz="1500" b="1" dirty="0">
                <a:solidFill>
                  <a:srgbClr val="FF0000"/>
                </a:solidFill>
              </a:rPr>
              <a:t>three (3) years </a:t>
            </a:r>
            <a:r>
              <a:rPr lang="en-US" sz="1500" dirty="0"/>
              <a:t>old will be presumed outdated unless documentation regarding the continued viability of the plan from the Local Government is submitted with the Application as required below. </a:t>
            </a:r>
          </a:p>
          <a:p>
            <a:r>
              <a:rPr lang="en-US" sz="1500" dirty="0"/>
              <a:t>d) Plans that are less than six months old at the time of Application Submission will not be considered. </a:t>
            </a:r>
          </a:p>
        </p:txBody>
      </p:sp>
      <p:sp>
        <p:nvSpPr>
          <p:cNvPr id="5" name="TextBox 4"/>
          <p:cNvSpPr txBox="1"/>
          <p:nvPr/>
        </p:nvSpPr>
        <p:spPr>
          <a:xfrm>
            <a:off x="812800" y="1581150"/>
            <a:ext cx="4787900" cy="369332"/>
          </a:xfrm>
          <a:prstGeom prst="rect">
            <a:avLst/>
          </a:prstGeom>
          <a:noFill/>
        </p:spPr>
        <p:txBody>
          <a:bodyPr wrap="square" rtlCol="0">
            <a:spAutoFit/>
          </a:bodyPr>
          <a:lstStyle/>
          <a:p>
            <a:r>
              <a:rPr lang="en-US" dirty="0" smtClean="0"/>
              <a:t>Must meet:</a:t>
            </a:r>
            <a:endParaRPr lang="en-US" dirty="0"/>
          </a:p>
        </p:txBody>
      </p:sp>
      <p:sp>
        <p:nvSpPr>
          <p:cNvPr id="6" name="TextBox 5"/>
          <p:cNvSpPr txBox="1"/>
          <p:nvPr/>
        </p:nvSpPr>
        <p:spPr>
          <a:xfrm>
            <a:off x="6459869" y="1581150"/>
            <a:ext cx="4787900" cy="369332"/>
          </a:xfrm>
          <a:prstGeom prst="rect">
            <a:avLst/>
          </a:prstGeom>
          <a:noFill/>
        </p:spPr>
        <p:txBody>
          <a:bodyPr wrap="square" rtlCol="0">
            <a:spAutoFit/>
          </a:bodyPr>
          <a:lstStyle/>
          <a:p>
            <a:r>
              <a:rPr lang="en-US" dirty="0" smtClean="0"/>
              <a:t>Ineligible if: </a:t>
            </a:r>
            <a:endParaRPr lang="en-US" dirty="0"/>
          </a:p>
        </p:txBody>
      </p:sp>
    </p:spTree>
    <p:extLst>
      <p:ext uri="{BB962C8B-B14F-4D97-AF65-F5344CB8AC3E}">
        <p14:creationId xmlns:p14="http://schemas.microsoft.com/office/powerpoint/2010/main" val="892368355"/>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is the Housing Tax Credit Program?</a:t>
            </a:r>
            <a:endParaRPr lang="en-US" dirty="0"/>
          </a:p>
        </p:txBody>
      </p:sp>
    </p:spTree>
    <p:extLst>
      <p:ext uri="{BB962C8B-B14F-4D97-AF65-F5344CB8AC3E}">
        <p14:creationId xmlns:p14="http://schemas.microsoft.com/office/powerpoint/2010/main" val="2827001816"/>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Ensuring the CRP is active and ongoing</a:t>
            </a:r>
            <a:endParaRPr lang="en-US" dirty="0"/>
          </a:p>
        </p:txBody>
      </p:sp>
      <p:sp>
        <p:nvSpPr>
          <p:cNvPr id="3" name="Content Placeholder 2"/>
          <p:cNvSpPr>
            <a:spLocks noGrp="1"/>
          </p:cNvSpPr>
          <p:nvPr>
            <p:ph sz="quarter" idx="1"/>
          </p:nvPr>
        </p:nvSpPr>
        <p:spPr/>
        <p:txBody>
          <a:bodyPr/>
          <a:lstStyle/>
          <a:p>
            <a:r>
              <a:rPr lang="en-US" dirty="0" smtClean="0"/>
              <a:t>Documentation of specific actions taken in furtherance of the goals of the plan within one (1) year of Applicant submission</a:t>
            </a:r>
          </a:p>
          <a:p>
            <a:r>
              <a:rPr lang="en-US" dirty="0" smtClean="0"/>
              <a:t>If the plan is older than three (3) years at the time of submission, the Applicant must also include a letter from an official community representative certifying that the plan is current and ongoing. This letter must include an updated list of funding sources, implementation measures, and timeframes.</a:t>
            </a:r>
            <a:endParaRPr lang="en-US" dirty="0"/>
          </a:p>
        </p:txBody>
      </p:sp>
    </p:spTree>
    <p:extLst>
      <p:ext uri="{BB962C8B-B14F-4D97-AF65-F5344CB8AC3E}">
        <p14:creationId xmlns:p14="http://schemas.microsoft.com/office/powerpoint/2010/main" val="4053113564"/>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Sub-Section B</a:t>
            </a:r>
            <a:endParaRPr lang="en-US" dirty="0"/>
          </a:p>
        </p:txBody>
      </p:sp>
      <p:sp>
        <p:nvSpPr>
          <p:cNvPr id="3" name="Title 2"/>
          <p:cNvSpPr>
            <a:spLocks noGrp="1"/>
          </p:cNvSpPr>
          <p:nvPr>
            <p:ph type="title"/>
          </p:nvPr>
        </p:nvSpPr>
        <p:spPr/>
        <p:txBody>
          <a:bodyPr/>
          <a:lstStyle/>
          <a:p>
            <a:r>
              <a:rPr lang="en-US" dirty="0" smtClean="0"/>
              <a:t>Community Transformation Plan </a:t>
            </a:r>
            <a:endParaRPr lang="en-US" dirty="0"/>
          </a:p>
        </p:txBody>
      </p:sp>
    </p:spTree>
    <p:extLst>
      <p:ext uri="{BB962C8B-B14F-4D97-AF65-F5344CB8AC3E}">
        <p14:creationId xmlns:p14="http://schemas.microsoft.com/office/powerpoint/2010/main" val="1158685518"/>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Transformation: Coordinated service delivery</a:t>
            </a:r>
            <a:endParaRPr lang="en-US" dirty="0"/>
          </a:p>
        </p:txBody>
      </p:sp>
      <p:sp>
        <p:nvSpPr>
          <p:cNvPr id="6" name="Content Placeholder 2"/>
          <p:cNvSpPr>
            <a:spLocks noGrp="1"/>
          </p:cNvSpPr>
          <p:nvPr>
            <p:ph sz="quarter" idx="1"/>
          </p:nvPr>
        </p:nvSpPr>
        <p:spPr>
          <a:xfrm>
            <a:off x="816864" y="1735189"/>
            <a:ext cx="10871200" cy="4773895"/>
          </a:xfrm>
        </p:spPr>
        <p:txBody>
          <a:bodyPr>
            <a:noAutofit/>
          </a:bodyPr>
          <a:lstStyle/>
          <a:p>
            <a:r>
              <a:rPr lang="en-US" sz="2200" dirty="0"/>
              <a:t>Contains strategies for the coordination and provision of local services and resources to those most in need in a Defined Neighborhood around the development. </a:t>
            </a:r>
          </a:p>
          <a:p>
            <a:r>
              <a:rPr lang="en-US" sz="2200" dirty="0"/>
              <a:t>A holistic, placed-based strategy to transform the Defined Neighborhood by addressing critical problems and challenges identified by the citizens as well as public and private community partners. </a:t>
            </a:r>
          </a:p>
          <a:p>
            <a:pPr lvl="1"/>
            <a:r>
              <a:rPr lang="en-US" sz="2200" dirty="0"/>
              <a:t>The solutions proposed may be existing or newly planned but each must represent an intentional community strategy targeting both the future residents and surrounding community within the Defined Neighborhood as a whole. </a:t>
            </a:r>
          </a:p>
          <a:p>
            <a:pPr lvl="1"/>
            <a:r>
              <a:rPr lang="en-US" sz="2200" dirty="0"/>
              <a:t>The Community Transformation Plan may include initiatives highlighted elsewhere in the Application, such as Scoring Sections XVI. Innovative Project Concept and XIX. Healthy Housing Initiatives and Threshold Section IV. Required Services, if the initiatives were collaboratively reached as outlined below. </a:t>
            </a:r>
          </a:p>
        </p:txBody>
      </p:sp>
    </p:spTree>
    <p:extLst>
      <p:ext uri="{BB962C8B-B14F-4D97-AF65-F5344CB8AC3E}">
        <p14:creationId xmlns:p14="http://schemas.microsoft.com/office/powerpoint/2010/main" val="1897794161"/>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Who is driving this change? Who is ensuring its sustainability?</a:t>
            </a:r>
            <a:endParaRPr lang="en-US" dirty="0"/>
          </a:p>
        </p:txBody>
      </p:sp>
      <p:sp>
        <p:nvSpPr>
          <p:cNvPr id="3" name="Title 2"/>
          <p:cNvSpPr>
            <a:spLocks noGrp="1"/>
          </p:cNvSpPr>
          <p:nvPr>
            <p:ph type="title"/>
          </p:nvPr>
        </p:nvSpPr>
        <p:spPr/>
        <p:txBody>
          <a:bodyPr/>
          <a:lstStyle/>
          <a:p>
            <a:r>
              <a:rPr lang="en-US" i="1" dirty="0" smtClean="0"/>
              <a:t>Transformation Team (2 points)</a:t>
            </a:r>
            <a:endParaRPr lang="en-US" i="1" dirty="0"/>
          </a:p>
        </p:txBody>
      </p:sp>
      <p:sp>
        <p:nvSpPr>
          <p:cNvPr id="10" name="Rounded Rectangle 9"/>
          <p:cNvSpPr/>
          <p:nvPr/>
        </p:nvSpPr>
        <p:spPr>
          <a:xfrm>
            <a:off x="3037741" y="4729352"/>
            <a:ext cx="2827421" cy="77002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Team contains Community-Based Developer (1 </a:t>
            </a:r>
            <a:r>
              <a:rPr lang="en-US" dirty="0" err="1" smtClean="0">
                <a:solidFill>
                  <a:schemeClr val="tx1"/>
                </a:solidFill>
              </a:rPr>
              <a:t>pt</a:t>
            </a:r>
            <a:r>
              <a:rPr lang="en-US" dirty="0" smtClean="0">
                <a:solidFill>
                  <a:schemeClr val="tx1"/>
                </a:solidFill>
              </a:rPr>
              <a:t>)</a:t>
            </a:r>
            <a:endParaRPr lang="en-US" dirty="0">
              <a:solidFill>
                <a:schemeClr val="tx1"/>
              </a:solidFill>
            </a:endParaRPr>
          </a:p>
        </p:txBody>
      </p:sp>
      <p:sp>
        <p:nvSpPr>
          <p:cNvPr id="11" name="Rounded Rectangle 10"/>
          <p:cNvSpPr/>
          <p:nvPr/>
        </p:nvSpPr>
        <p:spPr>
          <a:xfrm>
            <a:off x="7218625" y="4729351"/>
            <a:ext cx="3125397" cy="77002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Team partners with Community Quarterback (1 </a:t>
            </a:r>
            <a:r>
              <a:rPr lang="en-US" dirty="0" err="1" smtClean="0">
                <a:solidFill>
                  <a:schemeClr val="tx1"/>
                </a:solidFill>
              </a:rPr>
              <a:t>pt</a:t>
            </a:r>
            <a:r>
              <a:rPr lang="en-US" dirty="0" smtClean="0">
                <a:solidFill>
                  <a:schemeClr val="tx1"/>
                </a:solidFill>
              </a:rPr>
              <a:t>)</a:t>
            </a:r>
            <a:endParaRPr lang="en-US" dirty="0">
              <a:solidFill>
                <a:schemeClr val="tx1"/>
              </a:solidFill>
            </a:endParaRPr>
          </a:p>
        </p:txBody>
      </p:sp>
      <p:sp>
        <p:nvSpPr>
          <p:cNvPr id="12" name="Rounded Rectangle 11"/>
          <p:cNvSpPr/>
          <p:nvPr/>
        </p:nvSpPr>
        <p:spPr>
          <a:xfrm>
            <a:off x="667514" y="4169914"/>
            <a:ext cx="3504152" cy="40297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Transformation Team (2 pts)</a:t>
            </a:r>
            <a:endParaRPr lang="en-US" dirty="0">
              <a:solidFill>
                <a:schemeClr val="tx1"/>
              </a:solidFill>
            </a:endParaRPr>
          </a:p>
        </p:txBody>
      </p:sp>
      <p:sp>
        <p:nvSpPr>
          <p:cNvPr id="13" name="Rounded Rectangle 12"/>
          <p:cNvSpPr/>
          <p:nvPr/>
        </p:nvSpPr>
        <p:spPr>
          <a:xfrm>
            <a:off x="6169674" y="4791196"/>
            <a:ext cx="735396" cy="646330"/>
          </a:xfrm>
          <a:prstGeom prst="roundRect">
            <a:avLst/>
          </a:prstGeom>
          <a:solidFill>
            <a:schemeClr val="accent1">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AND/OR</a:t>
            </a:r>
            <a:endParaRPr lang="en-US" b="1" dirty="0">
              <a:solidFill>
                <a:schemeClr val="tx1"/>
              </a:solidFill>
            </a:endParaRPr>
          </a:p>
        </p:txBody>
      </p:sp>
      <p:cxnSp>
        <p:nvCxnSpPr>
          <p:cNvPr id="15" name="Straight Connector 14"/>
          <p:cNvCxnSpPr>
            <a:stCxn id="10" idx="3"/>
            <a:endCxn id="13" idx="1"/>
          </p:cNvCxnSpPr>
          <p:nvPr/>
        </p:nvCxnSpPr>
        <p:spPr>
          <a:xfrm flipV="1">
            <a:off x="5865162" y="5114361"/>
            <a:ext cx="304512" cy="2"/>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6905070" y="5114359"/>
            <a:ext cx="304512" cy="2"/>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Elbow Connector 17"/>
          <p:cNvCxnSpPr/>
          <p:nvPr/>
        </p:nvCxnSpPr>
        <p:spPr>
          <a:xfrm>
            <a:off x="1455821" y="4572888"/>
            <a:ext cx="1455821" cy="541471"/>
          </a:xfrm>
          <a:prstGeom prst="bentConnector3">
            <a:avLst/>
          </a:prstGeom>
          <a:ln w="190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2160860"/>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Who is a Community-Based Developer? (1 </a:t>
            </a:r>
            <a:r>
              <a:rPr lang="en-US" dirty="0" err="1" smtClean="0"/>
              <a:t>pt</a:t>
            </a:r>
            <a:r>
              <a:rPr lang="en-US" dirty="0" smtClean="0"/>
              <a:t>)  </a:t>
            </a:r>
            <a:endParaRPr lang="en-US" dirty="0"/>
          </a:p>
        </p:txBody>
      </p:sp>
      <p:sp>
        <p:nvSpPr>
          <p:cNvPr id="3" name="Content Placeholder 2"/>
          <p:cNvSpPr>
            <a:spLocks noGrp="1"/>
          </p:cNvSpPr>
          <p:nvPr>
            <p:ph sz="quarter" idx="1"/>
          </p:nvPr>
        </p:nvSpPr>
        <p:spPr>
          <a:xfrm>
            <a:off x="816864" y="1600200"/>
            <a:ext cx="10871200" cy="1299411"/>
          </a:xfrm>
        </p:spPr>
        <p:txBody>
          <a:bodyPr>
            <a:normAutofit/>
          </a:bodyPr>
          <a:lstStyle/>
          <a:p>
            <a:pPr marL="0" indent="0">
              <a:buNone/>
            </a:pPr>
            <a:r>
              <a:rPr lang="en-US" sz="1800" b="1" dirty="0" smtClean="0"/>
              <a:t>A</a:t>
            </a:r>
            <a:r>
              <a:rPr lang="en-US" sz="1800" b="1" i="1" dirty="0" smtClean="0"/>
              <a:t> </a:t>
            </a:r>
            <a:r>
              <a:rPr lang="en-US" sz="1800" b="1" dirty="0" smtClean="0"/>
              <a:t>Project </a:t>
            </a:r>
            <a:r>
              <a:rPr lang="en-US" sz="1800" b="1" dirty="0"/>
              <a:t>Team </a:t>
            </a:r>
            <a:r>
              <a:rPr lang="en-US" sz="1800" b="1" dirty="0" smtClean="0"/>
              <a:t>member</a:t>
            </a:r>
            <a:r>
              <a:rPr lang="en-US" sz="1800" dirty="0" smtClean="0"/>
              <a:t>…that demonstrates </a:t>
            </a:r>
            <a:r>
              <a:rPr lang="en-US" sz="1800" dirty="0"/>
              <a:t>an ongoing commitment to developing collaborative, holistic solutions in the Defined Neighborhood </a:t>
            </a:r>
            <a:r>
              <a:rPr lang="en-US" sz="1800" dirty="0" smtClean="0"/>
              <a:t>the </a:t>
            </a:r>
            <a:r>
              <a:rPr lang="en-US" sz="1800" dirty="0"/>
              <a:t>proposed development is located. </a:t>
            </a:r>
            <a:r>
              <a:rPr lang="en-US" sz="1800" dirty="0" smtClean="0"/>
              <a:t>A </a:t>
            </a:r>
            <a:r>
              <a:rPr lang="en-US" sz="1800" dirty="0"/>
              <a:t>CBD will be identified by </a:t>
            </a:r>
            <a:r>
              <a:rPr lang="en-US" sz="1800" dirty="0" smtClean="0"/>
              <a:t>meeting: </a:t>
            </a:r>
          </a:p>
        </p:txBody>
      </p:sp>
      <p:graphicFrame>
        <p:nvGraphicFramePr>
          <p:cNvPr id="4" name="Table 3"/>
          <p:cNvGraphicFramePr>
            <a:graphicFrameLocks noGrp="1"/>
          </p:cNvGraphicFramePr>
          <p:nvPr>
            <p:extLst/>
          </p:nvPr>
        </p:nvGraphicFramePr>
        <p:xfrm>
          <a:off x="816864" y="2471018"/>
          <a:ext cx="10432663" cy="2325748"/>
        </p:xfrm>
        <a:graphic>
          <a:graphicData uri="http://schemas.openxmlformats.org/drawingml/2006/table">
            <a:tbl>
              <a:tblPr firstRow="1" bandRow="1">
                <a:tableStyleId>{5C22544A-7EE6-4342-B048-85BDC9FD1C3A}</a:tableStyleId>
              </a:tblPr>
              <a:tblGrid>
                <a:gridCol w="10432663"/>
              </a:tblGrid>
              <a:tr h="344548">
                <a:tc>
                  <a:txBody>
                    <a:bodyPr/>
                    <a:lstStyle/>
                    <a:p>
                      <a:r>
                        <a:rPr lang="en-US" sz="1600" dirty="0" smtClean="0"/>
                        <a:t>At least two of these</a:t>
                      </a:r>
                      <a:r>
                        <a:rPr lang="en-US" sz="1600" baseline="0" dirty="0" smtClean="0"/>
                        <a:t> requirements:</a:t>
                      </a:r>
                      <a:endParaRPr lang="en-US" sz="1600" dirty="0"/>
                    </a:p>
                  </a:txBody>
                  <a:tcPr/>
                </a:tc>
              </a:tr>
              <a:tr h="370840">
                <a:tc>
                  <a:txBody>
                    <a:bodyPr/>
                    <a:lstStyle/>
                    <a:p>
                      <a:r>
                        <a:rPr lang="en-US" sz="1600" dirty="0" err="1" smtClean="0"/>
                        <a:t>i</a:t>
                      </a:r>
                      <a:r>
                        <a:rPr lang="en-US" sz="1600" dirty="0" smtClean="0"/>
                        <a:t>) Proof of successful</a:t>
                      </a:r>
                      <a:r>
                        <a:rPr lang="en-US" sz="1600" baseline="0" dirty="0" smtClean="0"/>
                        <a:t> partnership </a:t>
                      </a:r>
                      <a:r>
                        <a:rPr lang="en-US" sz="1600" dirty="0" smtClean="0"/>
                        <a:t>with at least 2 established</a:t>
                      </a:r>
                      <a:r>
                        <a:rPr lang="en-US" sz="1600" baseline="0" dirty="0" smtClean="0"/>
                        <a:t> community organizations that serve the area in which the proposed property will be located in. </a:t>
                      </a:r>
                      <a:endParaRPr lang="en-US" sz="1600" dirty="0"/>
                    </a:p>
                  </a:txBody>
                  <a:tcPr/>
                </a:tc>
              </a:tr>
              <a:tr h="370840">
                <a:tc>
                  <a:txBody>
                    <a:bodyPr/>
                    <a:lstStyle/>
                    <a:p>
                      <a:r>
                        <a:rPr lang="en-US" sz="1600" dirty="0" smtClean="0"/>
                        <a:t>ii) In the last three years, CBD has participated or led philanthropic activities benefitting either: </a:t>
                      </a:r>
                    </a:p>
                    <a:p>
                      <a:r>
                        <a:rPr lang="en-US" sz="1600" dirty="0" smtClean="0"/>
                        <a:t>     a) Defined Neighborhood</a:t>
                      </a:r>
                    </a:p>
                    <a:p>
                      <a:r>
                        <a:rPr lang="en-US" sz="1600" dirty="0" smtClean="0"/>
                        <a:t>     b)</a:t>
                      </a:r>
                      <a:r>
                        <a:rPr lang="en-US" sz="1600" baseline="0" dirty="0" smtClean="0"/>
                        <a:t> Targeted area surrounding their development in another Georgia community</a:t>
                      </a:r>
                      <a:endParaRPr lang="en-US" sz="1600" dirty="0"/>
                    </a:p>
                  </a:txBody>
                  <a:tcPr/>
                </a:tc>
              </a:tr>
              <a:tr h="370840">
                <a:tc>
                  <a:txBody>
                    <a:bodyPr/>
                    <a:lstStyle/>
                    <a:p>
                      <a:r>
                        <a:rPr lang="en-US" sz="1600" dirty="0" smtClean="0"/>
                        <a:t>iii) CBD has been selected through</a:t>
                      </a:r>
                      <a:r>
                        <a:rPr lang="en-US" sz="1600" baseline="0" dirty="0" smtClean="0"/>
                        <a:t> local government’s community-driven initiative in response to an RFP or other public bid process</a:t>
                      </a:r>
                      <a:endParaRPr lang="en-US" sz="1600" dirty="0"/>
                    </a:p>
                  </a:txBody>
                  <a:tcPr/>
                </a:tc>
              </a:tr>
            </a:tbl>
          </a:graphicData>
        </a:graphic>
      </p:graphicFrame>
      <p:graphicFrame>
        <p:nvGraphicFramePr>
          <p:cNvPr id="5" name="Table 4"/>
          <p:cNvGraphicFramePr>
            <a:graphicFrameLocks noGrp="1"/>
          </p:cNvGraphicFramePr>
          <p:nvPr>
            <p:extLst/>
          </p:nvPr>
        </p:nvGraphicFramePr>
        <p:xfrm>
          <a:off x="816863" y="5200568"/>
          <a:ext cx="10432663" cy="741680"/>
        </p:xfrm>
        <a:graphic>
          <a:graphicData uri="http://schemas.openxmlformats.org/drawingml/2006/table">
            <a:tbl>
              <a:tblPr firstRow="1" bandRow="1">
                <a:tableStyleId>{5C22544A-7EE6-4342-B048-85BDC9FD1C3A}</a:tableStyleId>
              </a:tblPr>
              <a:tblGrid>
                <a:gridCol w="10432663"/>
              </a:tblGrid>
              <a:tr h="370840">
                <a:tc>
                  <a:txBody>
                    <a:bodyPr/>
                    <a:lstStyle/>
                    <a:p>
                      <a:r>
                        <a:rPr lang="en-US" sz="1600" dirty="0" smtClean="0"/>
                        <a:t>Meeting this requirement</a:t>
                      </a:r>
                      <a:endParaRPr lang="en-US" sz="1600" dirty="0"/>
                    </a:p>
                  </a:txBody>
                  <a:tcPr/>
                </a:tc>
              </a:tr>
              <a:tr h="370840">
                <a:tc>
                  <a:txBody>
                    <a:bodyPr/>
                    <a:lstStyle/>
                    <a:p>
                      <a:r>
                        <a:rPr lang="en-US" sz="1600" dirty="0" smtClean="0"/>
                        <a:t>iv)</a:t>
                      </a:r>
                      <a:r>
                        <a:rPr lang="en-US" sz="1600" baseline="0" dirty="0" smtClean="0"/>
                        <a:t> </a:t>
                      </a:r>
                      <a:r>
                        <a:rPr lang="en-US" sz="1600" dirty="0" smtClean="0"/>
                        <a:t>Project Team received a HOME consent for proposed property and</a:t>
                      </a:r>
                      <a:r>
                        <a:rPr lang="en-US" sz="1600" baseline="0" dirty="0" smtClean="0"/>
                        <a:t> was designated as a CHDO.</a:t>
                      </a:r>
                      <a:endParaRPr lang="en-US" sz="1600" dirty="0"/>
                    </a:p>
                  </a:txBody>
                  <a:tcPr/>
                </a:tc>
              </a:tr>
            </a:tbl>
          </a:graphicData>
        </a:graphic>
      </p:graphicFrame>
      <p:sp>
        <p:nvSpPr>
          <p:cNvPr id="6" name="TextBox 5"/>
          <p:cNvSpPr txBox="1"/>
          <p:nvPr/>
        </p:nvSpPr>
        <p:spPr>
          <a:xfrm>
            <a:off x="6013456" y="4709861"/>
            <a:ext cx="478016" cy="369332"/>
          </a:xfrm>
          <a:prstGeom prst="rect">
            <a:avLst/>
          </a:prstGeom>
          <a:noFill/>
        </p:spPr>
        <p:txBody>
          <a:bodyPr wrap="none" rtlCol="0">
            <a:spAutoFit/>
          </a:bodyPr>
          <a:lstStyle/>
          <a:p>
            <a:r>
              <a:rPr lang="en-US" dirty="0" smtClean="0">
                <a:solidFill>
                  <a:schemeClr val="tx2"/>
                </a:solidFill>
              </a:rPr>
              <a:t>OR</a:t>
            </a:r>
            <a:endParaRPr lang="en-US" dirty="0">
              <a:solidFill>
                <a:schemeClr val="tx2"/>
              </a:solidFill>
            </a:endParaRPr>
          </a:p>
        </p:txBody>
      </p:sp>
    </p:spTree>
    <p:extLst>
      <p:ext uri="{BB962C8B-B14F-4D97-AF65-F5344CB8AC3E}">
        <p14:creationId xmlns:p14="http://schemas.microsoft.com/office/powerpoint/2010/main" val="1519768420"/>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64" y="201304"/>
            <a:ext cx="10871200" cy="990600"/>
          </a:xfrm>
        </p:spPr>
        <p:txBody>
          <a:bodyPr>
            <a:normAutofit/>
          </a:bodyPr>
          <a:lstStyle/>
          <a:p>
            <a:r>
              <a:rPr lang="en-US" dirty="0" smtClean="0"/>
              <a:t>Who is a Community Quarterback? (1 </a:t>
            </a:r>
            <a:r>
              <a:rPr lang="en-US" dirty="0" err="1" smtClean="0"/>
              <a:t>pt</a:t>
            </a:r>
            <a:r>
              <a:rPr lang="en-US" dirty="0" smtClean="0"/>
              <a:t>) </a:t>
            </a:r>
            <a:endParaRPr lang="en-US" dirty="0"/>
          </a:p>
        </p:txBody>
      </p:sp>
      <p:sp>
        <p:nvSpPr>
          <p:cNvPr id="3" name="Content Placeholder 2"/>
          <p:cNvSpPr>
            <a:spLocks noGrp="1"/>
          </p:cNvSpPr>
          <p:nvPr>
            <p:ph sz="quarter" idx="1"/>
          </p:nvPr>
        </p:nvSpPr>
        <p:spPr/>
        <p:txBody>
          <a:bodyPr>
            <a:normAutofit fontScale="77500" lnSpcReduction="20000"/>
          </a:bodyPr>
          <a:lstStyle/>
          <a:p>
            <a:pPr marL="0" indent="0">
              <a:buNone/>
            </a:pPr>
            <a:r>
              <a:rPr lang="en-US" b="1" dirty="0" smtClean="0"/>
              <a:t>An external partner not part of the Project Team</a:t>
            </a:r>
            <a:endParaRPr lang="en-US" sz="1000" dirty="0"/>
          </a:p>
          <a:p>
            <a:pPr lvl="0">
              <a:buClr>
                <a:srgbClr val="DD8047"/>
              </a:buClr>
            </a:pPr>
            <a:r>
              <a:rPr lang="en-US" dirty="0" smtClean="0"/>
              <a:t>The </a:t>
            </a:r>
            <a:r>
              <a:rPr lang="en-US" dirty="0"/>
              <a:t>Community Quarterback is a local community-based organization or a public entity that performs the following: </a:t>
            </a:r>
            <a:endParaRPr lang="en-US" dirty="0" smtClean="0"/>
          </a:p>
          <a:p>
            <a:pPr lvl="1">
              <a:buClr>
                <a:srgbClr val="DD8047"/>
              </a:buClr>
            </a:pPr>
            <a:r>
              <a:rPr lang="en-US" dirty="0" smtClean="0"/>
              <a:t>Drives </a:t>
            </a:r>
            <a:r>
              <a:rPr lang="en-US" dirty="0"/>
              <a:t>the revitalization initiative to make sure the housing, education, and community wellness components are successful and sustainable; </a:t>
            </a:r>
            <a:endParaRPr lang="en-US" dirty="0" smtClean="0"/>
          </a:p>
          <a:p>
            <a:pPr lvl="1">
              <a:buClr>
                <a:srgbClr val="DD8047"/>
              </a:buClr>
            </a:pPr>
            <a:r>
              <a:rPr lang="en-US" dirty="0" smtClean="0"/>
              <a:t>Ensures </a:t>
            </a:r>
            <a:r>
              <a:rPr lang="en-US" dirty="0"/>
              <a:t>the people in the Defined Neighborhood are engaged, included, and served; </a:t>
            </a:r>
            <a:r>
              <a:rPr lang="en-US" dirty="0" smtClean="0"/>
              <a:t>and</a:t>
            </a:r>
          </a:p>
          <a:p>
            <a:pPr lvl="1">
              <a:buClr>
                <a:srgbClr val="DD8047"/>
              </a:buClr>
            </a:pPr>
            <a:r>
              <a:rPr lang="en-US" dirty="0" smtClean="0"/>
              <a:t>Serves </a:t>
            </a:r>
            <a:r>
              <a:rPr lang="en-US" dirty="0"/>
              <a:t>as a single point of accountability for partners and </a:t>
            </a:r>
            <a:r>
              <a:rPr lang="en-US" dirty="0" smtClean="0"/>
              <a:t>funders.</a:t>
            </a:r>
          </a:p>
          <a:p>
            <a:pPr lvl="0">
              <a:buClr>
                <a:srgbClr val="DD8047"/>
              </a:buClr>
            </a:pPr>
            <a:r>
              <a:rPr lang="en-US" dirty="0" smtClean="0"/>
              <a:t>The </a:t>
            </a:r>
            <a:r>
              <a:rPr lang="en-US" dirty="0"/>
              <a:t>Community Quarterback must also have a demonstrated record of serving the Defined Neighborhood, as delineated by the Community Transformation Plan, to increase residents’ access to local resources such as employment, education, transportation, and health.</a:t>
            </a:r>
          </a:p>
          <a:p>
            <a:endParaRPr lang="en-US" dirty="0"/>
          </a:p>
        </p:txBody>
      </p:sp>
    </p:spTree>
    <p:extLst>
      <p:ext uri="{BB962C8B-B14F-4D97-AF65-F5344CB8AC3E}">
        <p14:creationId xmlns:p14="http://schemas.microsoft.com/office/powerpoint/2010/main" val="2512726867"/>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Applicants that receive at least one point under “Community-Based Team” are eligible to receive up to total 4 points here. </a:t>
            </a:r>
            <a:endParaRPr lang="en-US" dirty="0"/>
          </a:p>
        </p:txBody>
      </p:sp>
      <p:sp>
        <p:nvSpPr>
          <p:cNvPr id="3" name="Title 2"/>
          <p:cNvSpPr>
            <a:spLocks noGrp="1"/>
          </p:cNvSpPr>
          <p:nvPr>
            <p:ph type="title"/>
          </p:nvPr>
        </p:nvSpPr>
        <p:spPr/>
        <p:txBody>
          <a:bodyPr/>
          <a:lstStyle/>
          <a:p>
            <a:r>
              <a:rPr lang="en-US" dirty="0" smtClean="0"/>
              <a:t>Quality Transformation Plan (4 Points)</a:t>
            </a:r>
            <a:endParaRPr lang="en-US" dirty="0"/>
          </a:p>
        </p:txBody>
      </p:sp>
    </p:spTree>
    <p:extLst>
      <p:ext uri="{BB962C8B-B14F-4D97-AF65-F5344CB8AC3E}">
        <p14:creationId xmlns:p14="http://schemas.microsoft.com/office/powerpoint/2010/main" val="2561114108"/>
      </p:ext>
    </p:extLst>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 Transformation Plan must include: </a:t>
            </a:r>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smtClean="0"/>
              <a:t>Assessment </a:t>
            </a:r>
            <a:r>
              <a:rPr lang="en-US" dirty="0"/>
              <a:t>of the existing Community Revitalization Plan and any other past strategies directly affecting the Defined Neighborhood. </a:t>
            </a:r>
          </a:p>
          <a:p>
            <a:r>
              <a:rPr lang="en-US" dirty="0" smtClean="0"/>
              <a:t>Data </a:t>
            </a:r>
            <a:r>
              <a:rPr lang="en-US" dirty="0"/>
              <a:t>from Community Engagement and Outreach that demonstrates the level to which </a:t>
            </a:r>
            <a:r>
              <a:rPr lang="en-US" dirty="0" smtClean="0"/>
              <a:t>the </a:t>
            </a:r>
            <a:r>
              <a:rPr lang="en-US" dirty="0"/>
              <a:t>local population to be served (low-income families or seniors) currently accesses community resources (e.g., education, health services, employment, and transportation). </a:t>
            </a:r>
          </a:p>
          <a:p>
            <a:r>
              <a:rPr lang="en-US" dirty="0" smtClean="0"/>
              <a:t>Input </a:t>
            </a:r>
            <a:r>
              <a:rPr lang="en-US" dirty="0"/>
              <a:t>from Community Engagement and Outreach that identifies the challenges the local population to be served face in accessing those community resources. </a:t>
            </a:r>
          </a:p>
          <a:p>
            <a:r>
              <a:rPr lang="en-US" dirty="0" smtClean="0"/>
              <a:t>For </a:t>
            </a:r>
            <a:r>
              <a:rPr lang="en-US" dirty="0"/>
              <a:t>each prioritized challenge, the Transformation Team and Partners identify at least one measurable goal for 1) increasing future residents’ access to these resources and 2) catalyzing improved access to such resources for the Defined Neighborhood as a whole. For each goal, the Community Transformation Plan names at least one solution to be implemented by one or more Transformation Partners and/or Team members. </a:t>
            </a:r>
          </a:p>
          <a:p>
            <a:endParaRPr lang="en-US" dirty="0"/>
          </a:p>
          <a:p>
            <a:endParaRPr lang="en-US" dirty="0"/>
          </a:p>
        </p:txBody>
      </p:sp>
    </p:spTree>
    <p:extLst>
      <p:ext uri="{BB962C8B-B14F-4D97-AF65-F5344CB8AC3E}">
        <p14:creationId xmlns:p14="http://schemas.microsoft.com/office/powerpoint/2010/main" val="2307794451"/>
      </p:ext>
    </p:extLst>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Engagement and Outreach </a:t>
            </a:r>
            <a:endParaRPr lang="en-US" dirty="0"/>
          </a:p>
        </p:txBody>
      </p:sp>
      <p:sp>
        <p:nvSpPr>
          <p:cNvPr id="3" name="Content Placeholder 2"/>
          <p:cNvSpPr>
            <a:spLocks noGrp="1"/>
          </p:cNvSpPr>
          <p:nvPr>
            <p:ph sz="quarter" idx="1"/>
          </p:nvPr>
        </p:nvSpPr>
        <p:spPr/>
        <p:txBody>
          <a:bodyPr>
            <a:normAutofit fontScale="70000" lnSpcReduction="20000"/>
          </a:bodyPr>
          <a:lstStyle/>
          <a:p>
            <a:pPr marL="0" indent="0">
              <a:buNone/>
            </a:pPr>
            <a:r>
              <a:rPr lang="en-US" b="1" i="1" dirty="0" smtClean="0"/>
              <a:t>Public and Private Engagement</a:t>
            </a:r>
          </a:p>
          <a:p>
            <a:r>
              <a:rPr lang="en-US" dirty="0"/>
              <a:t>Family Applicants must engage at least two of the following Transformation Partners, while Senior Applicants must engage at least one: </a:t>
            </a:r>
          </a:p>
          <a:p>
            <a:pPr lvl="1"/>
            <a:r>
              <a:rPr lang="en-US" dirty="0"/>
              <a:t>a local K-12 school district representative, </a:t>
            </a:r>
          </a:p>
          <a:p>
            <a:pPr lvl="1"/>
            <a:r>
              <a:rPr lang="en-US" dirty="0"/>
              <a:t>a local health provider, </a:t>
            </a:r>
          </a:p>
          <a:p>
            <a:pPr lvl="1"/>
            <a:r>
              <a:rPr lang="en-US" dirty="0"/>
              <a:t>an employment services provider, </a:t>
            </a:r>
          </a:p>
          <a:p>
            <a:pPr lvl="1"/>
            <a:r>
              <a:rPr lang="en-US" dirty="0"/>
              <a:t>and/or a transportation services provider. </a:t>
            </a:r>
          </a:p>
          <a:p>
            <a:r>
              <a:rPr lang="en-US" dirty="0"/>
              <a:t>The Transformation Team may engage additional community partners beyond this list after meeting the stated minimum requirement. The Transformation Team must show documentation that at least one (1) meeting between Transformation Partners open to the public were held to identify challenges to transformation.</a:t>
            </a:r>
          </a:p>
          <a:p>
            <a:endParaRPr lang="en-US" dirty="0"/>
          </a:p>
        </p:txBody>
      </p:sp>
      <p:sp>
        <p:nvSpPr>
          <p:cNvPr id="4" name="Content Placeholder 3"/>
          <p:cNvSpPr>
            <a:spLocks noGrp="1"/>
          </p:cNvSpPr>
          <p:nvPr>
            <p:ph sz="quarter" idx="2"/>
          </p:nvPr>
        </p:nvSpPr>
        <p:spPr/>
        <p:txBody>
          <a:bodyPr>
            <a:normAutofit fontScale="70000" lnSpcReduction="20000"/>
          </a:bodyPr>
          <a:lstStyle/>
          <a:p>
            <a:pPr marL="0" indent="0">
              <a:buNone/>
            </a:pPr>
            <a:r>
              <a:rPr lang="en-US" b="1" i="1" dirty="0" smtClean="0"/>
              <a:t>Citizen Outreach</a:t>
            </a:r>
          </a:p>
          <a:p>
            <a:r>
              <a:rPr lang="en-US" dirty="0" smtClean="0"/>
              <a:t>The </a:t>
            </a:r>
            <a:r>
              <a:rPr lang="en-US" dirty="0"/>
              <a:t>Transformation Team must make substantial efforts to record feedback from the low-income population to be served on what challenges prevent this community from accessing local resources such as education, health services, employment, and transportation. </a:t>
            </a:r>
            <a:endParaRPr lang="en-US" dirty="0" smtClean="0"/>
          </a:p>
          <a:p>
            <a:r>
              <a:rPr lang="en-US" dirty="0" smtClean="0"/>
              <a:t>This </a:t>
            </a:r>
            <a:r>
              <a:rPr lang="en-US" dirty="0"/>
              <a:t>requirement for Community Outreach may be met through one (1) survey or two (2) public meetings. The requirement for one of the public meetings may be satisfied by the one required public meeting between Transformation Partners.</a:t>
            </a:r>
          </a:p>
          <a:p>
            <a:endParaRPr lang="en-US" dirty="0"/>
          </a:p>
        </p:txBody>
      </p:sp>
    </p:spTree>
    <p:extLst>
      <p:ext uri="{BB962C8B-B14F-4D97-AF65-F5344CB8AC3E}">
        <p14:creationId xmlns:p14="http://schemas.microsoft.com/office/powerpoint/2010/main" val="828782197"/>
      </p:ext>
    </p:extLst>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77500" lnSpcReduction="20000"/>
          </a:bodyPr>
          <a:lstStyle/>
          <a:p>
            <a:pPr marL="457200" indent="-457200">
              <a:buFont typeface="Arial" panose="020B0604020202020204" pitchFamily="34" charset="0"/>
              <a:buChar char="•"/>
            </a:pPr>
            <a:r>
              <a:rPr lang="en-US" dirty="0" smtClean="0"/>
              <a:t>Introduces “Community Improvement Fund”</a:t>
            </a:r>
          </a:p>
          <a:p>
            <a:pPr marL="457200" indent="-457200">
              <a:buFont typeface="Arial" panose="020B0604020202020204" pitchFamily="34" charset="0"/>
              <a:buChar char="•"/>
            </a:pPr>
            <a:r>
              <a:rPr lang="en-US" dirty="0" smtClean="0"/>
              <a:t>2017’s “Transformational Communities” adopts the two sub-sections from 2016’s “Leveraging”:</a:t>
            </a:r>
          </a:p>
          <a:p>
            <a:pPr marL="1097280" lvl="1" indent="-457200">
              <a:buFont typeface="Arial" panose="020B0604020202020204" pitchFamily="34" charset="0"/>
              <a:buChar char="•"/>
            </a:pPr>
            <a:r>
              <a:rPr lang="en-US" sz="2100" dirty="0" smtClean="0"/>
              <a:t>“Long-Term Ground Lease”</a:t>
            </a:r>
          </a:p>
          <a:p>
            <a:pPr marL="1097280" lvl="1" indent="-457200">
              <a:buFont typeface="Arial" panose="020B0604020202020204" pitchFamily="34" charset="0"/>
              <a:buChar char="•"/>
            </a:pPr>
            <a:r>
              <a:rPr lang="en-US" sz="2100" dirty="0" smtClean="0"/>
              <a:t>“Off-Site Improvement, Amenity, and Facility Investment” (now “Third-Party Capital Investment.”) </a:t>
            </a:r>
            <a:endParaRPr lang="en-US" sz="2100" dirty="0"/>
          </a:p>
        </p:txBody>
      </p:sp>
      <p:sp>
        <p:nvSpPr>
          <p:cNvPr id="3" name="Title 2"/>
          <p:cNvSpPr>
            <a:spLocks noGrp="1"/>
          </p:cNvSpPr>
          <p:nvPr>
            <p:ph type="title"/>
          </p:nvPr>
        </p:nvSpPr>
        <p:spPr/>
        <p:txBody>
          <a:bodyPr/>
          <a:lstStyle/>
          <a:p>
            <a:r>
              <a:rPr lang="en-US" dirty="0" smtClean="0"/>
              <a:t>Community Investment (4 points)</a:t>
            </a:r>
            <a:endParaRPr lang="en-US" dirty="0"/>
          </a:p>
        </p:txBody>
      </p:sp>
    </p:spTree>
    <p:extLst>
      <p:ext uri="{BB962C8B-B14F-4D97-AF65-F5344CB8AC3E}">
        <p14:creationId xmlns:p14="http://schemas.microsoft.com/office/powerpoint/2010/main" val="981788228"/>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Housing Tax Credit?</a:t>
            </a:r>
            <a:endParaRPr lang="en-US" dirty="0"/>
          </a:p>
        </p:txBody>
      </p:sp>
      <p:sp>
        <p:nvSpPr>
          <p:cNvPr id="3" name="Content Placeholder 2"/>
          <p:cNvSpPr>
            <a:spLocks noGrp="1"/>
          </p:cNvSpPr>
          <p:nvPr>
            <p:ph sz="quarter" idx="1"/>
          </p:nvPr>
        </p:nvSpPr>
        <p:spPr/>
        <p:txBody>
          <a:bodyPr/>
          <a:lstStyle/>
          <a:p>
            <a:r>
              <a:rPr lang="en-US" dirty="0" smtClean="0"/>
              <a:t>Largest producer of affordable housing</a:t>
            </a:r>
          </a:p>
          <a:p>
            <a:r>
              <a:rPr lang="en-US" dirty="0" smtClean="0"/>
              <a:t>Highly accountable: private sector participation and state administration</a:t>
            </a:r>
          </a:p>
          <a:p>
            <a:r>
              <a:rPr lang="en-US" dirty="0" smtClean="0"/>
              <a:t>Enacted by Tax Reform Act of 1986 under Pres. Reagan</a:t>
            </a:r>
          </a:p>
          <a:p>
            <a:r>
              <a:rPr lang="en-US" dirty="0" smtClean="0"/>
              <a:t>Georgia authorized matching state housing credit in 2001</a:t>
            </a:r>
            <a:endParaRPr lang="en-US" dirty="0"/>
          </a:p>
        </p:txBody>
      </p:sp>
      <p:pic>
        <p:nvPicPr>
          <p:cNvPr id="5" name="Picture 4"/>
          <p:cNvPicPr>
            <a:picLocks noChangeAspect="1"/>
          </p:cNvPicPr>
          <p:nvPr/>
        </p:nvPicPr>
        <p:blipFill>
          <a:blip r:embed="rId2"/>
          <a:stretch>
            <a:fillRect/>
          </a:stretch>
        </p:blipFill>
        <p:spPr>
          <a:xfrm>
            <a:off x="6944784" y="1755014"/>
            <a:ext cx="4552950" cy="4406553"/>
          </a:xfrm>
          <a:prstGeom prst="rect">
            <a:avLst/>
          </a:prstGeom>
        </p:spPr>
      </p:pic>
    </p:spTree>
    <p:extLst>
      <p:ext uri="{BB962C8B-B14F-4D97-AF65-F5344CB8AC3E}">
        <p14:creationId xmlns:p14="http://schemas.microsoft.com/office/powerpoint/2010/main" val="179272195"/>
      </p:ext>
    </p:ext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Improvement Fund (1 </a:t>
            </a:r>
            <a:r>
              <a:rPr lang="en-US" dirty="0" err="1" smtClean="0"/>
              <a:t>pt</a:t>
            </a:r>
            <a:r>
              <a:rPr lang="en-US" dirty="0" smtClean="0"/>
              <a:t>)</a:t>
            </a:r>
            <a:endParaRPr lang="en-US" dirty="0"/>
          </a:p>
        </p:txBody>
      </p:sp>
      <p:sp>
        <p:nvSpPr>
          <p:cNvPr id="3" name="Content Placeholder 2"/>
          <p:cNvSpPr>
            <a:spLocks noGrp="1"/>
          </p:cNvSpPr>
          <p:nvPr>
            <p:ph sz="quarter" idx="1"/>
          </p:nvPr>
        </p:nvSpPr>
        <p:spPr>
          <a:xfrm>
            <a:off x="816864" y="1642533"/>
            <a:ext cx="10871200" cy="4495800"/>
          </a:xfrm>
        </p:spPr>
        <p:txBody>
          <a:bodyPr>
            <a:normAutofit/>
          </a:bodyPr>
          <a:lstStyle/>
          <a:p>
            <a:r>
              <a:rPr lang="en-US" sz="2400" dirty="0" smtClean="0"/>
              <a:t>Receive a </a:t>
            </a:r>
            <a:r>
              <a:rPr lang="en-US" sz="2400" dirty="0"/>
              <a:t>commitment of funds amounting to no less than $50,000 for services to support the provision of community services and resources to the proposed development’s future residents and neighbors. </a:t>
            </a:r>
            <a:endParaRPr lang="en-US" sz="2400" dirty="0" smtClean="0"/>
          </a:p>
          <a:p>
            <a:r>
              <a:rPr lang="en-US" sz="2400" dirty="0" smtClean="0"/>
              <a:t>The </a:t>
            </a:r>
            <a:r>
              <a:rPr lang="en-US" sz="2400" dirty="0"/>
              <a:t>commitment may be from the Applicant itself or another entity, related or unrelated to the Applicant. </a:t>
            </a:r>
            <a:endParaRPr lang="en-US" sz="2400" dirty="0" smtClean="0"/>
          </a:p>
          <a:p>
            <a:r>
              <a:rPr lang="en-US" sz="2400" dirty="0" smtClean="0"/>
              <a:t>The </a:t>
            </a:r>
            <a:r>
              <a:rPr lang="en-US" sz="2400" dirty="0"/>
              <a:t>funds must be directed to a designated financial account that is capable of documenting specific deposits and expenditures. The funds must be spent out over a period of five (5) years following the date that the development is placed in service</a:t>
            </a:r>
            <a:r>
              <a:rPr lang="en-US" sz="2400" dirty="0" smtClean="0"/>
              <a:t>.</a:t>
            </a:r>
            <a:endParaRPr lang="en-US" sz="2400" dirty="0"/>
          </a:p>
        </p:txBody>
      </p:sp>
    </p:spTree>
    <p:extLst>
      <p:ext uri="{BB962C8B-B14F-4D97-AF65-F5344CB8AC3E}">
        <p14:creationId xmlns:p14="http://schemas.microsoft.com/office/powerpoint/2010/main" val="3037965018"/>
      </p:ext>
    </p:extLst>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Approved Uses of Community Improvement Fund</a:t>
            </a:r>
            <a:endParaRPr lang="en-US" dirty="0"/>
          </a:p>
        </p:txBody>
      </p:sp>
      <p:graphicFrame>
        <p:nvGraphicFramePr>
          <p:cNvPr id="4" name="Diagram 3"/>
          <p:cNvGraphicFramePr/>
          <p:nvPr>
            <p:extLst/>
          </p:nvPr>
        </p:nvGraphicFramePr>
        <p:xfrm>
          <a:off x="323515" y="1428973"/>
          <a:ext cx="10762969"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6928372" y="3949702"/>
            <a:ext cx="2923673" cy="1116707"/>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2"/>
                </a:solidFill>
              </a:rPr>
              <a:t>Funds must support one or more collaborative solutions to provide services and resources as outlined in the Community Transformation Plan*</a:t>
            </a:r>
            <a:endParaRPr lang="en-US" sz="1400" dirty="0">
              <a:solidFill>
                <a:schemeClr val="tx2"/>
              </a:solidFill>
            </a:endParaRPr>
          </a:p>
        </p:txBody>
      </p:sp>
      <p:sp>
        <p:nvSpPr>
          <p:cNvPr id="6" name="Rounded Rectangle 5"/>
          <p:cNvSpPr/>
          <p:nvPr/>
        </p:nvSpPr>
        <p:spPr>
          <a:xfrm>
            <a:off x="6923557" y="5445516"/>
            <a:ext cx="2923673" cy="1075406"/>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2"/>
                </a:solidFill>
              </a:rPr>
              <a:t>Funds must support the provision of services and resources to the proposed development’s future residents and neighbors*</a:t>
            </a:r>
            <a:endParaRPr lang="en-US" sz="1400" dirty="0">
              <a:solidFill>
                <a:schemeClr val="tx2"/>
              </a:solidFill>
            </a:endParaRPr>
          </a:p>
        </p:txBody>
      </p:sp>
      <p:sp>
        <p:nvSpPr>
          <p:cNvPr id="7" name="Rounded Rectangle 6"/>
          <p:cNvSpPr/>
          <p:nvPr/>
        </p:nvSpPr>
        <p:spPr>
          <a:xfrm>
            <a:off x="10347158" y="3949702"/>
            <a:ext cx="1660358" cy="257122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2"/>
                </a:solidFill>
              </a:rPr>
              <a:t>*The provision of services and resources may be an Applicant-operated fund to support educational achievement in the community surrounding the development. </a:t>
            </a:r>
            <a:endParaRPr lang="en-US" sz="1400" dirty="0">
              <a:solidFill>
                <a:schemeClr val="tx2"/>
              </a:solidFill>
            </a:endParaRPr>
          </a:p>
        </p:txBody>
      </p:sp>
      <p:cxnSp>
        <p:nvCxnSpPr>
          <p:cNvPr id="9" name="Straight Connector 8"/>
          <p:cNvCxnSpPr/>
          <p:nvPr/>
        </p:nvCxnSpPr>
        <p:spPr>
          <a:xfrm>
            <a:off x="6523814" y="4508055"/>
            <a:ext cx="399743" cy="1"/>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523814" y="6047095"/>
            <a:ext cx="399743"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ight Brace 10"/>
          <p:cNvSpPr/>
          <p:nvPr/>
        </p:nvSpPr>
        <p:spPr>
          <a:xfrm>
            <a:off x="9970961" y="4077453"/>
            <a:ext cx="247650" cy="2443469"/>
          </a:xfrm>
          <a:prstGeom prst="rightBrac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966970274"/>
      </p:ext>
    </p:extLst>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Long-Term Ground Lease (1 </a:t>
            </a:r>
            <a:r>
              <a:rPr lang="en-US" dirty="0" err="1" smtClean="0"/>
              <a:t>pt</a:t>
            </a:r>
            <a:r>
              <a:rPr lang="en-US" dirty="0" smtClean="0"/>
              <a:t>)</a:t>
            </a:r>
            <a:endParaRPr lang="en-US" dirty="0"/>
          </a:p>
        </p:txBody>
      </p:sp>
      <p:sp>
        <p:nvSpPr>
          <p:cNvPr id="3" name="Content Placeholder 2"/>
          <p:cNvSpPr>
            <a:spLocks noGrp="1"/>
          </p:cNvSpPr>
          <p:nvPr>
            <p:ph sz="quarter" idx="1"/>
          </p:nvPr>
        </p:nvSpPr>
        <p:spPr/>
        <p:txBody>
          <a:bodyPr>
            <a:normAutofit/>
          </a:bodyPr>
          <a:lstStyle/>
          <a:p>
            <a:r>
              <a:rPr lang="en-US" dirty="0" smtClean="0"/>
              <a:t>“One </a:t>
            </a:r>
            <a:r>
              <a:rPr lang="en-US" dirty="0"/>
              <a:t>(1) point will be awarded for Applications receiving a long-term ground lease (no less than 45-year) from a local public housing authority or government entity for nominal consideration and no other land costs</a:t>
            </a:r>
            <a:r>
              <a:rPr lang="en-US" dirty="0" smtClean="0"/>
              <a:t>.” </a:t>
            </a:r>
          </a:p>
          <a:p>
            <a:r>
              <a:rPr lang="en-US" dirty="0" smtClean="0"/>
              <a:t>“Leases </a:t>
            </a:r>
            <a:r>
              <a:rPr lang="en-US" dirty="0"/>
              <a:t>can only be considered for points under this sub-section and not under any other scoring sub-section. No funds other than what is disclosed in the Application may be paid for the lease either directly or indirectly</a:t>
            </a:r>
            <a:r>
              <a:rPr lang="en-US" dirty="0" smtClean="0"/>
              <a:t>.” </a:t>
            </a:r>
            <a:endParaRPr lang="en-US" dirty="0"/>
          </a:p>
        </p:txBody>
      </p:sp>
    </p:spTree>
    <p:extLst>
      <p:ext uri="{BB962C8B-B14F-4D97-AF65-F5344CB8AC3E}">
        <p14:creationId xmlns:p14="http://schemas.microsoft.com/office/powerpoint/2010/main" val="2796701226"/>
      </p:ext>
    </p:extLst>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Third-Party Capital Investment (2 pts)</a:t>
            </a:r>
            <a:endParaRPr lang="en-US" dirty="0"/>
          </a:p>
        </p:txBody>
      </p:sp>
      <p:sp>
        <p:nvSpPr>
          <p:cNvPr id="3" name="Content Placeholder 2"/>
          <p:cNvSpPr>
            <a:spLocks noGrp="1"/>
          </p:cNvSpPr>
          <p:nvPr>
            <p:ph sz="quarter" idx="1"/>
          </p:nvPr>
        </p:nvSpPr>
        <p:spPr>
          <a:xfrm>
            <a:off x="816864" y="1600200"/>
            <a:ext cx="10871200" cy="3533775"/>
          </a:xfrm>
        </p:spPr>
        <p:txBody>
          <a:bodyPr>
            <a:normAutofit/>
          </a:bodyPr>
          <a:lstStyle/>
          <a:p>
            <a:r>
              <a:rPr lang="en-US" sz="1800" dirty="0" smtClean="0"/>
              <a:t>Widened mechanisms for receiving third-party support:</a:t>
            </a:r>
          </a:p>
          <a:p>
            <a:pPr lvl="1"/>
            <a:r>
              <a:rPr lang="en-US" sz="1800" dirty="0" smtClean="0"/>
              <a:t>Unrelated third-party may now include businesses </a:t>
            </a:r>
          </a:p>
          <a:p>
            <a:pPr lvl="1"/>
            <a:r>
              <a:rPr lang="en-US" sz="1800" dirty="0" smtClean="0"/>
              <a:t>Local government dedicating a local funding mechanism (e.g., tax-allocation district)</a:t>
            </a:r>
          </a:p>
          <a:p>
            <a:r>
              <a:rPr lang="en-US" sz="1800" dirty="0" smtClean="0"/>
              <a:t>Allows Applicant to tie in investment to completion of a targeted (impacting no more than three census tracts), place-based component of a current and ongoing Community Revitalization Plan/Community Transformation Plan. </a:t>
            </a:r>
          </a:p>
          <a:p>
            <a:r>
              <a:rPr lang="en-US" sz="1800" dirty="0" smtClean="0"/>
              <a:t>Geographic scope has widened: investment must still serve the proposed tenant base but may now exist no more than </a:t>
            </a:r>
            <a:r>
              <a:rPr lang="en-US" sz="1800" b="1" dirty="0" smtClean="0"/>
              <a:t>0.5 miles </a:t>
            </a:r>
            <a:r>
              <a:rPr lang="en-US" sz="1800" dirty="0" smtClean="0"/>
              <a:t>(used to be adjacent) from proposed project site</a:t>
            </a:r>
          </a:p>
          <a:p>
            <a:r>
              <a:rPr lang="en-US" sz="1800" dirty="0" smtClean="0"/>
              <a:t>Allows Applicants to receive credit for slightly older completed investments: “improvements that were completed more than </a:t>
            </a:r>
            <a:r>
              <a:rPr lang="en-US" sz="1800" b="1" dirty="0" smtClean="0"/>
              <a:t>3 years</a:t>
            </a:r>
            <a:r>
              <a:rPr lang="en-US" sz="1800" dirty="0" smtClean="0"/>
              <a:t> (used to be 1) prior to Application Submission are not eligible for points.” </a:t>
            </a:r>
            <a:endParaRPr lang="en-US" sz="1800" dirty="0"/>
          </a:p>
          <a:p>
            <a:endParaRPr lang="en-US" dirty="0"/>
          </a:p>
        </p:txBody>
      </p:sp>
      <p:graphicFrame>
        <p:nvGraphicFramePr>
          <p:cNvPr id="4" name="Table 3"/>
          <p:cNvGraphicFramePr>
            <a:graphicFrameLocks noGrp="1"/>
          </p:cNvGraphicFramePr>
          <p:nvPr>
            <p:extLst/>
          </p:nvPr>
        </p:nvGraphicFramePr>
        <p:xfrm>
          <a:off x="1767807" y="5000401"/>
          <a:ext cx="8481093" cy="1483360"/>
        </p:xfrm>
        <a:graphic>
          <a:graphicData uri="http://schemas.openxmlformats.org/drawingml/2006/table">
            <a:tbl>
              <a:tblPr firstRow="1" bandRow="1">
                <a:tableStyleId>{5C22544A-7EE6-4342-B048-85BDC9FD1C3A}</a:tableStyleId>
              </a:tblPr>
              <a:tblGrid>
                <a:gridCol w="1574338"/>
                <a:gridCol w="6201800"/>
                <a:gridCol w="704955"/>
              </a:tblGrid>
              <a:tr h="370840">
                <a:tc rowSpan="2">
                  <a:txBody>
                    <a:bodyPr/>
                    <a:lstStyle/>
                    <a:p>
                      <a:r>
                        <a:rPr lang="en-US" b="0" dirty="0" smtClean="0">
                          <a:solidFill>
                            <a:schemeClr val="tx1"/>
                          </a:solidFill>
                        </a:rPr>
                        <a:t>Flexible Pool </a:t>
                      </a:r>
                      <a:endParaRPr lang="en-US" b="0" dirty="0">
                        <a:solidFill>
                          <a:schemeClr val="tx1"/>
                        </a:solidFill>
                      </a:endParaRPr>
                    </a:p>
                  </a:txBody>
                  <a:tcPr/>
                </a:tc>
                <a:tc>
                  <a:txBody>
                    <a:bodyPr/>
                    <a:lstStyle/>
                    <a:p>
                      <a:r>
                        <a:rPr lang="en-US" b="0" dirty="0" smtClean="0">
                          <a:solidFill>
                            <a:schemeClr val="tx1"/>
                          </a:solidFill>
                        </a:rPr>
                        <a:t>Investment amount at least 10% of TDC</a:t>
                      </a:r>
                      <a:endParaRPr lang="en-US" b="0" dirty="0">
                        <a:solidFill>
                          <a:schemeClr val="tx1"/>
                        </a:solidFill>
                      </a:endParaRPr>
                    </a:p>
                  </a:txBody>
                  <a:tcPr/>
                </a:tc>
                <a:tc>
                  <a:txBody>
                    <a:bodyPr/>
                    <a:lstStyle/>
                    <a:p>
                      <a:r>
                        <a:rPr lang="en-US" b="0" dirty="0" smtClean="0">
                          <a:solidFill>
                            <a:schemeClr val="tx1"/>
                          </a:solidFill>
                        </a:rPr>
                        <a:t>2 pts</a:t>
                      </a:r>
                      <a:endParaRPr lang="en-US" b="0" dirty="0">
                        <a:solidFill>
                          <a:schemeClr val="tx1"/>
                        </a:solidFill>
                      </a:endParaRPr>
                    </a:p>
                  </a:txBody>
                  <a:tcPr/>
                </a:tc>
              </a:tr>
              <a:tr h="370840">
                <a:tc vMerge="1">
                  <a:txBody>
                    <a:bodyPr/>
                    <a:lstStyle/>
                    <a:p>
                      <a:endParaRPr lang="en-US" dirty="0"/>
                    </a:p>
                  </a:txBody>
                  <a:tcPr/>
                </a:tc>
                <a:tc>
                  <a:txBody>
                    <a:bodyPr/>
                    <a:lstStyle/>
                    <a:p>
                      <a:r>
                        <a:rPr lang="en-US" dirty="0" smtClean="0">
                          <a:solidFill>
                            <a:schemeClr val="tx1"/>
                          </a:solidFill>
                        </a:rPr>
                        <a:t>Investment amount at least 5% but less than 10% of TDC</a:t>
                      </a:r>
                      <a:endParaRPr lang="en-US" dirty="0">
                        <a:solidFill>
                          <a:schemeClr val="tx1"/>
                        </a:solidFill>
                      </a:endParaRPr>
                    </a:p>
                  </a:txBody>
                  <a:tcPr/>
                </a:tc>
                <a:tc>
                  <a:txBody>
                    <a:bodyPr/>
                    <a:lstStyle/>
                    <a:p>
                      <a:r>
                        <a:rPr lang="en-US" dirty="0" smtClean="0">
                          <a:solidFill>
                            <a:schemeClr val="tx1"/>
                          </a:solidFill>
                        </a:rPr>
                        <a:t>1 </a:t>
                      </a:r>
                      <a:r>
                        <a:rPr lang="en-US" dirty="0" err="1" smtClean="0">
                          <a:solidFill>
                            <a:schemeClr val="tx1"/>
                          </a:solidFill>
                        </a:rPr>
                        <a:t>pt</a:t>
                      </a:r>
                      <a:endParaRPr lang="en-US" dirty="0">
                        <a:solidFill>
                          <a:schemeClr val="tx1"/>
                        </a:solidFill>
                      </a:endParaRPr>
                    </a:p>
                  </a:txBody>
                  <a:tcPr/>
                </a:tc>
              </a:tr>
              <a:tr h="370840">
                <a:tc rowSpan="2">
                  <a:txBody>
                    <a:bodyPr/>
                    <a:lstStyle/>
                    <a:p>
                      <a:r>
                        <a:rPr lang="en-US" dirty="0" smtClean="0"/>
                        <a:t>Rural Pool</a:t>
                      </a:r>
                      <a:endParaRPr lang="en-US" dirty="0"/>
                    </a:p>
                  </a:txBody>
                  <a:tcPr>
                    <a:solidFill>
                      <a:schemeClr val="accent1"/>
                    </a:solidFill>
                  </a:tcPr>
                </a:tc>
                <a:tc>
                  <a:txBody>
                    <a:bodyPr/>
                    <a:lstStyle/>
                    <a:p>
                      <a:r>
                        <a:rPr lang="en-US" dirty="0" smtClean="0">
                          <a:solidFill>
                            <a:schemeClr val="tx1"/>
                          </a:solidFill>
                        </a:rPr>
                        <a:t>Investment amount at</a:t>
                      </a:r>
                      <a:r>
                        <a:rPr lang="en-US" baseline="0" dirty="0" smtClean="0">
                          <a:solidFill>
                            <a:schemeClr val="tx1"/>
                          </a:solidFill>
                        </a:rPr>
                        <a:t> least 5% of TDC</a:t>
                      </a:r>
                      <a:endParaRPr lang="en-US" dirty="0">
                        <a:solidFill>
                          <a:schemeClr val="tx1"/>
                        </a:solidFill>
                      </a:endParaRPr>
                    </a:p>
                  </a:txBody>
                  <a:tcPr>
                    <a:solidFill>
                      <a:schemeClr val="accent1"/>
                    </a:solidFill>
                  </a:tcPr>
                </a:tc>
                <a:tc>
                  <a:txBody>
                    <a:bodyPr/>
                    <a:lstStyle/>
                    <a:p>
                      <a:r>
                        <a:rPr lang="en-US" dirty="0" smtClean="0">
                          <a:solidFill>
                            <a:schemeClr val="tx1"/>
                          </a:solidFill>
                        </a:rPr>
                        <a:t>2 pts</a:t>
                      </a:r>
                      <a:endParaRPr lang="en-US" dirty="0">
                        <a:solidFill>
                          <a:schemeClr val="tx1"/>
                        </a:solidFill>
                      </a:endParaRPr>
                    </a:p>
                  </a:txBody>
                  <a:tcPr>
                    <a:solidFill>
                      <a:schemeClr val="accent1"/>
                    </a:solidFill>
                  </a:tcPr>
                </a:tc>
              </a:tr>
              <a:tr h="370840">
                <a:tc vMerge="1">
                  <a:txBody>
                    <a:bodyPr/>
                    <a:lstStyle/>
                    <a:p>
                      <a:endParaRPr lang="en-US" dirty="0"/>
                    </a:p>
                  </a:txBody>
                  <a:tcPr/>
                </a:tc>
                <a:tc>
                  <a:txBody>
                    <a:bodyPr/>
                    <a:lstStyle/>
                    <a:p>
                      <a:r>
                        <a:rPr lang="en-US" dirty="0" smtClean="0">
                          <a:solidFill>
                            <a:schemeClr val="tx1"/>
                          </a:solidFill>
                        </a:rPr>
                        <a:t>Investment amounts at least 2% but less than 5% of TDC</a:t>
                      </a:r>
                      <a:r>
                        <a:rPr lang="en-US" b="1" dirty="0" smtClean="0">
                          <a:solidFill>
                            <a:srgbClr val="FF0000"/>
                          </a:solidFill>
                        </a:rPr>
                        <a:t>*</a:t>
                      </a:r>
                      <a:r>
                        <a:rPr lang="en-US" dirty="0" smtClean="0">
                          <a:solidFill>
                            <a:schemeClr val="tx1"/>
                          </a:solidFill>
                        </a:rPr>
                        <a:t> </a:t>
                      </a:r>
                      <a:r>
                        <a:rPr lang="en-US" b="1" dirty="0" smtClean="0">
                          <a:solidFill>
                            <a:srgbClr val="FF0000"/>
                          </a:solidFill>
                        </a:rPr>
                        <a:t>(NEW) </a:t>
                      </a:r>
                      <a:endParaRPr lang="en-US" b="1" dirty="0">
                        <a:solidFill>
                          <a:srgbClr val="FF0000"/>
                        </a:solidFill>
                      </a:endParaRPr>
                    </a:p>
                  </a:txBody>
                  <a:tcPr/>
                </a:tc>
                <a:tc>
                  <a:txBody>
                    <a:bodyPr/>
                    <a:lstStyle/>
                    <a:p>
                      <a:r>
                        <a:rPr lang="en-US" dirty="0" smtClean="0">
                          <a:solidFill>
                            <a:schemeClr val="tx1"/>
                          </a:solidFill>
                        </a:rPr>
                        <a:t>1 </a:t>
                      </a:r>
                      <a:r>
                        <a:rPr lang="en-US" dirty="0" err="1" smtClean="0">
                          <a:solidFill>
                            <a:schemeClr val="tx1"/>
                          </a:solidFill>
                        </a:rPr>
                        <a:t>pt</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72815107"/>
      </p:ext>
    </p:extLst>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lstStyle/>
          <a:p>
            <a:r>
              <a:rPr lang="en-US" dirty="0" smtClean="0"/>
              <a:t>Community Designations (10 Points)</a:t>
            </a:r>
            <a:endParaRPr lang="en-US" dirty="0"/>
          </a:p>
        </p:txBody>
      </p:sp>
    </p:spTree>
    <p:extLst>
      <p:ext uri="{BB962C8B-B14F-4D97-AF65-F5344CB8AC3E}">
        <p14:creationId xmlns:p14="http://schemas.microsoft.com/office/powerpoint/2010/main" val="2144899141"/>
      </p:ext>
    </p:extLst>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Designations (10 points) </a:t>
            </a:r>
            <a:endParaRPr lang="en-US" dirty="0"/>
          </a:p>
        </p:txBody>
      </p:sp>
      <p:sp>
        <p:nvSpPr>
          <p:cNvPr id="3" name="Content Placeholder 2"/>
          <p:cNvSpPr>
            <a:spLocks noGrp="1"/>
          </p:cNvSpPr>
          <p:nvPr>
            <p:ph sz="quarter" idx="1"/>
          </p:nvPr>
        </p:nvSpPr>
        <p:spPr/>
        <p:txBody>
          <a:bodyPr/>
          <a:lstStyle/>
          <a:p>
            <a:pPr marL="0" indent="0">
              <a:buNone/>
            </a:pPr>
            <a:r>
              <a:rPr lang="en-US" b="1" i="1" dirty="0" smtClean="0"/>
              <a:t>HUD Choice Neighborhood Implementation (CNI) Grant</a:t>
            </a:r>
          </a:p>
          <a:p>
            <a:r>
              <a:rPr lang="en-US" dirty="0" smtClean="0"/>
              <a:t>Proposed development in area that has received a CNI grant</a:t>
            </a:r>
          </a:p>
          <a:p>
            <a:r>
              <a:rPr lang="en-US" dirty="0" smtClean="0"/>
              <a:t>CNI awardee must select only one Application to receive these points. This development must be identified in the CNI Grant application.</a:t>
            </a:r>
            <a:endParaRPr lang="en-US" dirty="0"/>
          </a:p>
        </p:txBody>
      </p:sp>
      <p:sp>
        <p:nvSpPr>
          <p:cNvPr id="4" name="Content Placeholder 3"/>
          <p:cNvSpPr>
            <a:spLocks noGrp="1"/>
          </p:cNvSpPr>
          <p:nvPr>
            <p:ph sz="quarter" idx="2"/>
          </p:nvPr>
        </p:nvSpPr>
        <p:spPr/>
        <p:txBody>
          <a:bodyPr/>
          <a:lstStyle/>
          <a:p>
            <a:pPr marL="0" indent="0">
              <a:buNone/>
            </a:pPr>
            <a:r>
              <a:rPr lang="en-US" b="1" i="1" dirty="0" smtClean="0"/>
              <a:t>Purpose Built Communities (PBC)</a:t>
            </a:r>
          </a:p>
          <a:p>
            <a:r>
              <a:rPr lang="en-US" dirty="0" smtClean="0"/>
              <a:t>One (1) Application that is designated by PBC as furthering one (1) PBC’s transformation. </a:t>
            </a:r>
          </a:p>
          <a:p>
            <a:r>
              <a:rPr lang="en-US" dirty="0" smtClean="0"/>
              <a:t>PBC must select only one (1) Application to receive these points. </a:t>
            </a:r>
            <a:endParaRPr lang="en-US" dirty="0"/>
          </a:p>
        </p:txBody>
      </p:sp>
      <p:cxnSp>
        <p:nvCxnSpPr>
          <p:cNvPr id="6" name="Straight Connector 5"/>
          <p:cNvCxnSpPr/>
          <p:nvPr/>
        </p:nvCxnSpPr>
        <p:spPr>
          <a:xfrm>
            <a:off x="5994400" y="1840832"/>
            <a:ext cx="0" cy="4211052"/>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3098577"/>
      </p:ext>
    </p:extLst>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 Up</a:t>
            </a:r>
            <a:endParaRPr lang="en-US" dirty="0"/>
          </a:p>
        </p:txBody>
      </p:sp>
      <p:sp>
        <p:nvSpPr>
          <p:cNvPr id="3" name="Content Placeholder 2"/>
          <p:cNvSpPr>
            <a:spLocks noGrp="1"/>
          </p:cNvSpPr>
          <p:nvPr>
            <p:ph sz="quarter" idx="1"/>
          </p:nvPr>
        </p:nvSpPr>
        <p:spPr/>
        <p:txBody>
          <a:bodyPr/>
          <a:lstStyle/>
          <a:p>
            <a:r>
              <a:rPr lang="en-US" dirty="0" smtClean="0"/>
              <a:t>To receive information on trainings, workshops, and general program updates, sign up to our email list at: </a:t>
            </a:r>
            <a:r>
              <a:rPr lang="en-US" dirty="0" smtClean="0">
                <a:hlinkClick r:id="rId3"/>
              </a:rPr>
              <a:t>http://www.dca.ga.gov/housing/HousingDevelopment/programs/OAH.asp</a:t>
            </a:r>
            <a:r>
              <a:rPr lang="en-US" dirty="0" smtClean="0"/>
              <a:t> </a:t>
            </a:r>
          </a:p>
          <a:p>
            <a:r>
              <a:rPr lang="en-US" dirty="0" smtClean="0"/>
              <a:t>Contact Grace Baranowski (</a:t>
            </a:r>
            <a:r>
              <a:rPr lang="en-US" dirty="0" smtClean="0">
                <a:hlinkClick r:id="rId4"/>
              </a:rPr>
              <a:t>grace.baranowski@dca.ga.gov</a:t>
            </a:r>
            <a:r>
              <a:rPr lang="en-US" dirty="0" smtClean="0"/>
              <a:t>) with any questions</a:t>
            </a:r>
            <a:endParaRPr lang="en-US" dirty="0"/>
          </a:p>
        </p:txBody>
      </p:sp>
    </p:spTree>
    <p:extLst>
      <p:ext uri="{BB962C8B-B14F-4D97-AF65-F5344CB8AC3E}">
        <p14:creationId xmlns:p14="http://schemas.microsoft.com/office/powerpoint/2010/main" val="1422430824"/>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Why would our community want this?</a:t>
            </a:r>
            <a:endParaRPr lang="en-US" dirty="0"/>
          </a:p>
        </p:txBody>
      </p:sp>
    </p:spTree>
    <p:extLst>
      <p:ext uri="{BB962C8B-B14F-4D97-AF65-F5344CB8AC3E}">
        <p14:creationId xmlns:p14="http://schemas.microsoft.com/office/powerpoint/2010/main" val="3910897737"/>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Our neighbors need affordable housing solutions</a:t>
            </a:r>
            <a:endParaRPr lang="en-US" dirty="0"/>
          </a:p>
        </p:txBody>
      </p:sp>
      <p:sp>
        <p:nvSpPr>
          <p:cNvPr id="3" name="Content Placeholder 2"/>
          <p:cNvSpPr>
            <a:spLocks noGrp="1"/>
          </p:cNvSpPr>
          <p:nvPr>
            <p:ph sz="quarter" idx="1"/>
          </p:nvPr>
        </p:nvSpPr>
        <p:spPr>
          <a:xfrm>
            <a:off x="816864" y="1600200"/>
            <a:ext cx="5984989" cy="4495800"/>
          </a:xfrm>
        </p:spPr>
        <p:txBody>
          <a:bodyPr/>
          <a:lstStyle/>
          <a:p>
            <a:r>
              <a:rPr lang="en-US" dirty="0" smtClean="0"/>
              <a:t>Seniors seeking independent living</a:t>
            </a:r>
          </a:p>
          <a:p>
            <a:r>
              <a:rPr lang="en-US" dirty="0" smtClean="0"/>
              <a:t>Georgia working families with low and moderate incomes</a:t>
            </a:r>
          </a:p>
          <a:p>
            <a:r>
              <a:rPr lang="en-US" dirty="0" smtClean="0"/>
              <a:t>Individuals with disabilities</a:t>
            </a:r>
          </a:p>
          <a:p>
            <a:endParaRPr lang="en-US" dirty="0"/>
          </a:p>
        </p:txBody>
      </p:sp>
      <p:pic>
        <p:nvPicPr>
          <p:cNvPr id="4" name="Picture 3"/>
          <p:cNvPicPr>
            <a:picLocks noChangeAspect="1"/>
          </p:cNvPicPr>
          <p:nvPr/>
        </p:nvPicPr>
        <p:blipFill>
          <a:blip r:embed="rId2"/>
          <a:stretch>
            <a:fillRect/>
          </a:stretch>
        </p:blipFill>
        <p:spPr>
          <a:xfrm>
            <a:off x="7495421" y="2164181"/>
            <a:ext cx="4038853" cy="2914650"/>
          </a:xfrm>
          <a:prstGeom prst="rect">
            <a:avLst/>
          </a:prstGeom>
        </p:spPr>
      </p:pic>
      <p:sp>
        <p:nvSpPr>
          <p:cNvPr id="5" name="TextBox 4"/>
          <p:cNvSpPr txBox="1"/>
          <p:nvPr/>
        </p:nvSpPr>
        <p:spPr>
          <a:xfrm>
            <a:off x="7270831" y="5090499"/>
            <a:ext cx="4731552" cy="369332"/>
          </a:xfrm>
          <a:prstGeom prst="rect">
            <a:avLst/>
          </a:prstGeom>
          <a:noFill/>
        </p:spPr>
        <p:txBody>
          <a:bodyPr wrap="none" rtlCol="0">
            <a:spAutoFit/>
          </a:bodyPr>
          <a:lstStyle/>
          <a:p>
            <a:r>
              <a:rPr lang="en-US" i="1" dirty="0" smtClean="0"/>
              <a:t>Residents at Lone Mountain Village (Ringgold, GA)</a:t>
            </a:r>
            <a:endParaRPr lang="en-US" i="1" dirty="0"/>
          </a:p>
        </p:txBody>
      </p:sp>
    </p:spTree>
    <p:extLst>
      <p:ext uri="{BB962C8B-B14F-4D97-AF65-F5344CB8AC3E}">
        <p14:creationId xmlns:p14="http://schemas.microsoft.com/office/powerpoint/2010/main" val="3110699517"/>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Affordable housing helps students and teachers</a:t>
            </a:r>
            <a:endParaRPr lang="en-US" dirty="0"/>
          </a:p>
        </p:txBody>
      </p:sp>
      <p:sp>
        <p:nvSpPr>
          <p:cNvPr id="3" name="Content Placeholder 2"/>
          <p:cNvSpPr>
            <a:spLocks noGrp="1"/>
          </p:cNvSpPr>
          <p:nvPr>
            <p:ph sz="quarter" idx="1"/>
          </p:nvPr>
        </p:nvSpPr>
        <p:spPr/>
        <p:txBody>
          <a:bodyPr/>
          <a:lstStyle/>
          <a:p>
            <a:r>
              <a:rPr lang="en-US" dirty="0" smtClean="0"/>
              <a:t>Affordable housing minimizes disruptive, frequent moves, which increase the likelihood of low test scores and dropping out of schools. </a:t>
            </a:r>
          </a:p>
          <a:p>
            <a:r>
              <a:rPr lang="en-US" dirty="0" smtClean="0"/>
              <a:t>School districts across the country have developed innovative affordable housing programs that recognize it is important for teachers to put down roots in the communities </a:t>
            </a:r>
          </a:p>
          <a:p>
            <a:pPr lvl="1"/>
            <a:r>
              <a:rPr lang="en-US" dirty="0" smtClean="0"/>
              <a:t>Federal government’s “Teacher Next Door” program helps teachers live in the school districts where they teach at an affordable price. </a:t>
            </a:r>
            <a:endParaRPr lang="en-US" dirty="0"/>
          </a:p>
        </p:txBody>
      </p:sp>
    </p:spTree>
    <p:extLst>
      <p:ext uri="{BB962C8B-B14F-4D97-AF65-F5344CB8AC3E}">
        <p14:creationId xmlns:p14="http://schemas.microsoft.com/office/powerpoint/2010/main" val="1781415699"/>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289" y="179355"/>
            <a:ext cx="10871200" cy="990600"/>
          </a:xfrm>
        </p:spPr>
        <p:txBody>
          <a:bodyPr>
            <a:normAutofit/>
          </a:bodyPr>
          <a:lstStyle/>
          <a:p>
            <a:r>
              <a:rPr lang="en-US" dirty="0" smtClean="0"/>
              <a:t>Housing credit properties revitalize corridors</a:t>
            </a:r>
            <a:endParaRPr lang="en-US" dirty="0"/>
          </a:p>
        </p:txBody>
      </p:sp>
      <p:pic>
        <p:nvPicPr>
          <p:cNvPr id="3" name="Picture 2"/>
          <p:cNvPicPr>
            <a:picLocks noChangeAspect="1"/>
          </p:cNvPicPr>
          <p:nvPr/>
        </p:nvPicPr>
        <p:blipFill rotWithShape="1">
          <a:blip r:embed="rId2"/>
          <a:srcRect l="4844" t="6657" r="4983" b="9621"/>
          <a:stretch/>
        </p:blipFill>
        <p:spPr>
          <a:xfrm>
            <a:off x="348558" y="1923803"/>
            <a:ext cx="4512624" cy="2553195"/>
          </a:xfrm>
          <a:prstGeom prst="rect">
            <a:avLst/>
          </a:prstGeom>
        </p:spPr>
      </p:pic>
      <p:pic>
        <p:nvPicPr>
          <p:cNvPr id="4" name="Picture 3"/>
          <p:cNvPicPr>
            <a:picLocks noChangeAspect="1"/>
          </p:cNvPicPr>
          <p:nvPr/>
        </p:nvPicPr>
        <p:blipFill rotWithShape="1">
          <a:blip r:embed="rId3"/>
          <a:srcRect l="6199" t="9143" r="6238" b="13930"/>
          <a:stretch/>
        </p:blipFill>
        <p:spPr>
          <a:xfrm>
            <a:off x="1563141" y="2893205"/>
            <a:ext cx="4500748" cy="2196935"/>
          </a:xfrm>
          <a:prstGeom prst="rect">
            <a:avLst/>
          </a:prstGeom>
        </p:spPr>
      </p:pic>
      <p:sp>
        <p:nvSpPr>
          <p:cNvPr id="5" name="TextBox 4"/>
          <p:cNvSpPr txBox="1"/>
          <p:nvPr/>
        </p:nvSpPr>
        <p:spPr>
          <a:xfrm>
            <a:off x="377587" y="4476998"/>
            <a:ext cx="2078182" cy="461665"/>
          </a:xfrm>
          <a:prstGeom prst="rect">
            <a:avLst/>
          </a:prstGeom>
          <a:noFill/>
        </p:spPr>
        <p:txBody>
          <a:bodyPr wrap="square" rtlCol="0">
            <a:spAutoFit/>
          </a:bodyPr>
          <a:lstStyle/>
          <a:p>
            <a:r>
              <a:rPr lang="en-US" sz="2400" b="1" dirty="0" smtClean="0"/>
              <a:t>Before</a:t>
            </a:r>
            <a:endParaRPr lang="en-US" sz="2400" b="1" dirty="0"/>
          </a:p>
        </p:txBody>
      </p:sp>
      <p:sp>
        <p:nvSpPr>
          <p:cNvPr id="6" name="Rectangle 5"/>
          <p:cNvSpPr/>
          <p:nvPr/>
        </p:nvSpPr>
        <p:spPr>
          <a:xfrm>
            <a:off x="2998077" y="5090140"/>
            <a:ext cx="3028586" cy="369332"/>
          </a:xfrm>
          <a:prstGeom prst="rect">
            <a:avLst/>
          </a:prstGeom>
        </p:spPr>
        <p:txBody>
          <a:bodyPr wrap="none">
            <a:spAutoFit/>
          </a:bodyPr>
          <a:lstStyle/>
          <a:p>
            <a:r>
              <a:rPr lang="en-US" i="1" dirty="0"/>
              <a:t>Photo credit: Augusta Chronicle</a:t>
            </a:r>
          </a:p>
        </p:txBody>
      </p:sp>
      <p:pic>
        <p:nvPicPr>
          <p:cNvPr id="10" name="Picture 9"/>
          <p:cNvPicPr>
            <a:picLocks noChangeAspect="1"/>
          </p:cNvPicPr>
          <p:nvPr/>
        </p:nvPicPr>
        <p:blipFill rotWithShape="1">
          <a:blip r:embed="rId4"/>
          <a:srcRect l="5355" t="6610" r="5771" b="8705"/>
          <a:stretch/>
        </p:blipFill>
        <p:spPr>
          <a:xfrm>
            <a:off x="7578186" y="2093285"/>
            <a:ext cx="4105814" cy="2766022"/>
          </a:xfrm>
          <a:prstGeom prst="rect">
            <a:avLst/>
          </a:prstGeom>
        </p:spPr>
      </p:pic>
      <p:sp>
        <p:nvSpPr>
          <p:cNvPr id="11" name="TextBox 10"/>
          <p:cNvSpPr txBox="1"/>
          <p:nvPr/>
        </p:nvSpPr>
        <p:spPr>
          <a:xfrm>
            <a:off x="7379967" y="1631620"/>
            <a:ext cx="2078182" cy="461665"/>
          </a:xfrm>
          <a:prstGeom prst="rect">
            <a:avLst/>
          </a:prstGeom>
          <a:noFill/>
        </p:spPr>
        <p:txBody>
          <a:bodyPr wrap="square" rtlCol="0">
            <a:spAutoFit/>
          </a:bodyPr>
          <a:lstStyle/>
          <a:p>
            <a:r>
              <a:rPr lang="en-US" sz="2400" b="1" dirty="0" smtClean="0"/>
              <a:t>After</a:t>
            </a:r>
            <a:endParaRPr lang="en-US" sz="2400" b="1" dirty="0"/>
          </a:p>
        </p:txBody>
      </p:sp>
      <p:sp>
        <p:nvSpPr>
          <p:cNvPr id="12" name="Rectangle 11"/>
          <p:cNvSpPr/>
          <p:nvPr/>
        </p:nvSpPr>
        <p:spPr>
          <a:xfrm>
            <a:off x="8743667" y="4859307"/>
            <a:ext cx="3221908" cy="369332"/>
          </a:xfrm>
          <a:prstGeom prst="rect">
            <a:avLst/>
          </a:prstGeom>
        </p:spPr>
        <p:txBody>
          <a:bodyPr wrap="none">
            <a:spAutoFit/>
          </a:bodyPr>
          <a:lstStyle/>
          <a:p>
            <a:r>
              <a:rPr lang="en-US" i="1" dirty="0"/>
              <a:t>Photo credit: </a:t>
            </a:r>
            <a:r>
              <a:rPr lang="en-US" i="1" dirty="0" smtClean="0"/>
              <a:t>Walton Communities</a:t>
            </a:r>
            <a:endParaRPr lang="en-US" i="1" dirty="0"/>
          </a:p>
        </p:txBody>
      </p:sp>
      <p:sp>
        <p:nvSpPr>
          <p:cNvPr id="13" name="Title 1"/>
          <p:cNvSpPr txBox="1">
            <a:spLocks/>
          </p:cNvSpPr>
          <p:nvPr/>
        </p:nvSpPr>
        <p:spPr>
          <a:xfrm>
            <a:off x="780689" y="5684256"/>
            <a:ext cx="10871200" cy="990600"/>
          </a:xfrm>
          <a:prstGeom prst="rect">
            <a:avLst/>
          </a:prstGeom>
        </p:spPr>
        <p:txBody>
          <a:bodyPr vert="horz" anchor="ctr">
            <a:normAutofit/>
          </a:bodyPr>
          <a:lstStyle>
            <a:lvl1pPr algn="l" rtl="0" eaLnBrk="1" latinLnBrk="0" hangingPunct="1">
              <a:spcBef>
                <a:spcPct val="0"/>
              </a:spcBef>
              <a:buNone/>
              <a:defRPr kumimoji="0" sz="4400" kern="1200" baseline="0">
                <a:solidFill>
                  <a:schemeClr val="tx2"/>
                </a:solidFill>
                <a:latin typeface="+mj-lt"/>
                <a:ea typeface="+mj-ea"/>
                <a:cs typeface="+mj-cs"/>
              </a:defRPr>
            </a:lvl1pPr>
          </a:lstStyle>
          <a:p>
            <a:r>
              <a:rPr lang="en-US" sz="3000" smtClean="0"/>
              <a:t>Spotlight: Walton Oaks (Augusta, GA)</a:t>
            </a:r>
            <a:endParaRPr lang="en-US" sz="3000" dirty="0"/>
          </a:p>
        </p:txBody>
      </p:sp>
    </p:spTree>
    <p:extLst>
      <p:ext uri="{BB962C8B-B14F-4D97-AF65-F5344CB8AC3E}">
        <p14:creationId xmlns:p14="http://schemas.microsoft.com/office/powerpoint/2010/main" val="1669992652"/>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668" y="4517948"/>
            <a:ext cx="1736272" cy="990600"/>
          </a:xfrm>
        </p:spPr>
        <p:txBody>
          <a:bodyPr>
            <a:normAutofit/>
          </a:bodyPr>
          <a:lstStyle/>
          <a:p>
            <a:r>
              <a:rPr lang="en-US" sz="1800" dirty="0" smtClean="0"/>
              <a:t>Walton </a:t>
            </a:r>
            <a:r>
              <a:rPr lang="en-US" sz="1800" dirty="0" smtClean="0"/>
              <a:t>Oaks </a:t>
            </a:r>
            <a:r>
              <a:rPr lang="en-US" sz="1800" dirty="0" smtClean="0"/>
              <a:t/>
            </a:r>
            <a:br>
              <a:rPr lang="en-US" sz="1800" dirty="0" smtClean="0"/>
            </a:br>
            <a:r>
              <a:rPr lang="en-US" sz="1800" dirty="0" smtClean="0"/>
              <a:t>(</a:t>
            </a:r>
            <a:r>
              <a:rPr lang="en-US" sz="1800" dirty="0" smtClean="0"/>
              <a:t>Augusta, GA)</a:t>
            </a:r>
            <a:endParaRPr lang="en-US" sz="1800" dirty="0"/>
          </a:p>
        </p:txBody>
      </p:sp>
      <p:pic>
        <p:nvPicPr>
          <p:cNvPr id="7" name="Picture 6"/>
          <p:cNvPicPr>
            <a:picLocks noChangeAspect="1"/>
          </p:cNvPicPr>
          <p:nvPr/>
        </p:nvPicPr>
        <p:blipFill rotWithShape="1">
          <a:blip r:embed="rId3"/>
          <a:srcRect l="5009" t="6368" r="5739" b="8718"/>
          <a:stretch/>
        </p:blipFill>
        <p:spPr>
          <a:xfrm>
            <a:off x="641688" y="2046258"/>
            <a:ext cx="3399861" cy="2292332"/>
          </a:xfrm>
          <a:prstGeom prst="rect">
            <a:avLst/>
          </a:prstGeom>
        </p:spPr>
      </p:pic>
      <p:pic>
        <p:nvPicPr>
          <p:cNvPr id="8" name="Picture 7"/>
          <p:cNvPicPr>
            <a:picLocks noChangeAspect="1"/>
          </p:cNvPicPr>
          <p:nvPr/>
        </p:nvPicPr>
        <p:blipFill rotWithShape="1">
          <a:blip r:embed="rId4"/>
          <a:srcRect l="5354" t="7578" r="5614" b="9121"/>
          <a:stretch/>
        </p:blipFill>
        <p:spPr>
          <a:xfrm>
            <a:off x="2221224" y="3927873"/>
            <a:ext cx="4027176" cy="2475549"/>
          </a:xfrm>
          <a:prstGeom prst="rect">
            <a:avLst/>
          </a:prstGeom>
        </p:spPr>
      </p:pic>
      <p:sp>
        <p:nvSpPr>
          <p:cNvPr id="11" name="TextBox 10"/>
          <p:cNvSpPr txBox="1"/>
          <p:nvPr/>
        </p:nvSpPr>
        <p:spPr>
          <a:xfrm>
            <a:off x="6464969" y="1754127"/>
            <a:ext cx="5342021" cy="4508927"/>
          </a:xfrm>
          <a:prstGeom prst="rect">
            <a:avLst/>
          </a:prstGeom>
          <a:noFill/>
        </p:spPr>
        <p:txBody>
          <a:bodyPr wrap="square" rtlCol="0">
            <a:spAutoFit/>
          </a:bodyPr>
          <a:lstStyle/>
          <a:p>
            <a:pPr marL="285750" indent="-285750">
              <a:buFont typeface="Arial" panose="020B0604020202020204" pitchFamily="34" charset="0"/>
              <a:buChar char="•"/>
            </a:pPr>
            <a:r>
              <a:rPr lang="en-US" sz="2050" dirty="0" smtClean="0"/>
              <a:t>Culmination of the Underwood Homes Redevelopment (multi-phase effort); DCA awarded over $3.3 million between 2009-13.</a:t>
            </a:r>
          </a:p>
          <a:p>
            <a:pPr marL="285750" indent="-285750">
              <a:buFont typeface="Arial" panose="020B0604020202020204" pitchFamily="34" charset="0"/>
              <a:buChar char="•"/>
            </a:pPr>
            <a:r>
              <a:rPr lang="en-US" sz="2050" dirty="0" smtClean="0"/>
              <a:t>Mixed-use community developed and built by Walton Communities in association with the Augusta Housing Authority</a:t>
            </a:r>
          </a:p>
          <a:p>
            <a:pPr marL="285750" indent="-285750">
              <a:buFont typeface="Arial" panose="020B0604020202020204" pitchFamily="34" charset="0"/>
              <a:buChar char="•"/>
            </a:pPr>
            <a:r>
              <a:rPr lang="en-US" sz="2050" dirty="0" smtClean="0"/>
              <a:t>Provides residents with a number of special programs and services:</a:t>
            </a:r>
          </a:p>
          <a:p>
            <a:pPr marL="742950" lvl="1" indent="-285750">
              <a:buFont typeface="Arial" panose="020B0604020202020204" pitchFamily="34" charset="0"/>
              <a:buChar char="•"/>
            </a:pPr>
            <a:r>
              <a:rPr lang="en-US" sz="2050" dirty="0" smtClean="0"/>
              <a:t>Kid’s Club Program</a:t>
            </a:r>
          </a:p>
          <a:p>
            <a:pPr marL="742950" lvl="1" indent="-285750">
              <a:buFont typeface="Arial" panose="020B0604020202020204" pitchFamily="34" charset="0"/>
              <a:buChar char="•"/>
            </a:pPr>
            <a:r>
              <a:rPr lang="en-US" sz="2050" dirty="0" smtClean="0"/>
              <a:t>Family Life Library</a:t>
            </a:r>
          </a:p>
          <a:p>
            <a:pPr marL="742950" lvl="1" indent="-285750">
              <a:buFont typeface="Arial" panose="020B0604020202020204" pitchFamily="34" charset="0"/>
              <a:buChar char="•"/>
            </a:pPr>
            <a:r>
              <a:rPr lang="en-US" sz="2050" dirty="0" smtClean="0"/>
              <a:t>Individual &amp; family counseling</a:t>
            </a:r>
          </a:p>
          <a:p>
            <a:pPr marL="742950" lvl="1" indent="-285750">
              <a:buFont typeface="Arial" panose="020B0604020202020204" pitchFamily="34" charset="0"/>
              <a:buChar char="•"/>
            </a:pPr>
            <a:r>
              <a:rPr lang="en-US" sz="2050" dirty="0" smtClean="0"/>
              <a:t>Partners with local organizations to bring additional services and support to residents</a:t>
            </a:r>
            <a:endParaRPr lang="en-US" sz="2050" dirty="0"/>
          </a:p>
        </p:txBody>
      </p:sp>
      <p:sp>
        <p:nvSpPr>
          <p:cNvPr id="6" name="Title 1"/>
          <p:cNvSpPr txBox="1">
            <a:spLocks/>
          </p:cNvSpPr>
          <p:nvPr/>
        </p:nvSpPr>
        <p:spPr>
          <a:xfrm>
            <a:off x="641688" y="178548"/>
            <a:ext cx="10871200" cy="990600"/>
          </a:xfrm>
          <a:prstGeom prst="rect">
            <a:avLst/>
          </a:prstGeom>
        </p:spPr>
        <p:txBody>
          <a:bodyPr vert="horz" anchor="ctr">
            <a:normAutofit/>
          </a:bodyPr>
          <a:lstStyle>
            <a:lvl1pPr algn="l" rtl="0" eaLnBrk="1" latinLnBrk="0" hangingPunct="1">
              <a:spcBef>
                <a:spcPct val="0"/>
              </a:spcBef>
              <a:buNone/>
              <a:defRPr kumimoji="0" sz="4400" kern="1200" baseline="0">
                <a:solidFill>
                  <a:schemeClr val="tx2"/>
                </a:solidFill>
                <a:latin typeface="+mj-lt"/>
                <a:ea typeface="+mj-ea"/>
                <a:cs typeface="+mj-cs"/>
              </a:defRPr>
            </a:lvl1pPr>
          </a:lstStyle>
          <a:p>
            <a:r>
              <a:rPr lang="en-US" dirty="0" smtClean="0"/>
              <a:t>Platform for centralizing programs and services</a:t>
            </a:r>
            <a:endParaRPr lang="en-US" dirty="0"/>
          </a:p>
        </p:txBody>
      </p:sp>
    </p:spTree>
    <p:extLst>
      <p:ext uri="{BB962C8B-B14F-4D97-AF65-F5344CB8AC3E}">
        <p14:creationId xmlns:p14="http://schemas.microsoft.com/office/powerpoint/2010/main" val="50993475"/>
      </p:ext>
    </p:extLst>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DCA powerpoint master.rev.8-14">
  <a:themeElements>
    <a:clrScheme name="Custom 1">
      <a:dk1>
        <a:sysClr val="windowText" lastClr="000000"/>
      </a:dk1>
      <a:lt1>
        <a:sysClr val="window" lastClr="FFFFFF"/>
      </a:lt1>
      <a:dk2>
        <a:srgbClr val="8A7967"/>
      </a:dk2>
      <a:lt2>
        <a:srgbClr val="EBDDC3"/>
      </a:lt2>
      <a:accent1>
        <a:srgbClr val="92D050"/>
      </a:accent1>
      <a:accent2>
        <a:srgbClr val="DD8047"/>
      </a:accent2>
      <a:accent3>
        <a:srgbClr val="A5AB81"/>
      </a:accent3>
      <a:accent4>
        <a:srgbClr val="D8B25C"/>
      </a:accent4>
      <a:accent5>
        <a:srgbClr val="7BA79D"/>
      </a:accent5>
      <a:accent6>
        <a:srgbClr val="968C8C"/>
      </a:accent6>
      <a:hlink>
        <a:srgbClr val="49711E"/>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F83FECC5D968F4DB789AADB6997FF5A" ma:contentTypeVersion="4" ma:contentTypeDescription="Create a new document." ma:contentTypeScope="" ma:versionID="01df513ddbae474271674a270a679df7">
  <xsd:schema xmlns:xsd="http://www.w3.org/2001/XMLSchema" xmlns:xs="http://www.w3.org/2001/XMLSchema" xmlns:p="http://schemas.microsoft.com/office/2006/metadata/properties" xmlns:ns2="431100d4-4470-42c1-96bc-46686c1829ae" targetNamespace="http://schemas.microsoft.com/office/2006/metadata/properties" ma:root="true" ma:fieldsID="4d708b12cd07f98ad389595725810893" ns2:_="">
    <xsd:import namespace="431100d4-4470-42c1-96bc-46686c1829ae"/>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1100d4-4470-42c1-96bc-46686c1829a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186DE4-7842-4789-B786-6870FD2CF5F4}">
  <ds:schemaRefs>
    <ds:schemaRef ds:uri="431100d4-4470-42c1-96bc-46686c1829ae"/>
    <ds:schemaRef ds:uri="http://purl.org/dc/elements/1.1/"/>
    <ds:schemaRef ds:uri="http://purl.org/dc/terms/"/>
    <ds:schemaRef ds:uri="http://www.w3.org/XML/1998/namespace"/>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B1021ED5-BDFE-44CE-8A90-ECF64D1703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1100d4-4470-42c1-96bc-46686c1829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F0A179A-C441-48D9-B152-0BFB2CBF9C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10331</TotalTime>
  <Words>4027</Words>
  <Application>Microsoft Office PowerPoint</Application>
  <PresentationFormat>Widescreen</PresentationFormat>
  <Paragraphs>344</Paragraphs>
  <Slides>46</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Tw Cen MT</vt:lpstr>
      <vt:lpstr>Wingdings</vt:lpstr>
      <vt:lpstr>Wingdings 2</vt:lpstr>
      <vt:lpstr>DCA powerpoint master.rev.8-14</vt:lpstr>
      <vt:lpstr>Community Revitalization through Housing Tax Credit Program</vt:lpstr>
      <vt:lpstr>Overview</vt:lpstr>
      <vt:lpstr>What is the Housing Tax Credit Program?</vt:lpstr>
      <vt:lpstr>What is the Housing Tax Credit?</vt:lpstr>
      <vt:lpstr>Why would our community want this?</vt:lpstr>
      <vt:lpstr>Our neighbors need affordable housing solutions</vt:lpstr>
      <vt:lpstr>Affordable housing helps students and teachers</vt:lpstr>
      <vt:lpstr>Housing credit properties revitalize corridors</vt:lpstr>
      <vt:lpstr>Walton Oaks  (Augusta, GA)</vt:lpstr>
      <vt:lpstr>2016 Georgia Housing Credit Economic Impact</vt:lpstr>
      <vt:lpstr>What about property values?</vt:lpstr>
      <vt:lpstr>Impact on local tax base and property tax system</vt:lpstr>
      <vt:lpstr>What about traffic?</vt:lpstr>
      <vt:lpstr>How does the Housing Tax Credit program work?</vt:lpstr>
      <vt:lpstr>How does this competitive program work?</vt:lpstr>
      <vt:lpstr>QAP development occurs annually</vt:lpstr>
      <vt:lpstr>Snapshot: 2016 Funding Round</vt:lpstr>
      <vt:lpstr>DCA State Priorities</vt:lpstr>
      <vt:lpstr>The QAP’s two tracks for development </vt:lpstr>
      <vt:lpstr>How can it work for us?</vt:lpstr>
      <vt:lpstr>Community-Driven Opportunities to Score</vt:lpstr>
      <vt:lpstr>Spotlight: Rome, GA</vt:lpstr>
      <vt:lpstr>Spotlight: Transforming Rome, GA</vt:lpstr>
      <vt:lpstr>Spotlight: 2015 DCA Program Grants (Rome, GA)</vt:lpstr>
      <vt:lpstr>Spotlight: Transformational Communities</vt:lpstr>
      <vt:lpstr>Defining “Community” for Revitalization</vt:lpstr>
      <vt:lpstr>Community Revitalization Plan</vt:lpstr>
      <vt:lpstr>Community Revitalization Plans</vt:lpstr>
      <vt:lpstr>2017 Changes to “Community Revitalization Plan” Requirements</vt:lpstr>
      <vt:lpstr>Ensuring the CRP is active and ongoing</vt:lpstr>
      <vt:lpstr>Community Transformation Plan </vt:lpstr>
      <vt:lpstr>Transformation: Coordinated service delivery</vt:lpstr>
      <vt:lpstr>Transformation Team (2 points)</vt:lpstr>
      <vt:lpstr>Who is a Community-Based Developer? (1 pt)  </vt:lpstr>
      <vt:lpstr>Who is a Community Quarterback? (1 pt) </vt:lpstr>
      <vt:lpstr>Quality Transformation Plan (4 Points)</vt:lpstr>
      <vt:lpstr>Any Transformation Plan must include: </vt:lpstr>
      <vt:lpstr>Community Engagement and Outreach </vt:lpstr>
      <vt:lpstr>Community Investment (4 points)</vt:lpstr>
      <vt:lpstr>Community Improvement Fund (1 pt)</vt:lpstr>
      <vt:lpstr>Approved Uses of Community Improvement Fund</vt:lpstr>
      <vt:lpstr>Long-Term Ground Lease (1 pt)</vt:lpstr>
      <vt:lpstr>Third-Party Capital Investment (2 pts)</vt:lpstr>
      <vt:lpstr>Community Designations (10 Points)</vt:lpstr>
      <vt:lpstr>Community Designations (10 points) </vt:lpstr>
      <vt:lpstr>Wrap Up</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 QAP Changes</dc:title>
  <dc:creator>Grace Baranowski</dc:creator>
  <cp:lastModifiedBy>Grace Baranowski</cp:lastModifiedBy>
  <cp:revision>130</cp:revision>
  <cp:lastPrinted>2016-12-14T14:20:55Z</cp:lastPrinted>
  <dcterms:created xsi:type="dcterms:W3CDTF">2016-12-13T21:17:05Z</dcterms:created>
  <dcterms:modified xsi:type="dcterms:W3CDTF">2017-10-05T13:53:27Z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0x0101004F83FECC5D968F4DB789AADB6997FF5A</vt:lpwstr>
  </property>
</Properties>
</file>