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  <p:sldMasterId id="2147483704" r:id="rId5"/>
  </p:sldMasterIdLst>
  <p:notesMasterIdLst>
    <p:notesMasterId r:id="rId18"/>
  </p:notesMasterIdLst>
  <p:handoutMasterIdLst>
    <p:handoutMasterId r:id="rId19"/>
  </p:handoutMasterIdLst>
  <p:sldIdLst>
    <p:sldId id="333" r:id="rId6"/>
    <p:sldId id="319" r:id="rId7"/>
    <p:sldId id="334" r:id="rId8"/>
    <p:sldId id="320" r:id="rId9"/>
    <p:sldId id="321" r:id="rId10"/>
    <p:sldId id="322" r:id="rId11"/>
    <p:sldId id="323" r:id="rId12"/>
    <p:sldId id="336" r:id="rId13"/>
    <p:sldId id="337" r:id="rId14"/>
    <p:sldId id="338" r:id="rId15"/>
    <p:sldId id="324" r:id="rId16"/>
    <p:sldId id="331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967"/>
    <a:srgbClr val="F2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>
      <p:cViewPr varScale="1">
        <p:scale>
          <a:sx n="81" d="100"/>
          <a:sy n="81" d="100"/>
        </p:scale>
        <p:origin x="1998" y="72"/>
      </p:cViewPr>
      <p:guideLst>
        <p:guide orient="horz" pos="2880"/>
        <p:guide pos="2160"/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pPr/>
              <a:t>10/2/2017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pPr/>
              <a:t>10/2/2017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7507-32C3-4B3B-926C-E42BC6D9C1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9D-21D3-4B48-AC65-93D7C6B4B2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9D-21D3-4B48-AC65-93D7C6B4B2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1" baseline="0">
                <a:solidFill>
                  <a:schemeClr val="tx1"/>
                </a:solidFill>
              </a:defRPr>
            </a:lvl1pPr>
            <a:lvl2pPr marL="342991" indent="0" algn="ctr">
              <a:buNone/>
            </a:lvl2pPr>
            <a:lvl3pPr marL="685983" indent="0" algn="ctr">
              <a:buNone/>
            </a:lvl3pPr>
            <a:lvl4pPr marL="1028974" indent="0" algn="ctr">
              <a:buNone/>
            </a:lvl4pPr>
            <a:lvl5pPr marL="1371966" indent="0" algn="ctr">
              <a:buNone/>
            </a:lvl5pPr>
            <a:lvl6pPr marL="1714957" indent="0" algn="ctr">
              <a:buNone/>
            </a:lvl6pPr>
            <a:lvl7pPr marL="2057949" indent="0" algn="ctr">
              <a:buNone/>
            </a:lvl7pPr>
            <a:lvl8pPr marL="2400940" indent="0" algn="ctr">
              <a:buNone/>
            </a:lvl8pPr>
            <a:lvl9pPr marL="2743932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6"/>
            <a:ext cx="2249424" cy="714375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3" name="Picture 10" descr="C:\Users\jessica.reynolds\Desktop\DCApeachLogo1verBlack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666" y="3810000"/>
            <a:ext cx="1146028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67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41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CD52-A3A0-411E-A3CA-19814F28B8BC}" type="datetime1">
              <a:rPr lang="en-US" smtClean="0">
                <a:solidFill>
                  <a:srgbClr val="8A7967"/>
                </a:solidFill>
              </a:rPr>
              <a:t>10/2/2017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240102" indent="-240102">
              <a:lnSpc>
                <a:spcPct val="114000"/>
              </a:lnSpc>
              <a:spcBef>
                <a:spcPts val="525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480203" indent="-205801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7526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2" cy="1673225"/>
          </a:xfrm>
        </p:spPr>
        <p:txBody>
          <a:bodyPr anchor="t"/>
          <a:lstStyle>
            <a:lvl1pPr marL="0" indent="0">
              <a:buNone/>
              <a:defRPr sz="210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1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575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240102" indent="-240102">
              <a:buSzPct val="70000"/>
              <a:buFont typeface="Wingdings" panose="05000000000000000000" pitchFamily="2" charset="2"/>
              <a:buChar char=""/>
              <a:defRPr/>
            </a:lvl1pPr>
            <a:lvl2pPr marL="480203" indent="-205801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240102" indent="-240102">
              <a:buSzPct val="70000"/>
              <a:buFont typeface="Wingdings" panose="05000000000000000000" pitchFamily="2" charset="2"/>
              <a:buChar char=""/>
              <a:defRPr/>
            </a:lvl1pPr>
            <a:lvl2pPr marL="469246" indent="-195321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64760A-15B8-44A9-A35A-2E5844BF510D}" type="datetime1">
              <a:rPr lang="en-US" smtClean="0">
                <a:solidFill>
                  <a:srgbClr val="8A7967"/>
                </a:solidFill>
              </a:rPr>
              <a:t>10/2/2017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4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F4BA-E435-4E69-9D2B-8FABAB198478}" type="datetime1">
              <a:rPr lang="en-US" smtClean="0">
                <a:solidFill>
                  <a:srgbClr val="8A7967"/>
                </a:solidFill>
              </a:rPr>
              <a:t>10/2/2017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6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B172-C27C-4C20-8C72-A96BBC71A82F}" type="datetime1">
              <a:rPr lang="en-US" smtClean="0">
                <a:solidFill>
                  <a:srgbClr val="8A7967"/>
                </a:solidFill>
              </a:rPr>
              <a:t>10/2/2017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BBE7942-5B1B-4E74-B3CD-25BF9B0ABE25}" type="slidenum">
              <a:rPr lang="en-US" i="1" smtClean="0">
                <a:solidFill>
                  <a:srgbClr val="8A7967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srgbClr val="8A7967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1"/>
            <a:ext cx="7645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83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3301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1674-1C0B-40F7-8C4B-B85DAC78DDD7}" type="datetime1">
              <a:rPr lang="en-US" smtClean="0">
                <a:solidFill>
                  <a:srgbClr val="8A7967"/>
                </a:solidFill>
              </a:rPr>
              <a:t>10/2/2017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B7FEA86-1680-48AE-B31F-3E3431F3A323}" type="slidenum">
              <a:rPr lang="en-US" i="1" smtClean="0"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240102" indent="-240102">
              <a:buSzPct val="70000"/>
              <a:buFont typeface="Wingdings" panose="05000000000000000000" pitchFamily="2" charset="2"/>
              <a:buChar char=""/>
              <a:defRPr/>
            </a:lvl1pPr>
            <a:lvl2pPr marL="480203" indent="-205801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2713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BCFE-D734-4060-8B18-FD9C90291A61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240094" indent="-240094">
              <a:lnSpc>
                <a:spcPct val="114000"/>
              </a:lnSpc>
              <a:spcBef>
                <a:spcPts val="525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480188" indent="-205795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6856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 anchor="t"/>
          <a:lstStyle>
            <a:lvl1pPr marL="0" indent="0">
              <a:buNone/>
              <a:defRPr sz="210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1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40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240094" indent="-240094">
              <a:buSzPct val="70000"/>
              <a:buFont typeface="Wingdings" panose="05000000000000000000" pitchFamily="2" charset="2"/>
              <a:buChar char=""/>
              <a:defRPr/>
            </a:lvl1pPr>
            <a:lvl2pPr marL="480188" indent="-205795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240094" indent="-240094">
              <a:buSzPct val="70000"/>
              <a:buFont typeface="Wingdings" panose="05000000000000000000" pitchFamily="2" charset="2"/>
              <a:buChar char=""/>
              <a:defRPr/>
            </a:lvl1pPr>
            <a:lvl2pPr marL="469231" indent="-195315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02A5AA-6899-4615-81FF-3E872B5BAF2C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02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93B5-356D-4FAB-BE1A-CB8B295A62F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03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F800-6919-4D98-94D4-786219B91EC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45400" cy="19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32" y="2114553"/>
            <a:ext cx="5737857" cy="23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8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3301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A2F-E23D-4957-9F6A-164C2DD35BFB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240094" indent="-240094">
              <a:buSzPct val="70000"/>
              <a:buFont typeface="Wingdings" panose="05000000000000000000" pitchFamily="2" charset="2"/>
              <a:buChar char=""/>
              <a:defRPr/>
            </a:lvl1pPr>
            <a:lvl2pPr marL="480188" indent="-205795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9426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1" baseline="0">
                <a:solidFill>
                  <a:schemeClr val="tx1"/>
                </a:solidFill>
              </a:defRPr>
            </a:lvl1pPr>
            <a:lvl2pPr marL="342991" indent="0" algn="ctr">
              <a:buNone/>
            </a:lvl2pPr>
            <a:lvl3pPr marL="685983" indent="0" algn="ctr">
              <a:buNone/>
            </a:lvl3pPr>
            <a:lvl4pPr marL="1028974" indent="0" algn="ctr">
              <a:buNone/>
            </a:lvl4pPr>
            <a:lvl5pPr marL="1371966" indent="0" algn="ctr">
              <a:buNone/>
            </a:lvl5pPr>
            <a:lvl6pPr marL="1714957" indent="0" algn="ctr">
              <a:buNone/>
            </a:lvl6pPr>
            <a:lvl7pPr marL="2057949" indent="0" algn="ctr">
              <a:buNone/>
            </a:lvl7pPr>
            <a:lvl8pPr marL="2400940" indent="0" algn="ctr">
              <a:buNone/>
            </a:lvl8pPr>
            <a:lvl9pPr marL="2743932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pic>
        <p:nvPicPr>
          <p:cNvPr id="12" name="Picture 10" descr="C:\Users\jessica.reynolds\Desktop\DCApeachLogo1verBlack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666" y="3810000"/>
            <a:ext cx="1146028" cy="1752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4"/>
            <a:ext cx="2249424" cy="714375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6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3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66" y="6044185"/>
            <a:ext cx="2249423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i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5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7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1" baseline="0">
                <a:solidFill>
                  <a:schemeClr val="tx1"/>
                </a:solidFill>
              </a:defRPr>
            </a:lvl1pPr>
            <a:lvl2pPr marL="343002" indent="0" algn="ctr">
              <a:buNone/>
            </a:lvl2pPr>
            <a:lvl3pPr marL="686004" indent="0" algn="ctr">
              <a:buNone/>
            </a:lvl3pPr>
            <a:lvl4pPr marL="1029007" indent="0" algn="ctr">
              <a:buNone/>
            </a:lvl4pPr>
            <a:lvl5pPr marL="1372009" indent="0" algn="ctr">
              <a:buNone/>
            </a:lvl5pPr>
            <a:lvl6pPr marL="1715010" indent="0" algn="ctr">
              <a:buNone/>
            </a:lvl6pPr>
            <a:lvl7pPr marL="2058012" indent="0" algn="ctr">
              <a:buNone/>
            </a:lvl7pPr>
            <a:lvl8pPr marL="2401015" indent="0" algn="ctr">
              <a:buNone/>
            </a:lvl8pPr>
            <a:lvl9pPr marL="2744017" indent="0" algn="ctr">
              <a:buNone/>
            </a:lvl9pPr>
          </a:lstStyle>
          <a:p>
            <a:r>
              <a:rPr kumimoji="0" lang="en-US" dirty="0" smtClean="0"/>
              <a:t>Click to add speaker name &amp;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6" y="6043615"/>
            <a:ext cx="2249423" cy="714375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41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EA22D16E-CD3F-47D5-8D11-90B3D5877109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1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7180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80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330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94" indent="-240094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6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80188" indent="-205795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lang="en-US" sz="2176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685983" indent="-171496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3pPr>
      <a:lvl4pPr marL="1028974" indent="-171496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966" indent="-171496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577761" indent="-17149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555" indent="-17149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9350" indent="-17149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5145" indent="-17149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C69D6-4A5E-47FD-87A4-12665FC611A4}" type="datetime1">
              <a:rPr lang="en-US" i="1" smtClean="0">
                <a:solidFill>
                  <a:srgbClr val="8A7967"/>
                </a:solidFill>
                <a:latin typeface="Arial" charset="0"/>
              </a:rPr>
              <a:t>10/2/2017</a:t>
            </a:fld>
            <a:endParaRPr lang="en-US" i="1" dirty="0">
              <a:solidFill>
                <a:srgbClr val="8A7967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1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8A7967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1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330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102" indent="-240102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6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80203" indent="-205801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lang="en-US" sz="2176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686004" indent="-171502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3pPr>
      <a:lvl4pPr marL="1029007" indent="-171502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72009" indent="-171502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577810" indent="-17150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611" indent="-17150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9413" indent="-17150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5214" indent="-17150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3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6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5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1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4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lep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manet.com/Advice-Knowledge/GMA-Publications/Government-in-the-Sunshine-A-Guide-to-Georgia-s-Op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sites/documents/4812-LRGUID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ud.gov/program_offices/davis_bacon_and_labor_standar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udexchange.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po.gov/fdsys/pkg/CFR-2012-title24-vol3/pdf/CFR-2012-title24-vol3-sec570-48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gpo.gov/fdsys/pkg/CFR-2012-title24-vol1/pdf/CFR-2012-title24-vol1-part8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ecfr.gov/cgi-bin/text-idx?tpl=/ecfrbrowse/Title02/2cfr200_main_02.tp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programs/home/" TargetMode="External"/><Relationship Id="rId2" Type="http://schemas.openxmlformats.org/officeDocument/2006/relationships/hyperlink" Target="https://www.dca.ga.gov/housing/housingdevelopment/programs/homeinvestmen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1577" y="1295400"/>
            <a:ext cx="7190423" cy="2511793"/>
          </a:xfrm>
        </p:spPr>
        <p:txBody>
          <a:bodyPr>
            <a:noAutofit/>
          </a:bodyPr>
          <a:lstStyle/>
          <a:p>
            <a:r>
              <a:rPr lang="en-US" sz="6000" dirty="0" smtClean="0"/>
              <a:t>CDBG </a:t>
            </a:r>
            <a:br>
              <a:rPr lang="en-US" sz="6000" dirty="0" smtClean="0"/>
            </a:br>
            <a:r>
              <a:rPr lang="en-US" sz="6000" dirty="0" smtClean="0"/>
              <a:t>Helpful Resources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Michael Casper, Compliance Manager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800" dirty="0" smtClean="0"/>
              <a:t>October 3, 2017</a:t>
            </a:r>
          </a:p>
          <a:p>
            <a:endParaRPr lang="en-US" dirty="0"/>
          </a:p>
        </p:txBody>
      </p:sp>
      <p:pic>
        <p:nvPicPr>
          <p:cNvPr id="3" name="Picture 2" descr="C:\Users\rob.shaw\Desktop\equalHousHandiCom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1709587" cy="1013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8413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LEP (Limited English Proficiency)</a:t>
            </a:r>
          </a:p>
          <a:p>
            <a:pPr marL="0" indent="0" algn="ctr">
              <a:buNone/>
            </a:pPr>
            <a:r>
              <a:rPr lang="en-US" sz="3600" u="sng" dirty="0">
                <a:hlinkClick r:id="rId2"/>
              </a:rPr>
              <a:t>https://www.lep.gov</a:t>
            </a:r>
            <a:r>
              <a:rPr lang="en-US" sz="3600" u="sng" dirty="0" smtClean="0">
                <a:hlinkClick r:id="rId2"/>
              </a:rPr>
              <a:t>/</a:t>
            </a:r>
            <a:endParaRPr lang="en-US" sz="3600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24199"/>
            <a:ext cx="3810000" cy="28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451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467600" cy="57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916" r="1887" b="3774"/>
          <a:stretch/>
        </p:blipFill>
        <p:spPr>
          <a:xfrm>
            <a:off x="2667000" y="1600200"/>
            <a:ext cx="3886200" cy="48768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609600"/>
            <a:ext cx="6629400" cy="57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0460" y="1447800"/>
            <a:ext cx="8229600" cy="41148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chemeClr val="accent2"/>
                </a:solidFill>
              </a:rPr>
              <a:t>Michael Casper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	</a:t>
            </a:r>
            <a:r>
              <a:rPr lang="en-US" sz="3600" b="1" dirty="0">
                <a:solidFill>
                  <a:schemeClr val="accent2"/>
                </a:solidFill>
              </a:rPr>
              <a:t>Email:  </a:t>
            </a:r>
            <a:r>
              <a:rPr lang="en-US" sz="3600" b="1" dirty="0" smtClean="0">
                <a:solidFill>
                  <a:schemeClr val="accent2"/>
                </a:solidFill>
              </a:rPr>
              <a:t>michael.casper@dca.ga.gov</a:t>
            </a:r>
            <a:endParaRPr lang="en-US" sz="1050" b="1" dirty="0">
              <a:solidFill>
                <a:schemeClr val="accent2"/>
              </a:solidFill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chemeClr val="accent2"/>
                </a:solidFill>
              </a:rPr>
              <a:t>	Voice:  (404) </a:t>
            </a:r>
            <a:r>
              <a:rPr lang="en-US" sz="3600" b="1" dirty="0" smtClean="0">
                <a:solidFill>
                  <a:schemeClr val="accent2"/>
                </a:solidFill>
              </a:rPr>
              <a:t>679-0594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D195-5450-4160-BF14-95314A7A1C77}" type="datetime1">
              <a:rPr lang="en-US" smtClean="0"/>
              <a:t>10/2/2017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Resources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2840" y="1751867"/>
            <a:ext cx="7352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in the Sunshine: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Guide to Georgia's Open Meetings and Open Records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 for Municipal Officials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Government in the Sunshine: A Guide to Georgia's Open Meetings and Open Records Laws for Municipal Offic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1" y="2992148"/>
            <a:ext cx="190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14400" y="5867400"/>
            <a:ext cx="73524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https://www.gmanet.com/Advice-Knowledge/GMA-Publications/Government-in-the-Sunshine-A-Guide-to-Georgia-s-Op.aspx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850055"/>
            <a:ext cx="7715250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8A7967"/>
              </a:solidFill>
            </a:endParaRPr>
          </a:p>
          <a:p>
            <a:pPr marL="480188" lvl="1" indent="-205795">
              <a:spcBef>
                <a:spcPts val="413"/>
              </a:spcBef>
              <a:buClr>
                <a:srgbClr val="92D050"/>
              </a:buClr>
              <a:buSzPct val="70000"/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8A7967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1" y="1793558"/>
            <a:ext cx="6553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Davis Bacon Guide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2820" r="24039" b="3134"/>
          <a:stretch>
            <a:fillRect/>
          </a:stretch>
        </p:blipFill>
        <p:spPr bwMode="auto">
          <a:xfrm>
            <a:off x="3429000" y="2602298"/>
            <a:ext cx="300239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5199859"/>
            <a:ext cx="7924799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https://www.hud.gov/sites/documents/4812-LRGUIDE.PDF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https://www.hud.gov/program_offices/davis_bacon_and_labor_standards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9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Resources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6400" y="1539179"/>
            <a:ext cx="5638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 Exchange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481" b="2849"/>
          <a:stretch>
            <a:fillRect/>
          </a:stretch>
        </p:blipFill>
        <p:spPr bwMode="auto">
          <a:xfrm>
            <a:off x="762000" y="2209800"/>
            <a:ext cx="7010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57400" y="4972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https://www.hudexchange.info/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826663"/>
            <a:ext cx="5791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https://www.hudexchange.info/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685800"/>
            <a:ext cx="7010400" cy="57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1" y="1828800"/>
            <a:ext cx="75438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Conflict of Interest Regulations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24 CFR 570.489 (h</a:t>
            </a:r>
            <a:r>
              <a:rPr lang="en-US" sz="3200" dirty="0" smtClean="0"/>
              <a:t>)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www.gpo.gov/fdsys/pkg/CFR-2012-title24-vol3/pdf/CFR-2012-title24-vol3-sec570-489.pdf</a:t>
            </a:r>
            <a:endParaRPr lang="en-US" sz="1400" u="sng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		Begins on </a:t>
            </a:r>
            <a:r>
              <a:rPr lang="en-US" sz="3200" dirty="0"/>
              <a:t>page 126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8981" r="15090" b="14164"/>
          <a:stretch/>
        </p:blipFill>
        <p:spPr>
          <a:xfrm>
            <a:off x="1219200" y="4267200"/>
            <a:ext cx="1828800" cy="1981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857473"/>
          </a:xfrm>
        </p:spPr>
        <p:txBody>
          <a:bodyPr>
            <a:normAutofit/>
          </a:bodyPr>
          <a:lstStyle/>
          <a:p>
            <a:pPr marL="457322" indent="-457322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1" y="1676400"/>
            <a:ext cx="7543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Sole </a:t>
            </a:r>
            <a:r>
              <a:rPr lang="en-US" sz="3200" b="1" dirty="0" smtClean="0"/>
              <a:t>Source </a:t>
            </a:r>
            <a:r>
              <a:rPr lang="en-US" sz="3200" b="1" dirty="0" smtClean="0"/>
              <a:t>Requests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1400" u="sng" dirty="0" smtClean="0">
                <a:hlinkClick r:id="rId2"/>
              </a:rPr>
              <a:t>https</a:t>
            </a:r>
            <a:r>
              <a:rPr lang="en-US" sz="1400" u="sng" dirty="0">
                <a:hlinkClick r:id="rId2"/>
              </a:rPr>
              <a:t>://</a:t>
            </a:r>
            <a:r>
              <a:rPr lang="en-US" sz="1400" u="sng" dirty="0" smtClean="0">
                <a:hlinkClick r:id="rId2"/>
              </a:rPr>
              <a:t>www.gpo.gov/fdsys/pkg/CFR-2012-title24-vol1/pdf/CFR-2012-title24-vol1-part85.pdf</a:t>
            </a:r>
            <a:endParaRPr lang="en-US" sz="1400" u="sng" dirty="0" smtClean="0"/>
          </a:p>
          <a:p>
            <a:pPr marL="0" indent="0" algn="ctr">
              <a:buNone/>
            </a:pPr>
            <a:endParaRPr lang="en-US" sz="1400" u="sng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 smtClean="0"/>
              <a:t>		24 CFR </a:t>
            </a:r>
            <a:r>
              <a:rPr lang="en-US" sz="3200" dirty="0"/>
              <a:t>Part 85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r="4377" b="3032"/>
          <a:stretch/>
        </p:blipFill>
        <p:spPr>
          <a:xfrm>
            <a:off x="677175" y="3581400"/>
            <a:ext cx="2971801" cy="24369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239000" cy="743144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sz="210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830577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2 CFR </a:t>
            </a:r>
            <a:r>
              <a:rPr lang="en-US" sz="3200" b="1" dirty="0" smtClean="0"/>
              <a:t>200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3200" b="1" dirty="0" smtClean="0"/>
              <a:t>The “Super Circular”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600" u="sng" dirty="0">
                <a:hlinkClick r:id="rId2"/>
              </a:rPr>
              <a:t>https://www.ecfr.gov/cgi-bin/text-idx?tpl=/ecfrbrowse/Title02/2cfr200_main_02.tpl</a:t>
            </a:r>
            <a:endParaRPr lang="en-US" sz="16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52900"/>
            <a:ext cx="3200400" cy="21299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Environmental Regulations</a:t>
            </a:r>
          </a:p>
          <a:p>
            <a:pPr marL="0" indent="0" algn="ctr">
              <a:buNone/>
            </a:pPr>
            <a:r>
              <a:rPr lang="en-US" sz="3200" dirty="0" smtClean="0"/>
              <a:t>24 CFR Part 58</a:t>
            </a:r>
          </a:p>
          <a:p>
            <a:pPr marL="0" indent="0" algn="ctr">
              <a:buNone/>
            </a:pPr>
            <a:r>
              <a:rPr lang="en-US" sz="2800" dirty="0" smtClean="0"/>
              <a:t>DCA 2017 Recipients’ Manual, Chapter 1, Section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10100"/>
            <a:ext cx="4648200" cy="28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84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CHIP </a:t>
            </a:r>
          </a:p>
          <a:p>
            <a:pPr marL="0" indent="0" algn="ctr">
              <a:buNone/>
            </a:pPr>
            <a:r>
              <a:rPr lang="en-US" sz="2800" dirty="0"/>
              <a:t>CHIP website:</a:t>
            </a:r>
          </a:p>
          <a:p>
            <a:pPr marL="0" indent="0" algn="ctr">
              <a:buNone/>
            </a:pPr>
            <a:r>
              <a:rPr lang="en-US" sz="1800" u="sng" dirty="0" smtClean="0">
                <a:hlinkClick r:id="rId2"/>
              </a:rPr>
              <a:t>https</a:t>
            </a:r>
            <a:r>
              <a:rPr lang="en-US" sz="1800" u="sng" dirty="0">
                <a:hlinkClick r:id="rId2"/>
              </a:rPr>
              <a:t>://www.dca.ga.gov/housing/housingdevelopment/programs/homeinvestment.asp</a:t>
            </a:r>
            <a:endParaRPr lang="en-US" sz="18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/>
              <a:t>HUD HOME Regulations:</a:t>
            </a:r>
          </a:p>
          <a:p>
            <a:pPr marL="0" indent="0" algn="ctr">
              <a:buNone/>
            </a:pPr>
            <a:r>
              <a:rPr lang="en-US" sz="2400" u="sng" dirty="0">
                <a:hlinkClick r:id="rId3"/>
              </a:rPr>
              <a:t>https://www.hudexchange.info/programs/home/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3002"/>
            <a:ext cx="1285922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98" y="4996660"/>
            <a:ext cx="1453283" cy="113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b="13206"/>
          <a:stretch/>
        </p:blipFill>
        <p:spPr>
          <a:xfrm>
            <a:off x="5894588" y="4823581"/>
            <a:ext cx="1534912" cy="14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6464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B5F0BF75E754686931CD1D1984FD8" ma:contentTypeVersion="2" ma:contentTypeDescription="Create a new document." ma:contentTypeScope="" ma:versionID="94026880ac61301f0a32566e13487495">
  <xsd:schema xmlns:xsd="http://www.w3.org/2001/XMLSchema" xmlns:xs="http://www.w3.org/2001/XMLSchema" xmlns:p="http://schemas.microsoft.com/office/2006/metadata/properties" xmlns:ns2="32b673cb-32f9-4f8a-bde1-317ba16e8f75" targetNamespace="http://schemas.microsoft.com/office/2006/metadata/properties" ma:root="true" ma:fieldsID="6824e26ebf612b5c5c2632a183b813f6" ns2:_="">
    <xsd:import namespace="32b673cb-32f9-4f8a-bde1-317ba16e8f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73cb-32f9-4f8a-bde1-317ba16e8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B7A0E2-74AF-4782-888A-A0B2D1AE4FB6}"/>
</file>

<file path=customXml/itemProps2.xml><?xml version="1.0" encoding="utf-8"?>
<ds:datastoreItem xmlns:ds="http://schemas.openxmlformats.org/officeDocument/2006/customXml" ds:itemID="{B92D78C2-A589-47FE-9995-906D94D89EAA}">
  <ds:schemaRefs>
    <ds:schemaRef ds:uri="0fe989c0-158f-48e5-b253-8f6673e6444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431100d4-4470-42c1-96bc-46686c1829a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F85911-864C-4D2E-8DFC-1AA844A450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DCA PowerPoint template print (standard)</Template>
  <TotalTime>0</TotalTime>
  <Words>144</Words>
  <Application>Microsoft Office PowerPoint</Application>
  <PresentationFormat>On-screen Show (4:3)</PresentationFormat>
  <Paragraphs>71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DCA powerpoint master.rev.8-14</vt:lpstr>
      <vt:lpstr>1_DCA powerpoint master.rev.8-14</vt:lpstr>
      <vt:lpstr>CDBG  Helpful 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Questions: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2014-08-26T20:16:29Z</dcterms:created>
  <dcterms:modified xsi:type="dcterms:W3CDTF">2017-10-02T14:50:44Z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  <property fmtid="{D5CDD505-2E9C-101B-9397-08002B2CF9AE}" pid="3" name="ContentTypeId">
    <vt:lpwstr>0x010100AD3B5F0BF75E754686931CD1D1984FD8</vt:lpwstr>
  </property>
</Properties>
</file>