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4"/>
  </p:sldMasterIdLst>
  <p:notesMasterIdLst>
    <p:notesMasterId r:id="rId16"/>
  </p:notesMasterIdLst>
  <p:handoutMasterIdLst>
    <p:handoutMasterId r:id="rId17"/>
  </p:handoutMasterIdLst>
  <p:sldIdLst>
    <p:sldId id="316" r:id="rId5"/>
    <p:sldId id="348" r:id="rId6"/>
    <p:sldId id="349" r:id="rId7"/>
    <p:sldId id="315" r:id="rId8"/>
    <p:sldId id="352" r:id="rId9"/>
    <p:sldId id="331" r:id="rId10"/>
    <p:sldId id="351" r:id="rId11"/>
    <p:sldId id="332" r:id="rId12"/>
    <p:sldId id="347" r:id="rId13"/>
    <p:sldId id="341" r:id="rId14"/>
    <p:sldId id="310" r:id="rId15"/>
  </p:sldIdLst>
  <p:sldSz cx="9144000" cy="6858000" type="screen4x3"/>
  <p:notesSz cx="6881813"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4" userDrawn="1">
          <p15:clr>
            <a:srgbClr val="A4A3A4"/>
          </p15:clr>
        </p15:guide>
        <p15:guide id="5" pos="576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20" userDrawn="1">
          <p15:clr>
            <a:srgbClr val="A4A3A4"/>
          </p15:clr>
        </p15:guide>
        <p15:guide id="3" orient="horz" pos="2928" userDrawn="1">
          <p15:clr>
            <a:srgbClr val="A4A3A4"/>
          </p15:clr>
        </p15:guide>
        <p15:guide id="4"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967"/>
    <a:srgbClr val="F2F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707" autoAdjust="0"/>
  </p:normalViewPr>
  <p:slideViewPr>
    <p:cSldViewPr>
      <p:cViewPr varScale="1">
        <p:scale>
          <a:sx n="74" d="100"/>
          <a:sy n="74" d="100"/>
        </p:scale>
        <p:origin x="1170" y="72"/>
      </p:cViewPr>
      <p:guideLst>
        <p:guide orient="horz" pos="3744"/>
        <p:guide pos="5760"/>
      </p:guideLst>
    </p:cSldViewPr>
  </p:slideViewPr>
  <p:outlineViewPr>
    <p:cViewPr>
      <p:scale>
        <a:sx n="33" d="100"/>
        <a:sy n="33" d="100"/>
      </p:scale>
      <p:origin x="0" y="492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1" d="100"/>
          <a:sy n="91" d="100"/>
        </p:scale>
        <p:origin x="3708" y="78"/>
      </p:cViewPr>
      <p:guideLst>
        <p:guide orient="horz" pos="2880"/>
        <p:guide pos="2120"/>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B1659ACC-BB8B-40BD-9C3D-7515A99833BA}" type="datetimeFigureOut">
              <a:rPr lang="en-US"/>
              <a:pPr/>
              <a:t>10/5/2017</a:t>
            </a:fld>
            <a:endParaRPr dirty="0"/>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FE02B09C-4EB4-4858-8C5D-928515EB5FA1}" type="slidenum">
              <a:rPr/>
              <a:pPr/>
              <a:t>‹#›</a:t>
            </a:fld>
            <a:endParaRPr dirty="0"/>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6CAB3F5D-6129-4745-AD27-E1F8E3F0C4BE}" type="datetimeFigureOut">
              <a:rPr lang="en-US"/>
              <a:pPr/>
              <a:t>10/5/2017</a:t>
            </a:fld>
            <a:endParaRPr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BC640D2E-0C1A-4418-8763-9BB732EB1D20}" type="slidenum">
              <a:rPr/>
              <a:pPr/>
              <a:t>‹#›</a:t>
            </a:fld>
            <a:endParaRPr dirty="0"/>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8875" y="5162550"/>
            <a:ext cx="2828925" cy="781050"/>
          </a:xfrm>
          <a:prstGeom prst="rect">
            <a:avLst/>
          </a:prstGeom>
        </p:spPr>
      </p:pic>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66865" y="6044184"/>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hasCustomPrompt="1"/>
          </p:nvPr>
        </p:nvSpPr>
        <p:spPr>
          <a:xfrm>
            <a:off x="1370766" y="1676400"/>
            <a:ext cx="6477000" cy="1828800"/>
          </a:xfrm>
        </p:spPr>
        <p:txBody>
          <a:bodyPr anchor="ctr"/>
          <a:lstStyle>
            <a:lvl1pPr algn="ctr">
              <a:defRPr cap="none" baseline="0"/>
            </a:lvl1pPr>
          </a:lstStyle>
          <a:p>
            <a:r>
              <a:rPr kumimoji="0" lang="en-US" dirty="0" smtClean="0"/>
              <a:t>Click To Add Title</a:t>
            </a:r>
            <a:endParaRPr kumimoji="0" lang="en-US" dirty="0"/>
          </a:p>
        </p:txBody>
      </p:sp>
      <p:sp>
        <p:nvSpPr>
          <p:cNvPr id="9" name="Subtitle 8"/>
          <p:cNvSpPr>
            <a:spLocks noGrp="1"/>
          </p:cNvSpPr>
          <p:nvPr>
            <p:ph type="subTitle" idx="1" hasCustomPrompt="1"/>
          </p:nvPr>
        </p:nvSpPr>
        <p:spPr>
          <a:xfrm>
            <a:off x="2362200" y="6050037"/>
            <a:ext cx="6705600"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add speaker name &amp; title</a:t>
            </a:r>
            <a:endParaRPr kumimoji="0" lang="en-US" dirty="0"/>
          </a:p>
        </p:txBody>
      </p:sp>
      <p:sp>
        <p:nvSpPr>
          <p:cNvPr id="3" name="Text Placeholder 2"/>
          <p:cNvSpPr>
            <a:spLocks noGrp="1"/>
          </p:cNvSpPr>
          <p:nvPr>
            <p:ph type="body" sz="quarter" idx="10" hasCustomPrompt="1"/>
          </p:nvPr>
        </p:nvSpPr>
        <p:spPr>
          <a:xfrm>
            <a:off x="66865" y="6043614"/>
            <a:ext cx="2249424" cy="714375"/>
          </a:xfrm>
        </p:spPr>
        <p:txBody>
          <a:bodyPr anchor="ctr">
            <a:normAutofit/>
          </a:bodyPr>
          <a:lstStyle>
            <a:lvl1pPr>
              <a:defRPr sz="2000">
                <a:solidFill>
                  <a:schemeClr val="tx1"/>
                </a:solidFill>
              </a:defRPr>
            </a:lvl1pPr>
          </a:lstStyle>
          <a:p>
            <a:pPr lvl="0"/>
            <a:r>
              <a:rPr lang="en-US" dirty="0" smtClean="0"/>
              <a:t>Click to add date</a:t>
            </a:r>
            <a:endParaRPr lang="en-US" dirty="0"/>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extLst mod="1">
    <p:ext uri="{DCECCB84-F9BA-43D5-87BE-67443E8EF086}">
      <p15:sldGuideLst xmlns:p15="http://schemas.microsoft.com/office/powerpoint/2012/main">
        <p15:guide id="1" orient="horz" pos="3744" userDrawn="1">
          <p15:clr>
            <a:srgbClr val="FBAE40"/>
          </p15:clr>
        </p15:guide>
        <p15:guide id="2" pos="550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baseline="0"/>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24ABB9F7-FE8F-4CB7-B90F-B7A115B006F6}" type="datetimeFigureOut">
              <a:rPr lang="en-US" smtClean="0"/>
              <a:pPr/>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612648" y="1600200"/>
            <a:ext cx="8153400" cy="4495800"/>
          </a:xfrm>
        </p:spPr>
        <p:txBody>
          <a:bodyPr/>
          <a:lstStyle>
            <a:lvl1pPr marL="320040" indent="-320040">
              <a:lnSpc>
                <a:spcPct val="114000"/>
              </a:lnSpc>
              <a:spcBef>
                <a:spcPts val="700"/>
              </a:spcBef>
              <a:buSzPct val="70000"/>
              <a:buFont typeface="Wingdings" panose="05000000000000000000" pitchFamily="2" charset="2"/>
              <a:buChar char=""/>
              <a:defRPr/>
            </a:lvl1pPr>
            <a:lvl2pPr marL="640080" indent="-274320">
              <a:buFont typeface="Wingdings" panose="05000000000000000000" pitchFamily="2" charset="2"/>
              <a:buChar char="q"/>
              <a:defRPr/>
            </a:lvl2pPr>
            <a:lvl3pPr>
              <a:defRPr/>
            </a:lvl3pPr>
            <a:lvl4pPr>
              <a:defRPr/>
            </a:lvl4pPr>
            <a:lvl5pP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
        <p:nvSpPr>
          <p:cNvPr id="11" name="Content Placeholder 10"/>
          <p:cNvSpPr>
            <a:spLocks noGrp="1"/>
          </p:cNvSpPr>
          <p:nvPr>
            <p:ph sz="quarter" idx="2"/>
          </p:nvPr>
        </p:nvSpPr>
        <p:spPr>
          <a:xfrm>
            <a:off x="4844902" y="1589567"/>
            <a:ext cx="3886200" cy="4572000"/>
          </a:xfrm>
        </p:spPr>
        <p:txBody>
          <a:bodyPr/>
          <a:lstStyle>
            <a:lvl1pPr marL="320040" indent="-320040">
              <a:buSzPct val="70000"/>
              <a:buFont typeface="Wingdings" panose="05000000000000000000" pitchFamily="2" charset="2"/>
              <a:buChar char=""/>
              <a:defRPr/>
            </a:lvl1pPr>
            <a:lvl2pPr marL="625475" indent="-260350">
              <a:buFont typeface="Wingdings" panose="05000000000000000000" pitchFamily="2" charset="2"/>
              <a:buChar char="q"/>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
        <p:nvSpPr>
          <p:cNvPr id="8" name="Date Placeholder 7"/>
          <p:cNvSpPr>
            <a:spLocks noGrp="1"/>
          </p:cNvSpPr>
          <p:nvPr>
            <p:ph type="dt" sz="half" idx="15"/>
          </p:nvPr>
        </p:nvSpPr>
        <p:spPr/>
        <p:txBody>
          <a:bodyPr rtlCol="0"/>
          <a:lstStyle/>
          <a:p>
            <a:fld id="{F12952B5-7A2F-4CC8-B7CE-9234E21C2837}" type="datetime1">
              <a:rPr lang="en-US" smtClean="0"/>
              <a:pPr/>
              <a:t>10/5/2017</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01A9C7-C274-4F50-89C9-83BDB06EDB81}" type="datetime1">
              <a:rPr lang="en-US" smtClean="0"/>
              <a:pPr/>
              <a:t>10/5/2017</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smtClean="0"/>
              <a:pPr/>
              <a:t>10/5/2017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6BBE7942-5B1B-4E74-B3CD-25BF9B0ABE25}" type="slidenum">
              <a:rPr lang="en-US" smtClean="0"/>
              <a:pPr/>
              <a:t>‹#›</a:t>
            </a:fld>
            <a:endParaRPr lang="en-US" dirty="0"/>
          </a:p>
        </p:txBody>
      </p:sp>
      <p:pic>
        <p:nvPicPr>
          <p:cNvPr id="8"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609600" y="1905000"/>
            <a:ext cx="7645400" cy="1955800"/>
          </a:xfrm>
          <a:prstGeom prst="rect">
            <a:avLst/>
          </a:prstGeom>
        </p:spPr>
      </p:pic>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13884F-698C-4153-AB67-9A0F214F106F}" type="datetimeFigureOut">
              <a:rPr lang="en-US" smtClean="0"/>
              <a:pPr/>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3B7FEA86-1680-48AE-B31F-3E3431F3A323}"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101A9C7-C274-4F50-89C9-83BDB06EDB81}" type="datetime1">
              <a:rPr lang="en-US" smtClean="0"/>
              <a:pPr/>
              <a:t>10/5/2017</a:t>
            </a:fld>
            <a:endParaRPr lang="en-US" dirty="0"/>
          </a:p>
        </p:txBody>
      </p:sp>
      <p:sp>
        <p:nvSpPr>
          <p:cNvPr id="3" name="Footer Placeholder 2"/>
          <p:cNvSpPr>
            <a:spLocks noGrp="1"/>
          </p:cNvSpPr>
          <p:nvPr>
            <p:ph type="ftr" sz="quarter" idx="3"/>
          </p:nvPr>
        </p:nvSpPr>
        <p:spPr>
          <a:xfrm>
            <a:off x="609600" y="624820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5" r:id="rId5"/>
    <p:sldLayoutId id="2147483686" r:id="rId6"/>
    <p:sldLayoutId id="2147483687" r:id="rId7"/>
  </p:sldLayoutIdLst>
  <p:transition spd="med">
    <p:fade/>
  </p:transition>
  <p:timing>
    <p:tnLst>
      <p:par>
        <p:cTn id="1" dur="indefinite" restart="never" nodeType="tmRoot"/>
      </p:par>
    </p:tnLst>
  </p:timing>
  <p:hf sldNum="0" hdr="0" ftr="0" dt="0"/>
  <p:txStyles>
    <p:titleStyle>
      <a:lvl1pPr algn="l" rtl="0" eaLnBrk="1" latinLnBrk="0" hangingPunct="1">
        <a:spcBef>
          <a:spcPct val="0"/>
        </a:spcBef>
        <a:buNone/>
        <a:defRPr kumimoji="0" sz="4400" kern="1200" baseline="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baseline="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n-US" sz="2900" kern="1200" baseline="0" dirty="0" smtClean="0">
          <a:solidFill>
            <a:schemeClr val="tx2"/>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2"/>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2"/>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png"/><Relationship Id="rId7" Type="http://schemas.openxmlformats.org/officeDocument/2006/relationships/image" Target="../media/image17.gif"/><Relationship Id="rId2" Type="http://schemas.openxmlformats.org/officeDocument/2006/relationships/image" Target="../media/image12.jp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Georgia Department of Community Affairs</a:t>
            </a:r>
            <a:br>
              <a:rPr lang="en-US" dirty="0" smtClean="0"/>
            </a:br>
            <a:r>
              <a:rPr lang="en-US" dirty="0" smtClean="0"/>
              <a:t/>
            </a:r>
            <a:br>
              <a:rPr lang="en-US" dirty="0" smtClean="0"/>
            </a:br>
            <a:r>
              <a:rPr lang="en-US" dirty="0" smtClean="0"/>
              <a:t>Funding to End Homelessness In Your Community</a:t>
            </a:r>
            <a:r>
              <a:rPr lang="en-US" sz="3100" dirty="0" smtClean="0"/>
              <a:t/>
            </a:r>
            <a:br>
              <a:rPr lang="en-US" sz="3100" dirty="0" smtClean="0"/>
            </a:br>
            <a:r>
              <a:rPr lang="en-US" sz="3100" dirty="0" smtClean="0"/>
              <a:t>2017</a:t>
            </a:r>
            <a:endParaRPr lang="en-US" sz="3100" dirty="0"/>
          </a:p>
        </p:txBody>
      </p:sp>
      <p:sp>
        <p:nvSpPr>
          <p:cNvPr id="5" name="Subtitle 4"/>
          <p:cNvSpPr>
            <a:spLocks noGrp="1"/>
          </p:cNvSpPr>
          <p:nvPr>
            <p:ph type="subTitle" idx="1"/>
          </p:nvPr>
        </p:nvSpPr>
        <p:spPr/>
        <p:txBody>
          <a:bodyPr>
            <a:normAutofit fontScale="92500" lnSpcReduction="20000"/>
          </a:bodyPr>
          <a:lstStyle/>
          <a:p>
            <a:r>
              <a:rPr lang="en-US" dirty="0" smtClean="0"/>
              <a:t>David Whisnant, </a:t>
            </a:r>
            <a:r>
              <a:rPr lang="en-US" dirty="0" smtClean="0"/>
              <a:t>Director, Office of Homeless and Special Needs Housing</a:t>
            </a:r>
            <a:endParaRPr lang="en-US" dirty="0"/>
          </a:p>
        </p:txBody>
      </p:sp>
      <p:sp>
        <p:nvSpPr>
          <p:cNvPr id="6" name="Text Placeholder 5"/>
          <p:cNvSpPr>
            <a:spLocks noGrp="1"/>
          </p:cNvSpPr>
          <p:nvPr>
            <p:ph type="body" sz="quarter" idx="10"/>
          </p:nvPr>
        </p:nvSpPr>
        <p:spPr/>
        <p:txBody>
          <a:bodyPr>
            <a:normAutofit/>
          </a:bodyPr>
          <a:lstStyle/>
          <a:p>
            <a:r>
              <a:rPr lang="en-US" sz="1600" smtClean="0"/>
              <a:t>October </a:t>
            </a:r>
            <a:r>
              <a:rPr lang="en-US" sz="1600" dirty="0"/>
              <a:t>5</a:t>
            </a:r>
            <a:r>
              <a:rPr lang="en-US" sz="1600" smtClean="0"/>
              <a:t>, </a:t>
            </a:r>
            <a:r>
              <a:rPr lang="en-US" sz="1600" dirty="0" smtClean="0"/>
              <a:t>2017</a:t>
            </a:r>
            <a:endParaRPr lang="en-US" sz="1600" dirty="0"/>
          </a:p>
        </p:txBody>
      </p:sp>
    </p:spTree>
    <p:extLst>
      <p:ext uri="{BB962C8B-B14F-4D97-AF65-F5344CB8AC3E}">
        <p14:creationId xmlns:p14="http://schemas.microsoft.com/office/powerpoint/2010/main" val="372878893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Contacts</a:t>
            </a:r>
            <a:endParaRPr lang="en-US" dirty="0"/>
          </a:p>
        </p:txBody>
      </p:sp>
      <p:sp>
        <p:nvSpPr>
          <p:cNvPr id="3" name="Content Placeholder 2"/>
          <p:cNvSpPr>
            <a:spLocks noGrp="1"/>
          </p:cNvSpPr>
          <p:nvPr>
            <p:ph sz="quarter" idx="1"/>
          </p:nvPr>
        </p:nvSpPr>
        <p:spPr/>
        <p:txBody>
          <a:bodyPr/>
          <a:lstStyle/>
          <a:p>
            <a:endParaRPr lang="en-US" dirty="0" smtClean="0"/>
          </a:p>
          <a:p>
            <a:pPr marL="0" indent="0" algn="ctr">
              <a:lnSpc>
                <a:spcPct val="100000"/>
              </a:lnSpc>
              <a:buNone/>
            </a:pPr>
            <a:r>
              <a:rPr lang="en-US" sz="2400" dirty="0"/>
              <a:t> </a:t>
            </a:r>
            <a:r>
              <a:rPr lang="en-US" sz="2400" dirty="0" smtClean="0"/>
              <a:t> David Whisnant</a:t>
            </a:r>
          </a:p>
          <a:p>
            <a:pPr marL="0" indent="0">
              <a:lnSpc>
                <a:spcPct val="100000"/>
              </a:lnSpc>
              <a:buNone/>
            </a:pPr>
            <a:r>
              <a:rPr lang="en-US" sz="2400" dirty="0"/>
              <a:t> </a:t>
            </a:r>
            <a:r>
              <a:rPr lang="en-US" sz="2400" dirty="0" smtClean="0"/>
              <a:t>         Director, Office of Homeless and Special Needs Housing</a:t>
            </a:r>
          </a:p>
          <a:p>
            <a:pPr marL="0" indent="0">
              <a:lnSpc>
                <a:spcPct val="100000"/>
              </a:lnSpc>
              <a:buNone/>
            </a:pPr>
            <a:r>
              <a:rPr lang="en-US" sz="2400" dirty="0"/>
              <a:t> </a:t>
            </a:r>
            <a:r>
              <a:rPr lang="en-US" sz="2400" dirty="0" smtClean="0"/>
              <a:t>                                    (404)679-0660</a:t>
            </a:r>
          </a:p>
          <a:p>
            <a:pPr marL="0" indent="0">
              <a:lnSpc>
                <a:spcPct val="100000"/>
              </a:lnSpc>
              <a:buNone/>
            </a:pPr>
            <a:r>
              <a:rPr lang="en-US" sz="2400" dirty="0"/>
              <a:t> </a:t>
            </a:r>
            <a:r>
              <a:rPr lang="en-US" sz="2400" dirty="0" smtClean="0"/>
              <a:t>                          David.Whisnant@dca.ga.gov</a:t>
            </a:r>
          </a:p>
        </p:txBody>
      </p:sp>
    </p:spTree>
    <p:extLst>
      <p:ext uri="{BB962C8B-B14F-4D97-AF65-F5344CB8AC3E}">
        <p14:creationId xmlns:p14="http://schemas.microsoft.com/office/powerpoint/2010/main" val="325803845"/>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55716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OUR STATE OF….</a:t>
            </a:r>
            <a:endParaRPr lang="en-US" dirty="0"/>
          </a:p>
        </p:txBody>
      </p:sp>
      <p:sp>
        <p:nvSpPr>
          <p:cNvPr id="4" name="Text Placeholder 3"/>
          <p:cNvSpPr>
            <a:spLocks noGrp="1"/>
          </p:cNvSpPr>
          <p:nvPr>
            <p:ph type="body" idx="2"/>
          </p:nvPr>
        </p:nvSpPr>
        <p:spPr/>
        <p:txBody>
          <a:bodyPr>
            <a:normAutofit fontScale="62500" lnSpcReduction="20000"/>
          </a:bodyPr>
          <a:lstStyle/>
          <a:p>
            <a:r>
              <a:rPr lang="en-US" sz="2200" dirty="0" smtClean="0">
                <a:solidFill>
                  <a:schemeClr val="tx1"/>
                </a:solidFill>
              </a:rPr>
              <a:t>10,373 People are Homeless</a:t>
            </a:r>
          </a:p>
          <a:p>
            <a:r>
              <a:rPr lang="en-US" sz="2200" dirty="0">
                <a:solidFill>
                  <a:schemeClr val="tx1"/>
                </a:solidFill>
              </a:rPr>
              <a:t>Individuals and families who lack a fixed, regular, and adequate nighttime residence and includes a subset for an individual who resided in an emergency shelter or a place not meant for human habitation and who is exiting an institution where he or she temporarily </a:t>
            </a:r>
            <a:r>
              <a:rPr lang="en-US" sz="2200" dirty="0" smtClean="0">
                <a:solidFill>
                  <a:schemeClr val="tx1"/>
                </a:solidFill>
              </a:rPr>
              <a:t>resided.</a:t>
            </a:r>
            <a:endParaRPr lang="en-US" dirty="0">
              <a:solidFill>
                <a:schemeClr val="tx1"/>
              </a:solidFill>
            </a:endParaRPr>
          </a:p>
          <a:p>
            <a:endParaRPr lang="en-US" dirty="0"/>
          </a:p>
        </p:txBody>
      </p:sp>
      <p:pic>
        <p:nvPicPr>
          <p:cNvPr id="5" name="Content Placeholder 4" descr="&lt;strong&gt;Georgia&lt;/strong&gt; | Global Ganja Report"/>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703269" y="1752600"/>
            <a:ext cx="3718661" cy="4419600"/>
          </a:xfrm>
        </p:spPr>
      </p:pic>
      <p:pic>
        <p:nvPicPr>
          <p:cNvPr id="6" name="Picture 5" descr="America Revealed: American Dream or American Nightma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3526" y="1764323"/>
            <a:ext cx="1403881" cy="1139298"/>
          </a:xfrm>
          <a:prstGeom prst="rect">
            <a:avLst/>
          </a:prstGeom>
        </p:spPr>
      </p:pic>
      <p:pic>
        <p:nvPicPr>
          <p:cNvPr id="7" name="Picture 6" descr="cs09jedq - Program to help the &lt;strong&gt;homeless&lt;/strong&g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1930" y="1752600"/>
            <a:ext cx="1645870" cy="1151021"/>
          </a:xfrm>
          <a:prstGeom prst="rect">
            <a:avLst/>
          </a:prstGeom>
        </p:spPr>
      </p:pic>
      <p:pic>
        <p:nvPicPr>
          <p:cNvPr id="11" name="Picture 10" descr="459fall11 - Jacob Rii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13138" y="4851888"/>
            <a:ext cx="1654662" cy="1314450"/>
          </a:xfrm>
          <a:prstGeom prst="rect">
            <a:avLst/>
          </a:prstGeom>
        </p:spPr>
      </p:pic>
      <p:pic>
        <p:nvPicPr>
          <p:cNvPr id="3" name="Picture 2" descr="Epitome: The Remarkable Kindness of Jesu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93525" y="4953000"/>
            <a:ext cx="1403881" cy="1213339"/>
          </a:xfrm>
          <a:prstGeom prst="rect">
            <a:avLst/>
          </a:prstGeom>
        </p:spPr>
      </p:pic>
    </p:spTree>
    <p:extLst>
      <p:ext uri="{BB962C8B-B14F-4D97-AF65-F5344CB8AC3E}">
        <p14:creationId xmlns:p14="http://schemas.microsoft.com/office/powerpoint/2010/main" val="142955667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381999" cy="869950"/>
          </a:xfrm>
        </p:spPr>
        <p:txBody>
          <a:bodyPr/>
          <a:lstStyle/>
          <a:p>
            <a:r>
              <a:rPr lang="en-US" dirty="0" smtClean="0"/>
              <a:t>From HUD to Your Community</a:t>
            </a:r>
            <a:endParaRPr lang="en-US" dirty="0"/>
          </a:p>
        </p:txBody>
      </p:sp>
      <p:sp>
        <p:nvSpPr>
          <p:cNvPr id="3" name="Text Placeholder 2"/>
          <p:cNvSpPr>
            <a:spLocks noGrp="1"/>
          </p:cNvSpPr>
          <p:nvPr>
            <p:ph type="body" idx="2"/>
          </p:nvPr>
        </p:nvSpPr>
        <p:spPr>
          <a:xfrm>
            <a:off x="152400" y="1752600"/>
            <a:ext cx="3886200" cy="4495800"/>
          </a:xfrm>
        </p:spPr>
        <p:txBody>
          <a:bodyPr>
            <a:normAutofit/>
          </a:bodyPr>
          <a:lstStyle/>
          <a:p>
            <a:pPr marR="1070"/>
            <a:endParaRPr lang="en-US" sz="1200" dirty="0">
              <a:solidFill>
                <a:srgbClr val="000000"/>
              </a:solidFill>
              <a:latin typeface="Arial" panose="020B0604020202020204" pitchFamily="34" charset="0"/>
            </a:endParaRPr>
          </a:p>
          <a:p>
            <a:pPr algn="ctr"/>
            <a:endParaRPr lang="en-US" sz="1200" dirty="0" smtClean="0"/>
          </a:p>
          <a:p>
            <a:pPr algn="ctr"/>
            <a:r>
              <a:rPr lang="en-US" sz="4400" dirty="0" smtClean="0"/>
              <a:t>CoC Funds</a:t>
            </a:r>
          </a:p>
          <a:p>
            <a:pPr algn="ctr"/>
            <a:r>
              <a:rPr lang="en-US" sz="4400" dirty="0" smtClean="0"/>
              <a:t>ESG Funds</a:t>
            </a:r>
            <a:endParaRPr lang="en-US" sz="4400" dirty="0"/>
          </a:p>
        </p:txBody>
      </p:sp>
      <p:pic>
        <p:nvPicPr>
          <p:cNvPr id="7" name="Content Placeholder 6"/>
          <p:cNvPicPr>
            <a:picLocks noGrp="1" noChangeAspect="1"/>
          </p:cNvPicPr>
          <p:nvPr>
            <p:ph sz="quarter" idx="1"/>
          </p:nvPr>
        </p:nvPicPr>
        <p:blipFill>
          <a:blip r:embed="rId2"/>
          <a:stretch>
            <a:fillRect/>
          </a:stretch>
        </p:blipFill>
        <p:spPr>
          <a:xfrm>
            <a:off x="4267200" y="1752600"/>
            <a:ext cx="4366856" cy="4495800"/>
          </a:xfrm>
          <a:prstGeom prst="rect">
            <a:avLst/>
          </a:prstGeom>
        </p:spPr>
      </p:pic>
      <p:pic>
        <p:nvPicPr>
          <p:cNvPr id="9" name="Picture 8" descr="File:Stacks of &lt;strong&gt;money&lt;/strong&gt;.jp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391318"/>
            <a:ext cx="1395056" cy="633413"/>
          </a:xfrm>
          <a:prstGeom prst="rect">
            <a:avLst/>
          </a:prstGeom>
        </p:spPr>
      </p:pic>
    </p:spTree>
    <p:extLst>
      <p:ext uri="{BB962C8B-B14F-4D97-AF65-F5344CB8AC3E}">
        <p14:creationId xmlns:p14="http://schemas.microsoft.com/office/powerpoint/2010/main" val="374089619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Solutions Grants Program</a:t>
            </a:r>
            <a:endParaRPr lang="en-US" dirty="0"/>
          </a:p>
        </p:txBody>
      </p:sp>
      <p:sp>
        <p:nvSpPr>
          <p:cNvPr id="3" name="Content Placeholder 2"/>
          <p:cNvSpPr>
            <a:spLocks noGrp="1"/>
          </p:cNvSpPr>
          <p:nvPr>
            <p:ph sz="quarter" idx="1"/>
          </p:nvPr>
        </p:nvSpPr>
        <p:spPr/>
        <p:txBody>
          <a:bodyPr>
            <a:normAutofit/>
          </a:bodyPr>
          <a:lstStyle/>
          <a:p>
            <a:r>
              <a:rPr lang="en-US" sz="3600" dirty="0" smtClean="0"/>
              <a:t>ESG Eligible Programs:</a:t>
            </a:r>
          </a:p>
          <a:p>
            <a:pPr lvl="1">
              <a:buFont typeface="Wingdings" panose="05000000000000000000" pitchFamily="2" charset="2"/>
              <a:buChar char="v"/>
            </a:pPr>
            <a:r>
              <a:rPr lang="en-US" sz="3600" dirty="0" smtClean="0"/>
              <a:t>Outreach</a:t>
            </a:r>
          </a:p>
          <a:p>
            <a:pPr lvl="1">
              <a:buFont typeface="Wingdings" panose="05000000000000000000" pitchFamily="2" charset="2"/>
              <a:buChar char="v"/>
            </a:pPr>
            <a:r>
              <a:rPr lang="en-US" sz="3600" dirty="0" smtClean="0"/>
              <a:t>Emergency Shelter</a:t>
            </a:r>
          </a:p>
          <a:p>
            <a:pPr lvl="1">
              <a:buFont typeface="Wingdings" panose="05000000000000000000" pitchFamily="2" charset="2"/>
              <a:buChar char="v"/>
            </a:pPr>
            <a:r>
              <a:rPr lang="en-US" sz="3600" dirty="0" smtClean="0"/>
              <a:t>Hotel/Motel Voucher</a:t>
            </a:r>
          </a:p>
          <a:p>
            <a:pPr lvl="1">
              <a:buFont typeface="Wingdings" panose="05000000000000000000" pitchFamily="2" charset="2"/>
              <a:buChar char="v"/>
            </a:pPr>
            <a:r>
              <a:rPr lang="en-US" sz="3600" dirty="0"/>
              <a:t>R</a:t>
            </a:r>
            <a:r>
              <a:rPr lang="en-US" sz="3600" dirty="0" smtClean="0"/>
              <a:t>apid Re-housing</a:t>
            </a:r>
          </a:p>
          <a:p>
            <a:pPr lvl="1">
              <a:buFont typeface="Wingdings" panose="05000000000000000000" pitchFamily="2" charset="2"/>
              <a:buChar char="v"/>
            </a:pPr>
            <a:r>
              <a:rPr lang="en-US" sz="3600" dirty="0" smtClean="0"/>
              <a:t>Homeless Prevention </a:t>
            </a:r>
          </a:p>
          <a:p>
            <a:pPr lvl="1">
              <a:buFont typeface="Wingdings" panose="05000000000000000000" pitchFamily="2" charset="2"/>
              <a:buChar char="v"/>
            </a:pPr>
            <a:r>
              <a:rPr lang="en-US" sz="3600" dirty="0" smtClean="0"/>
              <a:t>Supportive Services</a:t>
            </a:r>
          </a:p>
          <a:p>
            <a:pPr lvl="1">
              <a:buFont typeface="Wingdings" panose="05000000000000000000" pitchFamily="2" charset="2"/>
              <a:buChar char="v"/>
            </a:pPr>
            <a:endParaRPr lang="en-US" sz="3600" dirty="0" smtClean="0"/>
          </a:p>
        </p:txBody>
      </p:sp>
    </p:spTree>
    <p:extLst>
      <p:ext uri="{BB962C8B-B14F-4D97-AF65-F5344CB8AC3E}">
        <p14:creationId xmlns:p14="http://schemas.microsoft.com/office/powerpoint/2010/main" val="4231801086"/>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ESG Entitlements</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sz="3200" dirty="0"/>
              <a:t>There are nine ESG Entitlement areas/communities in Georgia. They are: Atlanta, Augusta-Richmond, Macon-Bibb, Savannah-Chatham, Clayton County, Cobb County, DeKalb County, Fulton County, and Gwinnett County, and the DCA Entitlement, which covers all areas of the State not covered by one of the other ESG Entitlements. </a:t>
            </a:r>
          </a:p>
          <a:p>
            <a:endParaRPr lang="en-US" sz="3200" dirty="0"/>
          </a:p>
          <a:p>
            <a:pPr marL="0" indent="0">
              <a:buNone/>
            </a:pPr>
            <a:r>
              <a:rPr lang="en-US" sz="3200" dirty="0"/>
              <a:t>Each entitlement conducts their own competition.  The DCA Entitlement funds state-wide, with most monies being reserved for the entitlement. </a:t>
            </a:r>
            <a:endParaRPr lang="en-US" sz="2800" dirty="0"/>
          </a:p>
          <a:p>
            <a:pPr marL="0" indent="0">
              <a:buNone/>
            </a:pPr>
            <a:endParaRPr lang="en-US" dirty="0"/>
          </a:p>
        </p:txBody>
      </p:sp>
    </p:spTree>
    <p:extLst>
      <p:ext uri="{BB962C8B-B14F-4D97-AF65-F5344CB8AC3E}">
        <p14:creationId xmlns:p14="http://schemas.microsoft.com/office/powerpoint/2010/main" val="71439723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 Process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Each year, </a:t>
            </a:r>
            <a:r>
              <a:rPr lang="en-US" dirty="0" smtClean="0"/>
              <a:t>typically in mid to late February, the </a:t>
            </a:r>
            <a:r>
              <a:rPr lang="en-US" dirty="0"/>
              <a:t>State of </a:t>
            </a:r>
            <a:r>
              <a:rPr lang="en-US" dirty="0" smtClean="0"/>
              <a:t>Georgia opens a competitive application process for the  Emergency </a:t>
            </a:r>
            <a:r>
              <a:rPr lang="en-US" dirty="0"/>
              <a:t>Solutions </a:t>
            </a:r>
            <a:r>
              <a:rPr lang="en-US" dirty="0" smtClean="0"/>
              <a:t>Grants </a:t>
            </a:r>
            <a:r>
              <a:rPr lang="en-US" dirty="0"/>
              <a:t>(</a:t>
            </a:r>
            <a:r>
              <a:rPr lang="en-US" dirty="0" smtClean="0"/>
              <a:t>ESG), </a:t>
            </a:r>
            <a:r>
              <a:rPr lang="en-US" dirty="0"/>
              <a:t>Housing Opportunities for Persons with AIDS (HOPWA</a:t>
            </a:r>
            <a:r>
              <a:rPr lang="en-US" dirty="0" smtClean="0"/>
              <a:t>), </a:t>
            </a:r>
            <a:r>
              <a:rPr lang="en-US" dirty="0"/>
              <a:t>Shelter Plus Care Matching, and Shelter Plus Care Harm Reduction </a:t>
            </a:r>
            <a:r>
              <a:rPr lang="en-US" dirty="0" smtClean="0"/>
              <a:t>programs.</a:t>
            </a:r>
          </a:p>
          <a:p>
            <a:r>
              <a:rPr lang="en-US" dirty="0" smtClean="0"/>
              <a:t>For </a:t>
            </a:r>
            <a:r>
              <a:rPr lang="en-US" dirty="0"/>
              <a:t>this fiscal year, we received 224 requests totaling $13.8 </a:t>
            </a:r>
            <a:r>
              <a:rPr lang="en-US" dirty="0" smtClean="0"/>
              <a:t>million</a:t>
            </a:r>
            <a:r>
              <a:rPr lang="en-US" dirty="0"/>
              <a:t> </a:t>
            </a:r>
            <a:r>
              <a:rPr lang="en-US" dirty="0" smtClean="0"/>
              <a:t>across all four programs.</a:t>
            </a:r>
          </a:p>
          <a:p>
            <a:r>
              <a:rPr lang="en-US" dirty="0"/>
              <a:t>Of the requests, $</a:t>
            </a:r>
            <a:r>
              <a:rPr lang="en-US" dirty="0" smtClean="0"/>
              <a:t>8.7 million </a:t>
            </a:r>
            <a:r>
              <a:rPr lang="en-US" dirty="0"/>
              <a:t>was awarded to 155 programs</a:t>
            </a:r>
            <a:r>
              <a:rPr lang="en-US" dirty="0" smtClean="0"/>
              <a:t>.</a:t>
            </a:r>
          </a:p>
          <a:p>
            <a:r>
              <a:rPr lang="en-US" dirty="0" smtClean="0"/>
              <a:t>Match: Leverage Those Dollars! 25% required. </a:t>
            </a:r>
          </a:p>
        </p:txBody>
      </p:sp>
    </p:spTree>
    <p:extLst>
      <p:ext uri="{BB962C8B-B14F-4D97-AF65-F5344CB8AC3E}">
        <p14:creationId xmlns:p14="http://schemas.microsoft.com/office/powerpoint/2010/main" val="107517557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Familiar Faces….</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800" y="1524000"/>
            <a:ext cx="2209800" cy="971550"/>
          </a:xfrm>
        </p:spPr>
      </p:pic>
      <p:pic>
        <p:nvPicPr>
          <p:cNvPr id="6" name="Content Placeholder 5"/>
          <p:cNvPicPr>
            <a:picLocks noGrp="1" noChangeAspect="1"/>
          </p:cNvPicPr>
          <p:nvPr>
            <p:ph sz="quarter" idx="2"/>
          </p:nvPr>
        </p:nvPicPr>
        <p:blipFill>
          <a:blip r:embed="rId3"/>
          <a:stretch>
            <a:fillRect/>
          </a:stretch>
        </p:blipFill>
        <p:spPr>
          <a:xfrm>
            <a:off x="4958542" y="1544786"/>
            <a:ext cx="3810000" cy="1487978"/>
          </a:xfrm>
          <a:prstGeom prst="rect">
            <a:avLst/>
          </a:prstGeom>
        </p:spPr>
      </p:pic>
      <p:sp>
        <p:nvSpPr>
          <p:cNvPr id="8" name="TextBox 7"/>
          <p:cNvSpPr txBox="1"/>
          <p:nvPr/>
        </p:nvSpPr>
        <p:spPr>
          <a:xfrm>
            <a:off x="5791200" y="3505200"/>
            <a:ext cx="2971800" cy="369332"/>
          </a:xfrm>
          <a:prstGeom prst="rect">
            <a:avLst/>
          </a:prstGeom>
          <a:noFill/>
        </p:spPr>
        <p:txBody>
          <a:bodyPr wrap="square" rtlCol="0">
            <a:spAutoFit/>
          </a:bodyPr>
          <a:lstStyle/>
          <a:p>
            <a:r>
              <a:rPr lang="en-US" dirty="0" smtClean="0"/>
              <a:t>Rapid Rehousing- $40,000</a:t>
            </a:r>
            <a:endParaRPr lang="en-US" dirty="0"/>
          </a:p>
        </p:txBody>
      </p:sp>
      <p:sp>
        <p:nvSpPr>
          <p:cNvPr id="9" name="TextBox 8"/>
          <p:cNvSpPr txBox="1"/>
          <p:nvPr/>
        </p:nvSpPr>
        <p:spPr>
          <a:xfrm>
            <a:off x="609600" y="2895600"/>
            <a:ext cx="3429000" cy="2308324"/>
          </a:xfrm>
          <a:prstGeom prst="rect">
            <a:avLst/>
          </a:prstGeom>
          <a:noFill/>
        </p:spPr>
        <p:txBody>
          <a:bodyPr wrap="square" rtlCol="0">
            <a:spAutoFit/>
          </a:bodyPr>
          <a:lstStyle/>
          <a:p>
            <a:r>
              <a:rPr lang="en-US" dirty="0" smtClean="0"/>
              <a:t>Rapid Rehousing- $30,000</a:t>
            </a:r>
          </a:p>
          <a:p>
            <a:r>
              <a:rPr lang="en-US" dirty="0" smtClean="0"/>
              <a:t>Hotel/Motel Vouchers- $50,000</a:t>
            </a:r>
          </a:p>
          <a:p>
            <a:r>
              <a:rPr lang="en-US" dirty="0" smtClean="0"/>
              <a:t>Prevention- $30,000</a:t>
            </a:r>
          </a:p>
          <a:p>
            <a:endParaRPr lang="en-US" dirty="0"/>
          </a:p>
          <a:p>
            <a:r>
              <a:rPr lang="en-US" dirty="0" smtClean="0"/>
              <a:t>How are they making it happen?</a:t>
            </a:r>
          </a:p>
          <a:p>
            <a:endParaRPr lang="en-US" dirty="0" smtClean="0"/>
          </a:p>
          <a:p>
            <a:endParaRPr lang="en-US" dirty="0" smtClean="0"/>
          </a:p>
          <a:p>
            <a:endParaRPr lang="en-US" dirty="0"/>
          </a:p>
        </p:txBody>
      </p:sp>
      <p:pic>
        <p:nvPicPr>
          <p:cNvPr id="3" name="Picture 2" descr="The Consumer &lt;strong&gt;Assistance&lt;/strong&gt; Site | Information on foreclosure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101" y="4473560"/>
            <a:ext cx="734786" cy="605118"/>
          </a:xfrm>
          <a:prstGeom prst="rect">
            <a:avLst/>
          </a:prstGeom>
        </p:spPr>
      </p:pic>
      <p:pic>
        <p:nvPicPr>
          <p:cNvPr id="4" name="Picture 3" descr="&lt;strong&gt;Faith&lt;/strong&gt; | Flickr - Photo Shar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16876" y="4638709"/>
            <a:ext cx="1066800" cy="711756"/>
          </a:xfrm>
          <a:prstGeom prst="rect">
            <a:avLst/>
          </a:prstGeom>
        </p:spPr>
      </p:pic>
      <p:pic>
        <p:nvPicPr>
          <p:cNvPr id="7" name="Picture 6" descr="File:US Department of &lt;strong&gt;Veterans Affairs&lt;/strong&gt; vertical logo.svg ..."/>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316" y="5203923"/>
            <a:ext cx="1631784" cy="1099542"/>
          </a:xfrm>
          <a:prstGeom prst="rect">
            <a:avLst/>
          </a:prstGeom>
        </p:spPr>
      </p:pic>
      <p:pic>
        <p:nvPicPr>
          <p:cNvPr id="10" name="Picture 9" descr="mayo | 2009 | La mirada del mendigo"/>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10200" y="4473560"/>
            <a:ext cx="1447800" cy="1460727"/>
          </a:xfrm>
          <a:prstGeom prst="rect">
            <a:avLst/>
          </a:prstGeom>
        </p:spPr>
      </p:pic>
      <p:pic>
        <p:nvPicPr>
          <p:cNvPr id="11" name="Picture 10" descr="Sir Alexander Mackenzie Homework Page - Class 8A"/>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07580" y="4073496"/>
            <a:ext cx="1143000" cy="1130427"/>
          </a:xfrm>
          <a:prstGeom prst="rect">
            <a:avLst/>
          </a:prstGeom>
        </p:spPr>
      </p:pic>
    </p:spTree>
    <p:extLst>
      <p:ext uri="{BB962C8B-B14F-4D97-AF65-F5344CB8AC3E}">
        <p14:creationId xmlns:p14="http://schemas.microsoft.com/office/powerpoint/2010/main" val="78398039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DCA is Wanting to Add More Familiar Faces </a:t>
            </a:r>
            <a:endParaRPr lang="en-US" dirty="0"/>
          </a:p>
        </p:txBody>
      </p:sp>
      <p:sp>
        <p:nvSpPr>
          <p:cNvPr id="3" name="Content Placeholder 2"/>
          <p:cNvSpPr>
            <a:spLocks noGrp="1"/>
          </p:cNvSpPr>
          <p:nvPr>
            <p:ph sz="quarter" idx="1"/>
          </p:nvPr>
        </p:nvSpPr>
        <p:spPr/>
        <p:txBody>
          <a:bodyPr>
            <a:normAutofit fontScale="92500" lnSpcReduction="20000"/>
          </a:bodyPr>
          <a:lstStyle/>
          <a:p>
            <a:pPr>
              <a:defRPr/>
            </a:pPr>
            <a:r>
              <a:rPr lang="en-US" sz="2800" dirty="0" smtClean="0"/>
              <a:t>Calling All City and County Governments!</a:t>
            </a:r>
          </a:p>
          <a:p>
            <a:pPr>
              <a:defRPr/>
            </a:pPr>
            <a:r>
              <a:rPr lang="en-US" sz="2800" dirty="0" smtClean="0"/>
              <a:t>Match is affordable -- $25 for every $100 in Federal Dollars.</a:t>
            </a:r>
          </a:p>
          <a:p>
            <a:pPr>
              <a:defRPr/>
            </a:pPr>
            <a:r>
              <a:rPr lang="en-US" sz="2800" dirty="0" smtClean="0"/>
              <a:t>Provide services directly, or grant to non-profits in your area. (They can make match).</a:t>
            </a:r>
          </a:p>
          <a:p>
            <a:pPr>
              <a:defRPr/>
            </a:pPr>
            <a:r>
              <a:rPr lang="en-US" sz="2800" dirty="0" smtClean="0"/>
              <a:t>We would love to talk to you about your needs and what programs could help solve the problems in your community. </a:t>
            </a:r>
          </a:p>
          <a:p>
            <a:pPr>
              <a:defRPr/>
            </a:pPr>
            <a:r>
              <a:rPr lang="en-US" sz="2800" b="1" dirty="0" smtClean="0"/>
              <a:t>Bonus points for applicants within our state entitlement area. </a:t>
            </a:r>
            <a:endParaRPr lang="en-US" sz="2800" b="1" dirty="0"/>
          </a:p>
        </p:txBody>
      </p:sp>
      <p:pic>
        <p:nvPicPr>
          <p:cNvPr id="4" name="Picture 3" descr="janas-class - Blog PDHPE lectu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609600"/>
            <a:ext cx="1726969" cy="1439141"/>
          </a:xfrm>
          <a:prstGeom prst="rect">
            <a:avLst/>
          </a:prstGeom>
        </p:spPr>
      </p:pic>
    </p:spTree>
    <p:extLst>
      <p:ext uri="{BB962C8B-B14F-4D97-AF65-F5344CB8AC3E}">
        <p14:creationId xmlns:p14="http://schemas.microsoft.com/office/powerpoint/2010/main" val="318365398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1" y="2743200"/>
            <a:ext cx="7123113" cy="3352800"/>
          </a:xfrm>
        </p:spPr>
        <p:txBody>
          <a:bodyPr>
            <a:normAutofit fontScale="85000" lnSpcReduction="20000"/>
          </a:bodyPr>
          <a:lstStyle/>
          <a:p>
            <a:pPr marL="457200" indent="-457200">
              <a:buFont typeface="Wingdings" panose="05000000000000000000" pitchFamily="2" charset="2"/>
              <a:buChar char="§"/>
            </a:pPr>
            <a:r>
              <a:rPr lang="en-US" dirty="0" smtClean="0"/>
              <a:t>Provides the opportunity for the re-organization of a community’s entire homeless system to effectively meet the needs of the community.</a:t>
            </a:r>
          </a:p>
          <a:p>
            <a:pPr marL="457200" indent="-457200">
              <a:buFont typeface="Wingdings" panose="05000000000000000000" pitchFamily="2" charset="2"/>
              <a:buChar char="§"/>
            </a:pPr>
            <a:r>
              <a:rPr lang="en-US" dirty="0" smtClean="0"/>
              <a:t>Because our system looked like this- multiple programs, ad-hoc processes, dozens of intake and assessment protocols, different eligibility rules resulting in duplication of services, lack of access to programs, and inefficient use of resources.</a:t>
            </a:r>
          </a:p>
          <a:p>
            <a:pPr marL="457200" indent="-457200">
              <a:buFont typeface="Wingdings" panose="05000000000000000000" pitchFamily="2" charset="2"/>
              <a:buChar char="§"/>
            </a:pPr>
            <a:r>
              <a:rPr lang="en-US" dirty="0" smtClean="0"/>
              <a:t>It is supporting the switch to a “Housing First” system.</a:t>
            </a:r>
          </a:p>
          <a:p>
            <a:pPr marL="457200" indent="-457200">
              <a:buFont typeface="Wingdings" panose="05000000000000000000" pitchFamily="2" charset="2"/>
              <a:buChar char="§"/>
            </a:pPr>
            <a:r>
              <a:rPr lang="en-US" dirty="0" smtClean="0"/>
              <a:t>HUD requires it.</a:t>
            </a:r>
          </a:p>
          <a:p>
            <a:pPr marL="457200" indent="-457200">
              <a:buFont typeface="Wingdings" panose="05000000000000000000" pitchFamily="2" charset="2"/>
              <a:buChar char="§"/>
            </a:pPr>
            <a:endParaRPr lang="en-US" dirty="0"/>
          </a:p>
        </p:txBody>
      </p:sp>
      <p:sp>
        <p:nvSpPr>
          <p:cNvPr id="3" name="Title 2"/>
          <p:cNvSpPr>
            <a:spLocks noGrp="1"/>
          </p:cNvSpPr>
          <p:nvPr>
            <p:ph type="title"/>
          </p:nvPr>
        </p:nvSpPr>
        <p:spPr>
          <a:xfrm>
            <a:off x="1371601" y="1600200"/>
            <a:ext cx="7620000" cy="990600"/>
          </a:xfrm>
        </p:spPr>
        <p:txBody>
          <a:bodyPr>
            <a:normAutofit fontScale="90000"/>
          </a:bodyPr>
          <a:lstStyle/>
          <a:p>
            <a:r>
              <a:rPr lang="en-US" dirty="0" smtClean="0"/>
              <a:t>Coordinated Entry: We Need You!</a:t>
            </a:r>
            <a:endParaRPr lang="en-US" dirty="0"/>
          </a:p>
        </p:txBody>
      </p:sp>
    </p:spTree>
    <p:extLst>
      <p:ext uri="{BB962C8B-B14F-4D97-AF65-F5344CB8AC3E}">
        <p14:creationId xmlns:p14="http://schemas.microsoft.com/office/powerpoint/2010/main" val="3280205467"/>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CA powerpoint master.rev.8-14">
  <a:themeElements>
    <a:clrScheme name="Custom 1">
      <a:dk1>
        <a:sysClr val="windowText" lastClr="000000"/>
      </a:dk1>
      <a:lt1>
        <a:sysClr val="window" lastClr="FFFFFF"/>
      </a:lt1>
      <a:dk2>
        <a:srgbClr val="8A7967"/>
      </a:dk2>
      <a:lt2>
        <a:srgbClr val="EBDDC3"/>
      </a:lt2>
      <a:accent1>
        <a:srgbClr val="92D050"/>
      </a:accent1>
      <a:accent2>
        <a:srgbClr val="DD8047"/>
      </a:accent2>
      <a:accent3>
        <a:srgbClr val="A5AB81"/>
      </a:accent3>
      <a:accent4>
        <a:srgbClr val="D8B25C"/>
      </a:accent4>
      <a:accent5>
        <a:srgbClr val="7BA79D"/>
      </a:accent5>
      <a:accent6>
        <a:srgbClr val="968C8C"/>
      </a:accent6>
      <a:hlink>
        <a:srgbClr val="49711E"/>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4023F94160F34BB8BEF3493FEDF46B" ma:contentTypeVersion="0" ma:contentTypeDescription="Create a new document." ma:contentTypeScope="" ma:versionID="084e0d476e49bb88d611dd03b5fddbb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FC28262-9753-4101-9BD1-467468EC83F7}">
  <ds:schemaRefs>
    <ds:schemaRef ds:uri="http://schemas.microsoft.com/sharepoint/v3/contenttype/forms"/>
  </ds:schemaRefs>
</ds:datastoreItem>
</file>

<file path=customXml/itemProps2.xml><?xml version="1.0" encoding="utf-8"?>
<ds:datastoreItem xmlns:ds="http://schemas.openxmlformats.org/officeDocument/2006/customXml" ds:itemID="{9CF74E7E-2731-4C1A-A6C1-469FCAC4A8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C270558-6324-4ABA-9288-CFEAB32DAEE3}">
  <ds:schemaRefs>
    <ds:schemaRef ds:uri="http://www.w3.org/XML/1998/namespace"/>
    <ds:schemaRef ds:uri="http://purl.org/dc/elements/1.1/"/>
    <ds:schemaRef ds:uri="http://schemas.microsoft.com/office/2006/documentManagement/types"/>
    <ds:schemaRef ds:uri="http://purl.org/dc/terms/"/>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Median</Template>
  <TotalTime>0</TotalTime>
  <Words>489</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Constantia</vt:lpstr>
      <vt:lpstr>Tw Cen MT</vt:lpstr>
      <vt:lpstr>Wingdings</vt:lpstr>
      <vt:lpstr>Wingdings 2</vt:lpstr>
      <vt:lpstr>DCA powerpoint master.rev.8-14</vt:lpstr>
      <vt:lpstr>Georgia Department of Community Affairs  Funding to End Homelessness In Your Community 2017</vt:lpstr>
      <vt:lpstr>IN OUR STATE OF….</vt:lpstr>
      <vt:lpstr>From HUD to Your Community</vt:lpstr>
      <vt:lpstr>Emergency Solutions Grants Program</vt:lpstr>
      <vt:lpstr>ESG Entitlements</vt:lpstr>
      <vt:lpstr>Application Process</vt:lpstr>
      <vt:lpstr>Some Familiar Faces….</vt:lpstr>
      <vt:lpstr>DCA is Wanting to Add More Familiar Faces </vt:lpstr>
      <vt:lpstr>Coordinated Entry: We Need You!</vt:lpstr>
      <vt:lpstr>Contacts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2013-10-02T09:06:46Z</dcterms:created>
  <dcterms:modified xsi:type="dcterms:W3CDTF">2017-10-05T12:44:46Z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y fmtid="{D5CDD505-2E9C-101B-9397-08002B2CF9AE}" pid="3" name="ContentTypeId">
    <vt:lpwstr>0x010100CA4023F94160F34BB8BEF3493FEDF46B</vt:lpwstr>
  </property>
</Properties>
</file>