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  <p:sldMasterId id="2147483676" r:id="rId5"/>
    <p:sldMasterId id="2147483701" r:id="rId6"/>
    <p:sldMasterId id="2147483711" r:id="rId7"/>
  </p:sldMasterIdLst>
  <p:notesMasterIdLst>
    <p:notesMasterId r:id="rId33"/>
  </p:notesMasterIdLst>
  <p:handoutMasterIdLst>
    <p:handoutMasterId r:id="rId34"/>
  </p:handoutMasterIdLst>
  <p:sldIdLst>
    <p:sldId id="257" r:id="rId8"/>
    <p:sldId id="259" r:id="rId9"/>
    <p:sldId id="261" r:id="rId10"/>
    <p:sldId id="262" r:id="rId11"/>
    <p:sldId id="263" r:id="rId12"/>
    <p:sldId id="264" r:id="rId13"/>
    <p:sldId id="265" r:id="rId14"/>
    <p:sldId id="267" r:id="rId15"/>
    <p:sldId id="268" r:id="rId16"/>
    <p:sldId id="269" r:id="rId17"/>
    <p:sldId id="316" r:id="rId18"/>
    <p:sldId id="317" r:id="rId19"/>
    <p:sldId id="319" r:id="rId20"/>
    <p:sldId id="320" r:id="rId21"/>
    <p:sldId id="270" r:id="rId22"/>
    <p:sldId id="271" r:id="rId23"/>
    <p:sldId id="294" r:id="rId24"/>
    <p:sldId id="295" r:id="rId25"/>
    <p:sldId id="296" r:id="rId26"/>
    <p:sldId id="297" r:id="rId27"/>
    <p:sldId id="298" r:id="rId28"/>
    <p:sldId id="299" r:id="rId29"/>
    <p:sldId id="315" r:id="rId30"/>
    <p:sldId id="300" r:id="rId31"/>
    <p:sldId id="314" r:id="rId32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ed Robinson" initials="SR" lastIdx="15" clrIdx="0">
    <p:extLst>
      <p:ext uri="{19B8F6BF-5375-455C-9EA6-DF929625EA0E}">
        <p15:presenceInfo xmlns:p15="http://schemas.microsoft.com/office/powerpoint/2012/main" userId="S-1-5-21-1292428093-1454471165-682003330-15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3A1C"/>
    <a:srgbClr val="F822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4660"/>
  </p:normalViewPr>
  <p:slideViewPr>
    <p:cSldViewPr>
      <p:cViewPr varScale="1">
        <p:scale>
          <a:sx n="108" d="100"/>
          <a:sy n="108" d="100"/>
        </p:scale>
        <p:origin x="175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1722" y="-9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9581F88C-85CC-4B92-8DB6-92023CBB1655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A49BD3F-DA76-4E11-9C2E-18C0D457E5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9597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CFA2E89-7CDA-419E-A8A8-6F41B94652ED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DDF464A-4E82-4015-82C2-4BB3292759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86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September 5-6,  2013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36C17B-2710-4BD1-9A8B-146E7E538906}" type="slidenum">
              <a:rPr lang="en-US"/>
              <a:pPr/>
              <a:t>1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77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F464A-4E82-4015-82C2-4BB3292759A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26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September 5-6,  2013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034A08-D6AB-4183-A88B-67754C033A41}" type="slidenum">
              <a:rPr lang="en-US"/>
              <a:pPr/>
              <a:t>15</a:t>
            </a:fld>
            <a:endParaRPr lang="en-US"/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*except, of course, when you draw down funds.  Drawn down funds should leave account within 3 days of arrival</a:t>
            </a:r>
          </a:p>
        </p:txBody>
      </p:sp>
    </p:spTree>
    <p:extLst>
      <p:ext uri="{BB962C8B-B14F-4D97-AF65-F5344CB8AC3E}">
        <p14:creationId xmlns:p14="http://schemas.microsoft.com/office/powerpoint/2010/main" val="267399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September 5-6,  2013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7BD069-9EE0-4B5A-AF07-82AEAEF8AFE1}" type="slidenum">
              <a:rPr lang="en-US"/>
              <a:pPr/>
              <a:t>16</a:t>
            </a:fld>
            <a:endParaRPr lang="en-US"/>
          </a:p>
        </p:txBody>
      </p:sp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*Not the budget summary</a:t>
            </a:r>
          </a:p>
        </p:txBody>
      </p:sp>
    </p:spTree>
    <p:extLst>
      <p:ext uri="{BB962C8B-B14F-4D97-AF65-F5344CB8AC3E}">
        <p14:creationId xmlns:p14="http://schemas.microsoft.com/office/powerpoint/2010/main" val="7416024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September 5-6,  2013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DDC5C3-64EB-4A4C-80FB-DD9FA09125FA}" type="slidenum">
              <a:rPr lang="en-US"/>
              <a:pPr/>
              <a:t>18</a:t>
            </a:fld>
            <a:endParaRPr lang="en-US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will you need when we monitor you for FM?  Bank Statements.  QR’s.  Drawdown files and accompanying invoices.  All match/leverage source &amp; use documentation.</a:t>
            </a:r>
          </a:p>
        </p:txBody>
      </p:sp>
    </p:spTree>
    <p:extLst>
      <p:ext uri="{BB962C8B-B14F-4D97-AF65-F5344CB8AC3E}">
        <p14:creationId xmlns:p14="http://schemas.microsoft.com/office/powerpoint/2010/main" val="2034780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September 5-6,  2013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F1EF1A-38DD-4F52-B0F2-F5E230C52177}" type="slidenum">
              <a:rPr lang="en-US"/>
              <a:pPr/>
              <a:t>2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06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September 5-6,  2013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9EA6D1-DF1F-4275-B3D6-D26EE36965BA}" type="slidenum">
              <a:rPr lang="en-US"/>
              <a:pPr/>
              <a:t>3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First Bullet: “in accordance with the plan set forth in the application</a:t>
            </a:r>
          </a:p>
          <a:p>
            <a:r>
              <a:rPr lang="en-US"/>
              <a:t>Second Bullet: on ALL correspondences submitted to DCA</a:t>
            </a:r>
          </a:p>
          <a:p>
            <a:r>
              <a:rPr lang="en-US"/>
              <a:t>Third Bullet: If an extension is needed, request in advance of the grant expiration.</a:t>
            </a:r>
          </a:p>
        </p:txBody>
      </p:sp>
    </p:spTree>
    <p:extLst>
      <p:ext uri="{BB962C8B-B14F-4D97-AF65-F5344CB8AC3E}">
        <p14:creationId xmlns:p14="http://schemas.microsoft.com/office/powerpoint/2010/main" val="495260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F464A-4E82-4015-82C2-4BB3292759A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60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September 5-6,  2013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5ECDA9-0663-4AFE-8F24-905B9C44F546}" type="slidenum">
              <a:rPr lang="en-US"/>
              <a:pPr/>
              <a:t>5</a:t>
            </a:fld>
            <a:endParaRPr lang="en-US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Second  bullet: this goes back to that contract idea: by signing, you are agreeing to these General Conditions.</a:t>
            </a:r>
          </a:p>
        </p:txBody>
      </p:sp>
    </p:spTree>
    <p:extLst>
      <p:ext uri="{BB962C8B-B14F-4D97-AF65-F5344CB8AC3E}">
        <p14:creationId xmlns:p14="http://schemas.microsoft.com/office/powerpoint/2010/main" val="3195085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September 5-6,  2013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F414B5-4D75-4077-A873-62AA848DCDC4}" type="slidenum">
              <a:rPr lang="en-US"/>
              <a:pPr/>
              <a:t>6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First Bullet: you may not have any SC’s</a:t>
            </a:r>
          </a:p>
        </p:txBody>
      </p:sp>
    </p:spTree>
    <p:extLst>
      <p:ext uri="{BB962C8B-B14F-4D97-AF65-F5344CB8AC3E}">
        <p14:creationId xmlns:p14="http://schemas.microsoft.com/office/powerpoint/2010/main" val="4079843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F464A-4E82-4015-82C2-4BB3292759A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35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F464A-4E82-4015-82C2-4BB3292759A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85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September 5-6,  2013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A09879-4918-4B83-A2C1-5C054B7110AF}" type="slidenum">
              <a:rPr lang="en-US"/>
              <a:pPr/>
              <a:t>9</a:t>
            </a:fld>
            <a:endParaRPr lang="en-US"/>
          </a:p>
        </p:txBody>
      </p:sp>
      <p:sp>
        <p:nvSpPr>
          <p:cNvPr id="36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It’s important to keep copies of the entire signed grant award package!</a:t>
            </a:r>
          </a:p>
        </p:txBody>
      </p:sp>
    </p:spTree>
    <p:extLst>
      <p:ext uri="{BB962C8B-B14F-4D97-AF65-F5344CB8AC3E}">
        <p14:creationId xmlns:p14="http://schemas.microsoft.com/office/powerpoint/2010/main" val="3437428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pening Slide PMS 1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572000" y="2209800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US" i="0">
              <a:solidFill>
                <a:schemeClr val="tx1"/>
              </a:solidFill>
            </a:endParaRPr>
          </a:p>
        </p:txBody>
      </p:sp>
      <p:pic>
        <p:nvPicPr>
          <p:cNvPr id="6" name="Picture 6" descr="DCApeachLogo2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550" y="101600"/>
            <a:ext cx="1041400" cy="10652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167063" y="6129338"/>
            <a:ext cx="560546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i="0" dirty="0"/>
              <a:t>2012 CDBG Recipients’ Workshop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2054225"/>
            <a:ext cx="7315200" cy="765175"/>
          </a:xfrm>
        </p:spPr>
        <p:txBody>
          <a:bodyPr/>
          <a:lstStyle>
            <a:lvl1pPr>
              <a:spcBef>
                <a:spcPct val="50000"/>
              </a:spcBef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971800"/>
            <a:ext cx="6629400" cy="762000"/>
          </a:xfrm>
        </p:spPr>
        <p:txBody>
          <a:bodyPr/>
          <a:lstStyle>
            <a:lvl1pPr marL="0" indent="0">
              <a:buFontTx/>
              <a:buNone/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43650" y="914400"/>
            <a:ext cx="1885950" cy="5029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14400"/>
            <a:ext cx="5505450" cy="5029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512" y="914681"/>
            <a:ext cx="7543511" cy="50286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5056910" y="6521823"/>
            <a:ext cx="3437659" cy="229721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512" y="914681"/>
            <a:ext cx="6629977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512" y="1829360"/>
            <a:ext cx="3701761" cy="4113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525818" y="1829360"/>
            <a:ext cx="3703205" cy="411396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056910" y="6521823"/>
            <a:ext cx="3437659" cy="229721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pening Slide PMS 1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572000" y="2209800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US" i="0">
              <a:solidFill>
                <a:schemeClr val="tx1"/>
              </a:solidFill>
            </a:endParaRPr>
          </a:p>
        </p:txBody>
      </p:sp>
      <p:pic>
        <p:nvPicPr>
          <p:cNvPr id="6" name="Picture 6" descr="DCApeachLogo2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550" y="101600"/>
            <a:ext cx="1041400" cy="10652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167063" y="6129338"/>
            <a:ext cx="560546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i="0" dirty="0"/>
              <a:t>2013 CDBG Recipients' Workshop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2054225"/>
            <a:ext cx="7315200" cy="765175"/>
          </a:xfrm>
        </p:spPr>
        <p:txBody>
          <a:bodyPr/>
          <a:lstStyle>
            <a:lvl1pPr>
              <a:spcBef>
                <a:spcPct val="50000"/>
              </a:spcBef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971800"/>
            <a:ext cx="6629400" cy="762000"/>
          </a:xfrm>
        </p:spPr>
        <p:txBody>
          <a:bodyPr/>
          <a:lstStyle>
            <a:lvl1pPr marL="0" indent="0">
              <a:buFontTx/>
              <a:buNone/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18288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43650" y="914400"/>
            <a:ext cx="1885950" cy="5029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14400"/>
            <a:ext cx="5505450" cy="5029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512" y="914681"/>
            <a:ext cx="7543511" cy="50286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5056910" y="6521823"/>
            <a:ext cx="3437659" cy="229721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512" y="914681"/>
            <a:ext cx="6629977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512" y="1829360"/>
            <a:ext cx="3701761" cy="4113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525818" y="1829360"/>
            <a:ext cx="3703205" cy="411396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056910" y="6521823"/>
            <a:ext cx="3437659" cy="229721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162550"/>
            <a:ext cx="2828925" cy="7810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66865" y="6044184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370766" y="1676400"/>
            <a:ext cx="6477000" cy="1828800"/>
          </a:xfrm>
        </p:spPr>
        <p:txBody>
          <a:bodyPr anchor="ctr"/>
          <a:lstStyle>
            <a:lvl1pPr algn="ctr">
              <a:defRPr cap="none" baseline="0"/>
            </a:lvl1pPr>
          </a:lstStyle>
          <a:p>
            <a:r>
              <a:rPr kumimoji="0" lang="en-US" dirty="0"/>
              <a:t>Click To Add Title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 baseline="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add speaker name &amp;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6865" y="6043614"/>
            <a:ext cx="2249424" cy="714375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3211461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extLst mod="1">
    <p:ext uri="{DCECCB84-F9BA-43D5-87BE-67443E8EF086}">
      <p15:sldGuideLst xmlns:p15="http://schemas.microsoft.com/office/powerpoint/2012/main">
        <p15:guide id="1" orient="horz" pos="3744">
          <p15:clr>
            <a:srgbClr val="FBAE40"/>
          </p15:clr>
        </p15:guide>
        <p15:guide id="2" pos="5509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122-6348-4B77-8097-F2ADDCECB3A6}" type="datetime1">
              <a:rPr lang="en-US" smtClean="0"/>
              <a:pPr/>
              <a:t>9/29/2017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 marL="320040" indent="-320040">
              <a:lnSpc>
                <a:spcPct val="114000"/>
              </a:lnSpc>
              <a:spcBef>
                <a:spcPts val="700"/>
              </a:spcBef>
              <a:buSzPct val="70000"/>
              <a:buFont typeface="Wingdings" panose="05000000000000000000" pitchFamily="2" charset="2"/>
              <a:buChar char=""/>
              <a:defRPr/>
            </a:lvl1pPr>
            <a:lvl2pPr marL="640080" indent="-274320">
              <a:buFont typeface="Wingdings" panose="05000000000000000000" pitchFamily="2" charset="2"/>
              <a:buChar char="q"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49088386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0918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>
            <a:lvl1pPr marL="320040" indent="-320040">
              <a:buSzPct val="70000"/>
              <a:buFont typeface="Wingdings" panose="05000000000000000000" pitchFamily="2" charset="2"/>
              <a:buChar char=""/>
              <a:defRPr/>
            </a:lvl1pPr>
            <a:lvl2pPr marL="640080" indent="-274320">
              <a:buFont typeface="Wingdings" panose="05000000000000000000" pitchFamily="2" charset="2"/>
              <a:buChar char="q"/>
              <a:defRPr/>
            </a:lvl2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2" y="1589567"/>
            <a:ext cx="3886200" cy="4572000"/>
          </a:xfrm>
        </p:spPr>
        <p:txBody>
          <a:bodyPr/>
          <a:lstStyle>
            <a:lvl1pPr marL="320040" indent="-320040">
              <a:buSzPct val="70000"/>
              <a:buFont typeface="Wingdings" panose="05000000000000000000" pitchFamily="2" charset="2"/>
              <a:buChar char=""/>
              <a:defRPr/>
            </a:lvl1pPr>
            <a:lvl2pPr marL="625475" indent="-260350">
              <a:buFont typeface="Wingdings" panose="05000000000000000000" pitchFamily="2" charset="2"/>
              <a:buChar char="q"/>
              <a:defRPr/>
            </a:lvl2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5E65F5A-3813-4085-8E21-BCA1DE085756}" type="datetime1">
              <a:rPr lang="en-US" smtClean="0"/>
              <a:pPr/>
              <a:t>9/29/2017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90476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E26C8-359A-46EC-993B-C8C690D6416C}" type="datetime1">
              <a:rPr lang="en-US" smtClean="0"/>
              <a:pPr/>
              <a:t>9/29/2017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55080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6A2D-1A27-4E84-B99A-B046FC4792A5}" type="datetime1">
              <a:rPr lang="en-US" smtClean="0"/>
              <a:pPr/>
              <a:t>9/29/2017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BE7942-5B1B-4E74-B3CD-25BF9B0ABE2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05000"/>
            <a:ext cx="7645400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64426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8D2C-02D1-4EA2-9144-8E862AD04E84}" type="datetime1">
              <a:rPr lang="en-US" smtClean="0"/>
              <a:pPr/>
              <a:t>9/29/2017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B7FEA86-1680-48AE-B31F-3E3431F3A3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>
            <a:lvl1pPr marL="320040" indent="-320040">
              <a:buSzPct val="70000"/>
              <a:buFont typeface="Wingdings" panose="05000000000000000000" pitchFamily="2" charset="2"/>
              <a:buChar char=""/>
              <a:defRPr/>
            </a:lvl1pPr>
            <a:lvl2pPr marL="640080" indent="-274320">
              <a:buFont typeface="Wingdings" panose="05000000000000000000" pitchFamily="2" charset="2"/>
              <a:buChar char="q"/>
              <a:defRPr/>
            </a:lvl2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44608347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512" y="914681"/>
            <a:ext cx="6629977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512" y="1829360"/>
            <a:ext cx="3701761" cy="4113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525818" y="1829360"/>
            <a:ext cx="3703205" cy="411396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056910" y="6521823"/>
            <a:ext cx="3437659" cy="229721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20830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162550"/>
            <a:ext cx="2828925" cy="7810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865" y="6044184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370766" y="1676400"/>
            <a:ext cx="6477000" cy="1828800"/>
          </a:xfrm>
        </p:spPr>
        <p:txBody>
          <a:bodyPr anchor="ctr"/>
          <a:lstStyle>
            <a:lvl1pPr algn="ctr">
              <a:defRPr cap="none" baseline="0"/>
            </a:lvl1pPr>
          </a:lstStyle>
          <a:p>
            <a:r>
              <a:rPr kumimoji="0" lang="en-US" dirty="0"/>
              <a:t>Click To Add Title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 baseline="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add speaker name &amp;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6865" y="6043614"/>
            <a:ext cx="2249424" cy="714375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981684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extLst mod="1">
    <p:ext uri="{DCECCB84-F9BA-43D5-87BE-67443E8EF086}">
      <p15:sldGuideLst xmlns:p15="http://schemas.microsoft.com/office/powerpoint/2012/main">
        <p15:guide id="1" orient="horz" pos="3744">
          <p15:clr>
            <a:srgbClr val="FBAE40"/>
          </p15:clr>
        </p15:guide>
        <p15:guide id="2" pos="5509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B9F7-FE8F-4CB7-B90F-B7A115B006F6}" type="datetimeFigureOut">
              <a:rPr lang="en-US" smtClean="0">
                <a:solidFill>
                  <a:srgbClr val="8A7967"/>
                </a:solidFill>
              </a:rPr>
              <a:pPr/>
              <a:t>9/29/2017</a:t>
            </a:fld>
            <a:endParaRPr lang="en-US" dirty="0">
              <a:solidFill>
                <a:srgbClr val="8A796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8A7967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 marL="320040" indent="-320040">
              <a:lnSpc>
                <a:spcPct val="114000"/>
              </a:lnSpc>
              <a:spcBef>
                <a:spcPts val="700"/>
              </a:spcBef>
              <a:buSzPct val="70000"/>
              <a:buFont typeface="Wingdings" panose="05000000000000000000" pitchFamily="2" charset="2"/>
              <a:buChar char=""/>
              <a:defRPr/>
            </a:lvl1pPr>
            <a:lvl2pPr marL="640080" indent="-274320">
              <a:buFont typeface="Wingdings" panose="05000000000000000000" pitchFamily="2" charset="2"/>
              <a:buChar char="q"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47123519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21705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>
            <a:lvl1pPr marL="320040" indent="-320040">
              <a:buSzPct val="70000"/>
              <a:buFont typeface="Wingdings" panose="05000000000000000000" pitchFamily="2" charset="2"/>
              <a:buChar char=""/>
              <a:defRPr/>
            </a:lvl1pPr>
            <a:lvl2pPr marL="640080" indent="-274320">
              <a:buFont typeface="Wingdings" panose="05000000000000000000" pitchFamily="2" charset="2"/>
              <a:buChar char="q"/>
              <a:defRPr/>
            </a:lvl2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2" y="1589567"/>
            <a:ext cx="3886200" cy="4572000"/>
          </a:xfrm>
        </p:spPr>
        <p:txBody>
          <a:bodyPr/>
          <a:lstStyle>
            <a:lvl1pPr marL="320040" indent="-320040">
              <a:buSzPct val="70000"/>
              <a:buFont typeface="Wingdings" panose="05000000000000000000" pitchFamily="2" charset="2"/>
              <a:buChar char=""/>
              <a:defRPr/>
            </a:lvl1pPr>
            <a:lvl2pPr marL="625475" indent="-260350">
              <a:buFont typeface="Wingdings" panose="05000000000000000000" pitchFamily="2" charset="2"/>
              <a:buChar char="q"/>
              <a:defRPr/>
            </a:lvl2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12952B5-7A2F-4CC8-B7CE-9234E21C2837}" type="datetime1">
              <a:rPr lang="en-US" smtClean="0">
                <a:solidFill>
                  <a:srgbClr val="8A7967"/>
                </a:solidFill>
              </a:rPr>
              <a:pPr/>
              <a:t>9/29/2017</a:t>
            </a:fld>
            <a:endParaRPr lang="en-US" dirty="0">
              <a:solidFill>
                <a:srgbClr val="8A7967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>
              <a:solidFill>
                <a:srgbClr val="8A79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875051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A9C7-C274-4F50-89C9-83BDB06EDB81}" type="datetime1">
              <a:rPr lang="en-US" smtClean="0">
                <a:solidFill>
                  <a:srgbClr val="8A7967"/>
                </a:solidFill>
              </a:rPr>
              <a:pPr/>
              <a:t>9/29/2017</a:t>
            </a:fld>
            <a:endParaRPr lang="en-US" dirty="0">
              <a:solidFill>
                <a:srgbClr val="8A796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8A79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71469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18288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7DBB-F8DB-48F4-997A-49FAD7ECC765}" type="datetime1">
              <a:rPr lang="en-US" smtClean="0">
                <a:solidFill>
                  <a:srgbClr val="8A7967"/>
                </a:solidFill>
              </a:rPr>
              <a:pPr/>
              <a:t>9/29/2017</a:t>
            </a:fld>
            <a:endParaRPr lang="en-US" dirty="0">
              <a:solidFill>
                <a:srgbClr val="8A796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8A796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BE7942-5B1B-4E74-B3CD-25BF9B0ABE25}" type="slidenum">
              <a:rPr lang="en-US" smtClean="0">
                <a:solidFill>
                  <a:srgbClr val="8A7967"/>
                </a:solidFill>
              </a:rPr>
              <a:pPr/>
              <a:t>‹#›</a:t>
            </a:fld>
            <a:endParaRPr lang="en-US" dirty="0">
              <a:solidFill>
                <a:srgbClr val="8A7967"/>
              </a:solidFill>
            </a:endParaRP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05000"/>
            <a:ext cx="7645400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598969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3884F-698C-4153-AB67-9A0F214F106F}" type="datetimeFigureOut">
              <a:rPr lang="en-US" smtClean="0">
                <a:solidFill>
                  <a:srgbClr val="8A7967"/>
                </a:solidFill>
              </a:rPr>
              <a:pPr/>
              <a:t>9/29/2017</a:t>
            </a:fld>
            <a:endParaRPr lang="en-US" dirty="0">
              <a:solidFill>
                <a:srgbClr val="8A796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8A796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B7FEA86-1680-48AE-B31F-3E3431F3A3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>
            <a:lvl1pPr marL="320040" indent="-320040">
              <a:buSzPct val="70000"/>
              <a:buFont typeface="Wingdings" panose="05000000000000000000" pitchFamily="2" charset="2"/>
              <a:buChar char=""/>
              <a:defRPr/>
            </a:lvl1pPr>
            <a:lvl2pPr marL="640080" indent="-274320">
              <a:buFont typeface="Wingdings" panose="05000000000000000000" pitchFamily="2" charset="2"/>
              <a:buChar char="q"/>
              <a:defRPr/>
            </a:lvl2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1197778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 Slide PMS 37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14400"/>
            <a:ext cx="6629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Heading for slide goes here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First row of your information goes here</a:t>
            </a:r>
          </a:p>
          <a:p>
            <a:pPr lvl="1"/>
            <a:r>
              <a:rPr lang="en-US"/>
              <a:t>Second row is located here</a:t>
            </a:r>
          </a:p>
          <a:p>
            <a:pPr lvl="2"/>
            <a:r>
              <a:rPr lang="en-US"/>
              <a:t>Third row here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4037013" y="6513513"/>
            <a:ext cx="6524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en-US" altLang="en-US" sz="800" i="0">
                <a:solidFill>
                  <a:schemeClr val="bg2"/>
                </a:solidFill>
                <a:latin typeface="Myriad Roman" pitchFamily="34" charset="0"/>
              </a:rPr>
              <a:t>Page </a:t>
            </a:r>
            <a:fld id="{2287F234-B5D5-4623-94CF-41DE3188A24C}" type="slidenum">
              <a:rPr lang="en-US" altLang="en-US" sz="800" i="0">
                <a:solidFill>
                  <a:schemeClr val="bg2"/>
                </a:solidFill>
                <a:latin typeface="Myriad Roman" pitchFamily="34" charset="0"/>
              </a:rPr>
              <a:pPr eaLnBrk="0" hangingPunct="0">
                <a:defRPr/>
              </a:pPr>
              <a:t>‹#›</a:t>
            </a:fld>
            <a:endParaRPr lang="en-US" altLang="en-US" sz="800" i="0">
              <a:solidFill>
                <a:schemeClr val="bg2"/>
              </a:solidFill>
              <a:latin typeface="Myriad Roman" pitchFamily="34" charset="0"/>
            </a:endParaRPr>
          </a:p>
        </p:txBody>
      </p:sp>
      <p:pic>
        <p:nvPicPr>
          <p:cNvPr id="1030" name="Picture 6" descr="DCApeachLogo2ve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691438" y="725488"/>
            <a:ext cx="1041400" cy="10652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727075" y="6516688"/>
            <a:ext cx="22653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/>
          <a:lstStyle/>
          <a:p>
            <a:pPr algn="l" eaLnBrk="0" hangingPunct="0">
              <a:defRPr/>
            </a:pPr>
            <a:r>
              <a:rPr lang="en-US" altLang="en-US" sz="800" dirty="0">
                <a:solidFill>
                  <a:schemeClr val="bg2"/>
                </a:solidFill>
                <a:latin typeface="Myriad Roman" pitchFamily="34" charset="0"/>
              </a:rPr>
              <a:t>2012 CDBG Recipients’ Workshop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289550" y="6516688"/>
            <a:ext cx="3436938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00" i="0">
                <a:solidFill>
                  <a:schemeClr val="bg2"/>
                </a:solidFill>
                <a:latin typeface="Myriad Roman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1000" y="457200"/>
            <a:ext cx="1841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381000"/>
            <a:ext cx="5943600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3000" b="1" i="0" dirty="0">
                <a:solidFill>
                  <a:srgbClr val="7D7061"/>
                </a:solidFill>
              </a:rPr>
              <a:t>Community Finance Division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ransition/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D706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D706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D706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D706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D706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D706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D706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D706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D706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56600"/>
        </a:buClr>
        <a:buChar char="•"/>
        <a:defRPr sz="2600" b="1">
          <a:solidFill>
            <a:srgbClr val="7D706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56600"/>
        </a:buClr>
        <a:buFont typeface="Arial" charset="0"/>
        <a:buChar char="▪"/>
        <a:defRPr sz="2500">
          <a:solidFill>
            <a:srgbClr val="7D706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56600"/>
        </a:buClr>
        <a:buChar char="•"/>
        <a:defRPr sz="2200">
          <a:solidFill>
            <a:srgbClr val="7D706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700">
          <a:solidFill>
            <a:srgbClr val="A19795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rgbClr val="A19795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rgbClr val="A19795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rgbClr val="A19795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rgbClr val="A19795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rgbClr val="A1979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 Slide PMS 37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14400"/>
            <a:ext cx="6629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Heading for slide goes here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First row of your information goes here</a:t>
            </a:r>
          </a:p>
          <a:p>
            <a:pPr lvl="1"/>
            <a:r>
              <a:rPr lang="en-US"/>
              <a:t>Second row is located here</a:t>
            </a:r>
          </a:p>
          <a:p>
            <a:pPr lvl="2"/>
            <a:r>
              <a:rPr lang="en-US"/>
              <a:t>Third row here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4037013" y="6513513"/>
            <a:ext cx="6524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en-US" altLang="en-US" sz="800" i="0">
                <a:solidFill>
                  <a:schemeClr val="bg2"/>
                </a:solidFill>
                <a:latin typeface="Myriad Roman" pitchFamily="34" charset="0"/>
              </a:rPr>
              <a:t>Page </a:t>
            </a:r>
            <a:fld id="{2AA3E1EC-C6E1-4532-88F3-E33BE78C5434}" type="slidenum">
              <a:rPr lang="en-US" altLang="en-US" sz="800" i="0">
                <a:solidFill>
                  <a:schemeClr val="bg2"/>
                </a:solidFill>
                <a:latin typeface="Myriad Roman" pitchFamily="34" charset="0"/>
              </a:rPr>
              <a:pPr eaLnBrk="0" hangingPunct="0">
                <a:defRPr/>
              </a:pPr>
              <a:t>‹#›</a:t>
            </a:fld>
            <a:endParaRPr lang="en-US" altLang="en-US" sz="800" i="0">
              <a:solidFill>
                <a:schemeClr val="bg2"/>
              </a:solidFill>
              <a:latin typeface="Myriad Roman" pitchFamily="34" charset="0"/>
            </a:endParaRPr>
          </a:p>
        </p:txBody>
      </p:sp>
      <p:pic>
        <p:nvPicPr>
          <p:cNvPr id="1030" name="Picture 6" descr="DCApeachLogo2ve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691438" y="725488"/>
            <a:ext cx="1041400" cy="10652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727075" y="6516688"/>
            <a:ext cx="22653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/>
          <a:lstStyle/>
          <a:p>
            <a:pPr algn="l" eaLnBrk="0" hangingPunct="0">
              <a:defRPr/>
            </a:pPr>
            <a:r>
              <a:rPr lang="en-US" altLang="en-US" sz="800" dirty="0">
                <a:solidFill>
                  <a:schemeClr val="bg2"/>
                </a:solidFill>
                <a:latin typeface="Myriad Roman" pitchFamily="34" charset="0"/>
              </a:rPr>
              <a:t>2013 CDBG Recipients' Workshop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289550" y="6516688"/>
            <a:ext cx="3436938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00" i="0" dirty="0" smtClean="0">
                <a:solidFill>
                  <a:schemeClr val="bg2"/>
                </a:solidFill>
                <a:latin typeface="Myriad Roman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1000" y="457200"/>
            <a:ext cx="1841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381000"/>
            <a:ext cx="5943600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3000" b="1" i="0" dirty="0">
                <a:solidFill>
                  <a:srgbClr val="7D7061"/>
                </a:solidFill>
              </a:rPr>
              <a:t>Community Finance Division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ransition/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D706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D706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D706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D706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D706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D706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D706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D706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D706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56600"/>
        </a:buClr>
        <a:buChar char="•"/>
        <a:defRPr sz="2600" b="1">
          <a:solidFill>
            <a:srgbClr val="7D706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56600"/>
        </a:buClr>
        <a:buFont typeface="Arial" charset="0"/>
        <a:buChar char="▪"/>
        <a:defRPr sz="2500">
          <a:solidFill>
            <a:srgbClr val="7D706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56600"/>
        </a:buClr>
        <a:buChar char="•"/>
        <a:defRPr sz="2200">
          <a:solidFill>
            <a:srgbClr val="7D706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700">
          <a:solidFill>
            <a:srgbClr val="A19795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rgbClr val="A19795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rgbClr val="A19795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rgbClr val="A19795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rgbClr val="A19795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rgbClr val="A1979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2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101A9C7-C274-4F50-89C9-83BDB06EDB81}" type="datetime1">
              <a:rPr lang="en-US" smtClean="0"/>
              <a:pPr/>
              <a:t>9/29/2017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8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140768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10" r:id="rId8"/>
  </p:sldLayoutIdLst>
  <p:transition spd="med">
    <p:fade/>
  </p:transition>
  <p:hf sldNum="0" hdr="0" dt="0"/>
  <p:txStyles>
    <p:titleStyle>
      <a:lvl1pPr algn="l" rtl="0" eaLnBrk="1" latinLnBrk="0" hangingPunct="1">
        <a:spcBef>
          <a:spcPct val="0"/>
        </a:spcBef>
        <a:buNone/>
        <a:defRPr kumimoji="0"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lang="en-US" sz="2900" kern="1200" baseline="0" dirty="0" smtClean="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2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101A9C7-C274-4F50-89C9-83BDB06EDB81}" type="datetime1">
              <a:rPr lang="en-US" smtClean="0">
                <a:solidFill>
                  <a:srgbClr val="8A7967"/>
                </a:solidFill>
              </a:rPr>
              <a:pPr/>
              <a:t>9/29/2017</a:t>
            </a:fld>
            <a:endParaRPr lang="en-US" dirty="0">
              <a:solidFill>
                <a:srgbClr val="8A796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8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8A7967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8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</p:sldLayoutIdLst>
  <p:transition spd="med">
    <p:fade/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lang="en-US" sz="2900" kern="1200" baseline="0" dirty="0" smtClean="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2900" u="sng" dirty="0"/>
              <a:t>YOUR 2017 CDBG</a:t>
            </a:r>
            <a:br>
              <a:rPr lang="en-US" sz="2900" u="sng" dirty="0"/>
            </a:br>
            <a:r>
              <a:rPr lang="en-US" sz="2900" dirty="0"/>
              <a:t>Grant Award </a:t>
            </a:r>
            <a:br>
              <a:rPr lang="en-US" sz="2900" dirty="0"/>
            </a:br>
            <a:r>
              <a:rPr lang="en-US" sz="2900" dirty="0"/>
              <a:t>&amp;</a:t>
            </a:r>
            <a:br>
              <a:rPr lang="en-US" sz="2900" dirty="0"/>
            </a:br>
            <a:r>
              <a:rPr lang="en-US" sz="2900" dirty="0"/>
              <a:t>Financial Management</a:t>
            </a:r>
            <a:endParaRPr lang="en-US" sz="22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Cindi Bernhardt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October 4, 2017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-1399886" y="6540033"/>
            <a:ext cx="165745" cy="683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39" tIns="41020" rIns="82039" bIns="41020">
            <a:spAutoFit/>
          </a:bodyPr>
          <a:lstStyle/>
          <a:p>
            <a:pPr algn="l"/>
            <a:endParaRPr lang="en-US" sz="3900" dirty="0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743200" y="3365198"/>
            <a:ext cx="5556440" cy="2468096"/>
            <a:chOff x="445" y="2771"/>
            <a:chExt cx="3011" cy="1762"/>
          </a:xfrm>
        </p:grpSpPr>
        <p:graphicFrame>
          <p:nvGraphicFramePr>
            <p:cNvPr id="2068" name="Object 20"/>
            <p:cNvGraphicFramePr>
              <a:graphicFrameLocks noChangeAspect="1"/>
            </p:cNvGraphicFramePr>
            <p:nvPr/>
          </p:nvGraphicFramePr>
          <p:xfrm>
            <a:off x="445" y="2771"/>
            <a:ext cx="1872" cy="1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Clip" r:id="rId4" imgW="3717925" imgH="3352800" progId="">
                    <p:embed/>
                  </p:oleObj>
                </mc:Choice>
                <mc:Fallback>
                  <p:oleObj name="Clip" r:id="rId4" imgW="3717925" imgH="3352800" progId="">
                    <p:embed/>
                    <p:pic>
                      <p:nvPicPr>
                        <p:cNvPr id="2068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5" y="2771"/>
                          <a:ext cx="1872" cy="17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69" name="AutoShape 21"/>
            <p:cNvSpPr>
              <a:spLocks noChangeArrowheads="1"/>
            </p:cNvSpPr>
            <p:nvPr/>
          </p:nvSpPr>
          <p:spPr bwMode="auto">
            <a:xfrm>
              <a:off x="2832" y="3072"/>
              <a:ext cx="624" cy="436"/>
            </a:xfrm>
            <a:prstGeom prst="wedgeRoundRectCallout">
              <a:avLst>
                <a:gd name="adj1" fmla="val -130130"/>
                <a:gd name="adj2" fmla="val 74542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408" tIns="45704" rIns="91408" bIns="45704" anchor="ctr"/>
            <a:lstStyle/>
            <a:p>
              <a:pPr eaLnBrk="0" hangingPunct="0"/>
              <a:endParaRPr lang="en-US" sz="1100" dirty="0">
                <a:latin typeface="Times New Roman" pitchFamily="18" charset="0"/>
              </a:endParaRPr>
            </a:p>
            <a:p>
              <a:pPr eaLnBrk="0" hangingPunct="0"/>
              <a:r>
                <a:rPr lang="en-US" sz="2200" dirty="0">
                  <a:latin typeface="Times New Roman" pitchFamily="18" charset="0"/>
                </a:rPr>
                <a:t>$?$?$?</a:t>
              </a:r>
            </a:p>
            <a:p>
              <a:pPr eaLnBrk="0" hangingPunct="0"/>
              <a:endParaRPr lang="en-US" sz="1100" dirty="0">
                <a:latin typeface="Times New Roman" pitchFamily="18" charset="0"/>
              </a:endParaRPr>
            </a:p>
          </p:txBody>
        </p:sp>
      </p:grpSp>
      <p:pic>
        <p:nvPicPr>
          <p:cNvPr id="7" name="Picture 6" descr="equalHousHandiComb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4343400"/>
            <a:ext cx="2476500" cy="151447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412182" cy="1169614"/>
          </a:xfrm>
        </p:spPr>
        <p:txBody>
          <a:bodyPr>
            <a:normAutofit fontScale="90000"/>
          </a:bodyPr>
          <a:lstStyle/>
          <a:p>
            <a:br>
              <a:rPr lang="en-US" sz="2900" dirty="0"/>
            </a:br>
            <a:r>
              <a:rPr lang="en-US" sz="2900" dirty="0">
                <a:solidFill>
                  <a:schemeClr val="tx1"/>
                </a:solidFill>
              </a:rPr>
              <a:t>    7. Vendor Management Bank Account                  	Form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635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512" y="1752600"/>
            <a:ext cx="7543511" cy="4190721"/>
          </a:xfrm>
        </p:spPr>
        <p:txBody>
          <a:bodyPr/>
          <a:lstStyle/>
          <a:p>
            <a:pPr marL="427387" indent="-427387">
              <a:lnSpc>
                <a:spcPct val="90000"/>
              </a:lnSpc>
            </a:pPr>
            <a:endParaRPr lang="en-US" sz="2200" dirty="0"/>
          </a:p>
          <a:p>
            <a:pPr marL="427387" indent="-427387">
              <a:lnSpc>
                <a:spcPct val="90000"/>
              </a:lnSpc>
            </a:pPr>
            <a:r>
              <a:rPr lang="en-US" sz="2200" dirty="0"/>
              <a:t>Draw-Down funds deposited electronically to </a:t>
            </a:r>
            <a:r>
              <a:rPr lang="en-US" sz="2200" u="sng" dirty="0"/>
              <a:t>your CDBG bank account</a:t>
            </a:r>
            <a:endParaRPr lang="en-US" sz="2200" dirty="0"/>
          </a:p>
          <a:p>
            <a:pPr marL="867596" lvl="1" indent="-410291">
              <a:lnSpc>
                <a:spcPct val="90000"/>
              </a:lnSpc>
              <a:buNone/>
            </a:pPr>
            <a:endParaRPr lang="en-US" sz="1800" dirty="0"/>
          </a:p>
          <a:p>
            <a:pPr marL="427387" indent="-427387">
              <a:lnSpc>
                <a:spcPct val="90000"/>
              </a:lnSpc>
              <a:buNone/>
            </a:pPr>
            <a:endParaRPr lang="en-US" sz="2200" dirty="0"/>
          </a:p>
          <a:p>
            <a:pPr marL="427387" indent="-427387">
              <a:lnSpc>
                <a:spcPct val="90000"/>
              </a:lnSpc>
            </a:pPr>
            <a:r>
              <a:rPr lang="en-US" sz="2200" dirty="0"/>
              <a:t>Must be signed &amp; returned with award package</a:t>
            </a:r>
          </a:p>
          <a:p>
            <a:pPr marL="427387" indent="-427387">
              <a:lnSpc>
                <a:spcPct val="90000"/>
              </a:lnSpc>
            </a:pPr>
            <a:endParaRPr lang="en-US" sz="2200" dirty="0"/>
          </a:p>
          <a:p>
            <a:pPr marL="427387" indent="-427387">
              <a:lnSpc>
                <a:spcPct val="90000"/>
              </a:lnSpc>
            </a:pPr>
            <a:r>
              <a:rPr lang="en-US" sz="2200" dirty="0"/>
              <a:t>Attach a Void Check or an approved Bank Letter (see Appendix 1, item #2 and #39</a:t>
            </a:r>
          </a:p>
          <a:p>
            <a:pPr marL="427387" indent="-427387">
              <a:lnSpc>
                <a:spcPct val="90000"/>
              </a:lnSpc>
            </a:pPr>
            <a:endParaRPr lang="en-US" sz="2200" dirty="0"/>
          </a:p>
          <a:p>
            <a:pPr marL="427387" indent="-427387">
              <a:lnSpc>
                <a:spcPct val="90000"/>
              </a:lnSpc>
              <a:buNone/>
            </a:pPr>
            <a:endParaRPr lang="en-US" sz="2200" dirty="0"/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New form dated June 22, 2017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8686338"/>
              </p:ext>
            </p:extLst>
          </p:nvPr>
        </p:nvGraphicFramePr>
        <p:xfrm>
          <a:off x="3119310" y="2048099"/>
          <a:ext cx="314007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Acrobat Document" r:id="rId3" imgW="5829199" imgH="7543800" progId="AcroExch.Document.11">
                  <p:embed/>
                </p:oleObj>
              </mc:Choice>
              <mc:Fallback>
                <p:oleObj name="Acrobat Document" r:id="rId3" imgW="5829199" imgH="7543800" progId="AcroExch.Document.11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19310" y="2048099"/>
                        <a:ext cx="314007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4593010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612563"/>
              </p:ext>
            </p:extLst>
          </p:nvPr>
        </p:nvGraphicFramePr>
        <p:xfrm>
          <a:off x="2128886" y="1600200"/>
          <a:ext cx="4043314" cy="5305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Document" r:id="rId3" imgW="5940026" imgH="7792443" progId="Word.Document.12">
                  <p:embed/>
                </p:oleObj>
              </mc:Choice>
              <mc:Fallback>
                <p:oleObj name="Document" r:id="rId3" imgW="5940026" imgH="7792443" progId="Word.Document.12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8886" y="1600200"/>
                        <a:ext cx="4043314" cy="53054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1029406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817687" y="2166937"/>
            <a:ext cx="5743575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245996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6000" dirty="0"/>
              <a:t>Civil Rights Form</a:t>
            </a:r>
          </a:p>
          <a:p>
            <a:r>
              <a:rPr lang="en-US" sz="6000" dirty="0"/>
              <a:t>SAM Form</a:t>
            </a:r>
          </a:p>
          <a:p>
            <a:pPr marL="0" indent="0">
              <a:buNone/>
            </a:pPr>
            <a:r>
              <a:rPr lang="en-US" sz="6000" dirty="0"/>
              <a:t> </a:t>
            </a:r>
            <a:r>
              <a:rPr lang="en-US" sz="2400" dirty="0"/>
              <a:t>(Both are now part of the Application Process)</a:t>
            </a:r>
          </a:p>
        </p:txBody>
      </p:sp>
    </p:spTree>
    <p:extLst>
      <p:ext uri="{BB962C8B-B14F-4D97-AF65-F5344CB8AC3E}">
        <p14:creationId xmlns:p14="http://schemas.microsoft.com/office/powerpoint/2010/main" val="686030499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6650182" cy="806824"/>
          </a:xfrm>
        </p:spPr>
        <p:txBody>
          <a:bodyPr/>
          <a:lstStyle/>
          <a:p>
            <a:r>
              <a:rPr lang="en-US" sz="2900" u="sng" dirty="0">
                <a:solidFill>
                  <a:schemeClr val="tx1"/>
                </a:solidFill>
              </a:rPr>
              <a:t>YOUR</a:t>
            </a:r>
            <a:r>
              <a:rPr lang="en-US" sz="2900" dirty="0">
                <a:solidFill>
                  <a:schemeClr val="tx1"/>
                </a:solidFill>
              </a:rPr>
              <a:t> CDBG BANK ACCOUNT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77091" y="1680882"/>
            <a:ext cx="7758545" cy="4840941"/>
          </a:xfrm>
        </p:spPr>
        <p:txBody>
          <a:bodyPr/>
          <a:lstStyle/>
          <a:p>
            <a:pPr marL="495769" indent="-495769">
              <a:lnSpc>
                <a:spcPct val="90000"/>
              </a:lnSpc>
              <a:spcAft>
                <a:spcPct val="50000"/>
              </a:spcAft>
            </a:pPr>
            <a:r>
              <a:rPr lang="en-US" sz="2200" dirty="0"/>
              <a:t>Separate, </a:t>
            </a:r>
            <a:r>
              <a:rPr lang="en-US" sz="2200" u="sng" dirty="0"/>
              <a:t>non-interest bearing</a:t>
            </a:r>
            <a:r>
              <a:rPr lang="en-US" sz="2200" dirty="0"/>
              <a:t> bank account for </a:t>
            </a:r>
            <a:r>
              <a:rPr lang="en-US" sz="2200" u="sng" dirty="0"/>
              <a:t>each</a:t>
            </a:r>
            <a:r>
              <a:rPr lang="en-US" sz="2200" dirty="0"/>
              <a:t> CDBG award</a:t>
            </a:r>
          </a:p>
          <a:p>
            <a:pPr marL="495769" indent="-495769">
              <a:lnSpc>
                <a:spcPct val="90000"/>
              </a:lnSpc>
              <a:spcAft>
                <a:spcPct val="50000"/>
              </a:spcAft>
            </a:pPr>
            <a:r>
              <a:rPr lang="en-US" sz="2200" dirty="0"/>
              <a:t>Account is for CDBG $$$ ONLY (no match or any other project funds!!!!!!!!)</a:t>
            </a:r>
          </a:p>
          <a:p>
            <a:pPr marL="495769" indent="-495769" algn="ctr">
              <a:lnSpc>
                <a:spcPct val="90000"/>
              </a:lnSpc>
              <a:spcAft>
                <a:spcPct val="50000"/>
              </a:spcAft>
              <a:buNone/>
            </a:pPr>
            <a:r>
              <a:rPr lang="en-US" sz="2200" dirty="0"/>
              <a:t>Tips:</a:t>
            </a:r>
          </a:p>
          <a:p>
            <a:pPr marL="935977" lvl="1" indent="-478673">
              <a:lnSpc>
                <a:spcPct val="90000"/>
              </a:lnSpc>
              <a:spcAft>
                <a:spcPct val="50000"/>
              </a:spcAft>
              <a:buFontTx/>
              <a:buAutoNum type="arabicPeriod"/>
            </a:pPr>
            <a:r>
              <a:rPr lang="en-US" sz="2200" dirty="0"/>
              <a:t>Check with bank for minimum balance; if local $ is used to open, it can be reimbursed later</a:t>
            </a:r>
          </a:p>
          <a:p>
            <a:pPr marL="935977" lvl="1" indent="-478673">
              <a:lnSpc>
                <a:spcPct val="90000"/>
              </a:lnSpc>
              <a:spcAft>
                <a:spcPct val="50000"/>
              </a:spcAft>
              <a:buFontTx/>
              <a:buAutoNum type="arabicPeriod"/>
            </a:pPr>
            <a:r>
              <a:rPr lang="en-US" sz="2200" dirty="0"/>
              <a:t>CDBG will not pay insufficient fund charges</a:t>
            </a:r>
          </a:p>
          <a:p>
            <a:pPr marL="935977" lvl="1" indent="-478673">
              <a:lnSpc>
                <a:spcPct val="90000"/>
              </a:lnSpc>
              <a:spcAft>
                <a:spcPct val="50000"/>
              </a:spcAft>
              <a:buFontTx/>
              <a:buAutoNum type="arabicPeriod"/>
            </a:pPr>
            <a:r>
              <a:rPr lang="en-US" sz="2200" dirty="0"/>
              <a:t>CDBG funds-on-hand for over three-business days should be limited to $5,000 or less.  If more than $5,000….you must send it back to DCA.</a:t>
            </a:r>
          </a:p>
          <a:p>
            <a:pPr marL="935977" lvl="1" indent="-478673">
              <a:lnSpc>
                <a:spcPct val="90000"/>
              </a:lnSpc>
              <a:spcAft>
                <a:spcPct val="50000"/>
              </a:spcAft>
              <a:buFontTx/>
              <a:buAutoNum type="arabicPeriod"/>
            </a:pPr>
            <a:endParaRPr lang="en-US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990023" y="2364441"/>
            <a:ext cx="716395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030" tIns="41015" rIns="82030" bIns="41015"/>
          <a:lstStyle/>
          <a:p>
            <a:pPr algn="l" eaLnBrk="0" hangingPunct="0">
              <a:buFontTx/>
              <a:buChar char="•"/>
            </a:pPr>
            <a:endParaRPr lang="en-US" sz="2200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6629977" cy="900672"/>
          </a:xfrm>
        </p:spPr>
        <p:txBody>
          <a:bodyPr>
            <a:normAutofit fontScale="90000"/>
          </a:bodyPr>
          <a:lstStyle/>
          <a:p>
            <a:br>
              <a:rPr lang="en-US" sz="2900" dirty="0"/>
            </a:br>
            <a:r>
              <a:rPr lang="en-US" sz="2900" b="1" dirty="0">
                <a:solidFill>
                  <a:schemeClr val="tx1"/>
                </a:solidFill>
              </a:rPr>
              <a:t>IMPORTANT REMINDERS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92728" y="1949824"/>
            <a:ext cx="7350125" cy="2675404"/>
          </a:xfrm>
        </p:spPr>
        <p:txBody>
          <a:bodyPr/>
          <a:lstStyle/>
          <a:p>
            <a:r>
              <a:rPr lang="en-US" sz="2200" u="sng" dirty="0"/>
              <a:t>Keep copies</a:t>
            </a:r>
            <a:r>
              <a:rPr lang="en-US" sz="2200" dirty="0"/>
              <a:t> of your entire award package</a:t>
            </a:r>
          </a:p>
          <a:p>
            <a:pPr>
              <a:buFontTx/>
              <a:buNone/>
            </a:pPr>
            <a:endParaRPr lang="en-US" sz="2200" dirty="0"/>
          </a:p>
          <a:p>
            <a:r>
              <a:rPr lang="en-US" sz="2200" dirty="0"/>
              <a:t>Sign &amp; Return Award Package within </a:t>
            </a:r>
            <a:r>
              <a:rPr lang="en-US" sz="2200"/>
              <a:t>30 days of award</a:t>
            </a:r>
            <a:endParaRPr lang="en-US" sz="2200" baseline="30000" dirty="0"/>
          </a:p>
          <a:p>
            <a:pPr>
              <a:buNone/>
            </a:pPr>
            <a:endParaRPr lang="en-US" sz="2200" u="sng" baseline="30000" dirty="0"/>
          </a:p>
          <a:p>
            <a:r>
              <a:rPr lang="en-US" sz="2200" dirty="0"/>
              <a:t>Remember: No Signed Award Package = No $$$</a:t>
            </a:r>
          </a:p>
          <a:p>
            <a:pPr algn="ctr">
              <a:buFontTx/>
              <a:buNone/>
            </a:pPr>
            <a:endParaRPr lang="en-US" sz="2200" u="sng" dirty="0"/>
          </a:p>
        </p:txBody>
      </p:sp>
      <p:graphicFrame>
        <p:nvGraphicFramePr>
          <p:cNvPr id="365572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3441700" y="4033838"/>
          <a:ext cx="1668463" cy="245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Clip" r:id="rId4" imgW="2247900" imgH="3306763" progId="">
                  <p:embed/>
                </p:oleObj>
              </mc:Choice>
              <mc:Fallback>
                <p:oleObj name="Clip" r:id="rId4" imgW="2247900" imgH="3306763" progId="">
                  <p:embed/>
                  <p:pic>
                    <p:nvPicPr>
                      <p:cNvPr id="365572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1700" y="4033838"/>
                        <a:ext cx="1668463" cy="245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FINANCIAL MANAGEMENT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97324" name="Picture 12" descr="MC910217003[1]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085730" y="1600200"/>
            <a:ext cx="5207490" cy="4495800"/>
          </a:xfrm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Financial Management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99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512" y="1829361"/>
            <a:ext cx="7543511" cy="4490757"/>
          </a:xfrm>
        </p:spPr>
        <p:txBody>
          <a:bodyPr/>
          <a:lstStyle/>
          <a:p>
            <a:pPr>
              <a:buFontTx/>
              <a:buNone/>
            </a:pPr>
            <a:r>
              <a:rPr lang="en-US" sz="2200" dirty="0"/>
              <a:t>“…financial records should be established &amp; maintained in such a manner as to facilitate the reporting and monitoring of expenditures and obligations by activity.”</a:t>
            </a:r>
          </a:p>
          <a:p>
            <a:pPr>
              <a:buFontTx/>
              <a:buNone/>
            </a:pPr>
            <a:r>
              <a:rPr lang="en-US" sz="2200" dirty="0"/>
              <a:t>	--Ch. 3, </a:t>
            </a:r>
            <a:r>
              <a:rPr lang="en-US" sz="2200" i="1" dirty="0"/>
              <a:t>Financial Management &amp; Administration</a:t>
            </a:r>
          </a:p>
          <a:p>
            <a:pPr>
              <a:buFontTx/>
              <a:buNone/>
            </a:pPr>
            <a:endParaRPr lang="en-US" sz="2200" dirty="0"/>
          </a:p>
          <a:p>
            <a:pPr>
              <a:buFontTx/>
              <a:buNone/>
            </a:pPr>
            <a:r>
              <a:rPr lang="en-US" sz="2200" dirty="0"/>
              <a:t>Bottom Line:</a:t>
            </a:r>
          </a:p>
          <a:p>
            <a:r>
              <a:rPr lang="en-US" sz="2200" dirty="0"/>
              <a:t>You need a good ledger and financial filing system for your project – please review Chapter 3 carefully.</a:t>
            </a:r>
          </a:p>
          <a:p>
            <a:r>
              <a:rPr lang="en-US" sz="2200" dirty="0"/>
              <a:t>You will be monitored for Financial Management</a:t>
            </a:r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You cannot Draw Down funds until you…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01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512" y="1829361"/>
            <a:ext cx="7835034" cy="4625228"/>
          </a:xfrm>
        </p:spPr>
        <p:txBody>
          <a:bodyPr>
            <a:normAutofit/>
          </a:bodyPr>
          <a:lstStyle/>
          <a:p>
            <a:pPr marL="495769" indent="-495769">
              <a:buNone/>
            </a:pPr>
            <a:endParaRPr lang="en-US" sz="1300" dirty="0"/>
          </a:p>
          <a:p>
            <a:pPr marL="495769" indent="-495769">
              <a:buFontTx/>
              <a:buAutoNum type="arabicPeriod"/>
            </a:pPr>
            <a:r>
              <a:rPr lang="en-US" sz="2200" dirty="0"/>
              <a:t>Complete and submit grant award package to DCA</a:t>
            </a:r>
          </a:p>
          <a:p>
            <a:pPr marL="495769" indent="-495769">
              <a:buFontTx/>
              <a:buAutoNum type="arabicPeriod"/>
            </a:pPr>
            <a:endParaRPr lang="en-US" sz="1300" dirty="0"/>
          </a:p>
          <a:p>
            <a:pPr marL="495769" indent="-495769">
              <a:buFontTx/>
              <a:buAutoNum type="arabicPeriod"/>
            </a:pPr>
            <a:r>
              <a:rPr lang="en-US" sz="2200" dirty="0"/>
              <a:t>Clear your special conditions through GAN’s</a:t>
            </a:r>
          </a:p>
          <a:p>
            <a:pPr marL="495769" indent="-495769">
              <a:buFontTx/>
              <a:buAutoNum type="arabicPeriod"/>
            </a:pPr>
            <a:endParaRPr lang="en-US" sz="1300" dirty="0"/>
          </a:p>
          <a:p>
            <a:pPr marL="495769" indent="-495769">
              <a:buFontTx/>
              <a:buAutoNum type="arabicPeriod"/>
            </a:pPr>
            <a:r>
              <a:rPr lang="en-US" sz="2200" dirty="0"/>
              <a:t>Receive DCA environmental clearance for non-exempt activities</a:t>
            </a:r>
          </a:p>
          <a:p>
            <a:pPr marL="495769" indent="-495769">
              <a:buFontTx/>
              <a:buAutoNum type="arabicPeriod"/>
            </a:pPr>
            <a:endParaRPr lang="en-US" sz="1300" dirty="0"/>
          </a:p>
          <a:p>
            <a:pPr marL="495769" indent="-495769">
              <a:buFontTx/>
              <a:buAutoNum type="arabicPeriod"/>
            </a:pPr>
            <a:r>
              <a:rPr lang="en-US" sz="2200" dirty="0"/>
              <a:t>…are caught up on Quarterly Reports</a:t>
            </a:r>
          </a:p>
          <a:p>
            <a:pPr marL="495769" indent="-495769">
              <a:buFontTx/>
              <a:buAutoNum type="arabicPeriod"/>
            </a:pPr>
            <a:endParaRPr lang="en-US" sz="2200" dirty="0"/>
          </a:p>
          <a:p>
            <a:pPr marL="495769" indent="-495769">
              <a:buFontTx/>
              <a:buAutoNum type="arabicPeriod"/>
            </a:pPr>
            <a:r>
              <a:rPr lang="en-US" sz="2200" dirty="0"/>
              <a:t>Verify </a:t>
            </a:r>
            <a:r>
              <a:rPr lang="en-US" sz="2200" u="sng" dirty="0"/>
              <a:t>required</a:t>
            </a:r>
            <a:r>
              <a:rPr lang="en-US" sz="2200" dirty="0"/>
              <a:t> cash match/leverage (for </a:t>
            </a:r>
            <a:r>
              <a:rPr lang="en-US" sz="2200" u="sng" dirty="0"/>
              <a:t>final</a:t>
            </a:r>
            <a:r>
              <a:rPr lang="en-US" sz="2200" dirty="0"/>
              <a:t> draw down)</a:t>
            </a:r>
          </a:p>
          <a:p>
            <a:pPr marL="495769" indent="-495769" algn="ctr">
              <a:buNone/>
            </a:pPr>
            <a:endParaRPr lang="en-US" sz="2200" dirty="0"/>
          </a:p>
          <a:p>
            <a:pPr marL="495769" indent="-495769">
              <a:buFontTx/>
              <a:buAutoNum type="arabicPeriod"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6400512" cy="100852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GRANT AWARD PACKAGE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0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92727" y="1981201"/>
            <a:ext cx="8035636" cy="4473388"/>
          </a:xfrm>
        </p:spPr>
        <p:txBody>
          <a:bodyPr>
            <a:normAutofit lnSpcReduction="10000"/>
          </a:bodyPr>
          <a:lstStyle/>
          <a:p>
            <a:pPr marL="615437" indent="-615437">
              <a:buClr>
                <a:schemeClr val="bg1"/>
              </a:buClr>
              <a:buFont typeface="Wingdings" pitchFamily="2" charset="2"/>
              <a:buChar char="è"/>
            </a:pPr>
            <a:r>
              <a:rPr lang="en-US" dirty="0"/>
              <a:t>1. Statement of CDBG Award</a:t>
            </a:r>
          </a:p>
          <a:p>
            <a:pPr marL="615437" indent="-615437">
              <a:buClr>
                <a:schemeClr val="bg1"/>
              </a:buClr>
              <a:buFont typeface="Wingdings" pitchFamily="2" charset="2"/>
              <a:buChar char="è"/>
            </a:pPr>
            <a:r>
              <a:rPr lang="en-US" dirty="0"/>
              <a:t>2. Budget Summary </a:t>
            </a:r>
          </a:p>
          <a:p>
            <a:pPr marL="615437" indent="-615437">
              <a:buClr>
                <a:schemeClr val="bg1"/>
              </a:buClr>
              <a:buFont typeface="Wingdings" pitchFamily="2" charset="2"/>
              <a:buChar char="è"/>
            </a:pPr>
            <a:r>
              <a:rPr lang="en-US" dirty="0"/>
              <a:t>3. General &amp; Special Conditions</a:t>
            </a:r>
          </a:p>
          <a:p>
            <a:pPr marL="615437" indent="-615437">
              <a:buClr>
                <a:schemeClr val="bg1"/>
              </a:buClr>
              <a:buFont typeface="Wingdings" pitchFamily="2" charset="2"/>
              <a:buChar char="è"/>
            </a:pPr>
            <a:r>
              <a:rPr lang="en-US" dirty="0"/>
              <a:t>4. Statement of Revisions</a:t>
            </a:r>
          </a:p>
          <a:p>
            <a:pPr marL="615437" indent="-615437">
              <a:buClr>
                <a:schemeClr val="bg1"/>
              </a:buClr>
              <a:buFont typeface="Wingdings" pitchFamily="2" charset="2"/>
              <a:buChar char="è"/>
            </a:pPr>
            <a:r>
              <a:rPr lang="en-US" dirty="0"/>
              <a:t>5. Authorized Signature Card</a:t>
            </a:r>
          </a:p>
          <a:p>
            <a:pPr marL="615437" indent="-615437">
              <a:buClr>
                <a:schemeClr val="bg1"/>
              </a:buClr>
              <a:buFont typeface="Wingdings" pitchFamily="2" charset="2"/>
              <a:buChar char="è"/>
            </a:pPr>
            <a:r>
              <a:rPr lang="en-US" dirty="0"/>
              <a:t>6. VENDOR MANAGEMENT BANK ACCOUNT  	 Form</a:t>
            </a:r>
          </a:p>
          <a:p>
            <a:pPr marL="615437" indent="-615437">
              <a:buClr>
                <a:schemeClr val="bg1"/>
              </a:buClr>
              <a:buFont typeface="Wingdings" pitchFamily="2" charset="2"/>
              <a:buChar char="è"/>
            </a:pPr>
            <a:r>
              <a:rPr lang="en-US" dirty="0"/>
              <a:t>                          </a:t>
            </a:r>
            <a:r>
              <a:rPr lang="en-US" sz="1800" dirty="0"/>
              <a:t>(Chapter 1)</a:t>
            </a:r>
          </a:p>
          <a:p>
            <a:pPr marL="615437" indent="-615437">
              <a:buClr>
                <a:schemeClr val="bg1"/>
              </a:buClr>
              <a:buFont typeface="Wingdings" pitchFamily="2" charset="2"/>
              <a:buChar char="è"/>
            </a:pP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bag_of_mone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5571" y="1589723"/>
            <a:ext cx="4117074" cy="5115877"/>
          </a:xfrm>
          <a:prstGeom prst="rect">
            <a:avLst/>
          </a:prstGeom>
        </p:spPr>
      </p:pic>
      <p:pic>
        <p:nvPicPr>
          <p:cNvPr id="5" name="CASHREG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620000" y="5782235"/>
            <a:ext cx="277091" cy="26894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33155" name="Picture 3"/>
          <p:cNvPicPr>
            <a:picLocks noChangeAspect="1" noChangeArrowheads="1"/>
          </p:cNvPicPr>
          <p:nvPr/>
        </p:nvPicPr>
        <p:blipFill>
          <a:blip r:embed="rId2" cstate="print"/>
          <a:srcRect l="25000" t="12500" r="23125" b="5469"/>
          <a:stretch>
            <a:fillRect/>
          </a:stretch>
        </p:blipFill>
        <p:spPr bwMode="auto">
          <a:xfrm>
            <a:off x="1731818" y="874059"/>
            <a:ext cx="4502727" cy="552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5636" y="1949824"/>
            <a:ext cx="8243455" cy="2914404"/>
          </a:xfrm>
          <a:prstGeom prst="rect">
            <a:avLst/>
          </a:prstGeom>
          <a:solidFill>
            <a:schemeClr val="bg1"/>
          </a:solidFill>
        </p:spPr>
        <p:txBody>
          <a:bodyPr wrap="square" lIns="82058" tIns="41029" rIns="82058" bIns="41029" rtlCol="0">
            <a:spAutoFit/>
          </a:bodyPr>
          <a:lstStyle/>
          <a:p>
            <a:pPr algn="l"/>
            <a:r>
              <a:rPr lang="en-US" sz="3600" dirty="0"/>
              <a:t>4. If any of the amounts in Column H will exceed remaining funds available, please designate the activity number from which you want funds transferred.</a:t>
            </a:r>
          </a:p>
          <a:p>
            <a:pPr algn="l"/>
            <a:r>
              <a:rPr lang="en-US" sz="3600" dirty="0"/>
              <a:t>____________________.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sz="2900" dirty="0"/>
              <a:t>	</a:t>
            </a:r>
            <a:r>
              <a:rPr lang="en-US" b="1" dirty="0">
                <a:solidFill>
                  <a:schemeClr val="tx1"/>
                </a:solidFill>
              </a:rPr>
              <a:t>Draw-Downs</a:t>
            </a:r>
            <a:br>
              <a:rPr lang="en-US" b="1" dirty="0">
                <a:solidFill>
                  <a:schemeClr val="tx1"/>
                </a:solidFill>
              </a:rPr>
            </a:b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00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92727" y="1680883"/>
            <a:ext cx="8035636" cy="4759699"/>
          </a:xfrm>
        </p:spPr>
        <p:txBody>
          <a:bodyPr/>
          <a:lstStyle/>
          <a:p>
            <a:pPr>
              <a:buFontTx/>
              <a:buNone/>
            </a:pPr>
            <a:endParaRPr lang="en-US" sz="1300" dirty="0"/>
          </a:p>
          <a:p>
            <a:r>
              <a:rPr lang="en-US" sz="2200" dirty="0">
                <a:latin typeface="Times New Roman" pitchFamily="18" charset="0"/>
              </a:rPr>
              <a:t>DCA processes draws on Tuesdays &amp; Thursdays</a:t>
            </a:r>
          </a:p>
          <a:p>
            <a:pPr>
              <a:buFontTx/>
              <a:buNone/>
            </a:pPr>
            <a:endParaRPr lang="en-US" sz="1300" dirty="0">
              <a:latin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</a:rPr>
              <a:t>Time your draw-downs accordingly; “funds should be in your bank 7 days from the day DCA processes request”</a:t>
            </a:r>
          </a:p>
          <a:p>
            <a:pPr>
              <a:buFontTx/>
              <a:buNone/>
            </a:pPr>
            <a:endParaRPr lang="en-US" sz="1300" dirty="0">
              <a:latin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</a:rPr>
              <a:t>Match signatures to those on Authorized Signature Card</a:t>
            </a:r>
          </a:p>
          <a:p>
            <a:endParaRPr lang="en-US" sz="1300" dirty="0">
              <a:latin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</a:rPr>
              <a:t>Funds should be paid out of your account </a:t>
            </a:r>
            <a:r>
              <a:rPr lang="en-US" sz="2200" u="sng" dirty="0">
                <a:latin typeface="Times New Roman" pitchFamily="18" charset="0"/>
              </a:rPr>
              <a:t>no later than 3 business days</a:t>
            </a:r>
            <a:r>
              <a:rPr lang="en-US" sz="2200" dirty="0">
                <a:latin typeface="Times New Roman" pitchFamily="18" charset="0"/>
              </a:rPr>
              <a:t> after they are deposited</a:t>
            </a:r>
          </a:p>
          <a:p>
            <a:pPr>
              <a:buFontTx/>
              <a:buNone/>
            </a:pPr>
            <a:endParaRPr lang="en-US" sz="2200" dirty="0">
              <a:latin typeface="Times New Roman" pitchFamily="18" charset="0"/>
            </a:endParaRPr>
          </a:p>
          <a:p>
            <a:pPr>
              <a:buFontTx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E-mail Draw Down Requests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Email to:    CDBG.DRAWS@DCA.GA.GOV</a:t>
            </a:r>
          </a:p>
        </p:txBody>
      </p:sp>
    </p:spTree>
    <p:extLst>
      <p:ext uri="{BB962C8B-B14F-4D97-AF65-F5344CB8AC3E}">
        <p14:creationId xmlns:p14="http://schemas.microsoft.com/office/powerpoint/2010/main" val="2979165108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>
                <a:solidFill>
                  <a:schemeClr val="tx1"/>
                </a:solidFill>
                <a:latin typeface="Arial Black" pitchFamily="34" charset="0"/>
              </a:rPr>
              <a:t>Note Mailing Address for Draw Down Requests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0653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dirty="0">
              <a:solidFill>
                <a:schemeClr val="tx1"/>
              </a:solidFill>
              <a:latin typeface="Arial Black" pitchFamily="34" charset="0"/>
            </a:endParaRPr>
          </a:p>
          <a:p>
            <a:pPr algn="ctr">
              <a:buFontTx/>
              <a:buNone/>
            </a:pPr>
            <a:r>
              <a:rPr lang="en-US" dirty="0">
                <a:solidFill>
                  <a:schemeClr val="tx1"/>
                </a:solidFill>
              </a:rPr>
              <a:t>Office of Community Development</a:t>
            </a:r>
          </a:p>
          <a:p>
            <a:pPr algn="ctr">
              <a:buFontTx/>
              <a:buNone/>
            </a:pPr>
            <a:r>
              <a:rPr lang="en-US" dirty="0">
                <a:solidFill>
                  <a:schemeClr val="tx1"/>
                </a:solidFill>
              </a:rPr>
              <a:t>Georgia Department of Community Affairs</a:t>
            </a:r>
          </a:p>
          <a:p>
            <a:pPr algn="ctr">
              <a:buFontTx/>
              <a:buNone/>
            </a:pPr>
            <a:r>
              <a:rPr lang="en-US" dirty="0">
                <a:solidFill>
                  <a:schemeClr val="tx1"/>
                </a:solidFill>
              </a:rPr>
              <a:t>60 Executive Park South, NE</a:t>
            </a:r>
          </a:p>
          <a:p>
            <a:pPr algn="ctr">
              <a:buFontTx/>
              <a:buNone/>
            </a:pPr>
            <a:r>
              <a:rPr lang="en-US" dirty="0">
                <a:solidFill>
                  <a:schemeClr val="tx1"/>
                </a:solidFill>
              </a:rPr>
              <a:t>Atlanta, GA 30329-2231</a:t>
            </a:r>
          </a:p>
          <a:p>
            <a:pPr algn="ctr">
              <a:buFontTx/>
              <a:buNone/>
            </a:pPr>
            <a:endParaRPr lang="en-US" dirty="0"/>
          </a:p>
        </p:txBody>
      </p:sp>
      <p:pic>
        <p:nvPicPr>
          <p:cNvPr id="406535" name="Picture 7" descr="j028360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4495800"/>
            <a:ext cx="1593273" cy="174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21609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6629977" cy="896471"/>
          </a:xfrm>
        </p:spPr>
        <p:txBody>
          <a:bodyPr/>
          <a:lstStyle/>
          <a:p>
            <a:r>
              <a:rPr lang="en-US" sz="2900" dirty="0">
                <a:solidFill>
                  <a:schemeClr val="tx1"/>
                </a:solidFill>
              </a:rPr>
              <a:t>1. STATEMENT OF CDBG AWARD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87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92727" y="1676400"/>
            <a:ext cx="7620000" cy="4252913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endParaRPr lang="en-US" sz="2200" dirty="0"/>
          </a:p>
          <a:p>
            <a:r>
              <a:rPr lang="en-US" sz="2200" dirty="0"/>
              <a:t>Your CONTRACT with DCA</a:t>
            </a:r>
          </a:p>
          <a:p>
            <a:endParaRPr lang="en-US" sz="2200" dirty="0"/>
          </a:p>
          <a:p>
            <a:r>
              <a:rPr lang="en-US" sz="2200" dirty="0"/>
              <a:t>Your unique GRANT #.  Include GRANT # on ALL forms &amp; correspondence to DCA </a:t>
            </a:r>
          </a:p>
          <a:p>
            <a:pPr>
              <a:buFontTx/>
              <a:buNone/>
            </a:pPr>
            <a:endParaRPr lang="en-US" sz="2200" dirty="0"/>
          </a:p>
          <a:p>
            <a:r>
              <a:rPr lang="en-US" sz="2200" dirty="0"/>
              <a:t>GRANT PERIOD: An Important Timeline to Keep</a:t>
            </a:r>
          </a:p>
          <a:p>
            <a:pPr>
              <a:buFontTx/>
              <a:buNone/>
            </a:pPr>
            <a:endParaRPr lang="en-US" sz="2200" dirty="0"/>
          </a:p>
          <a:p>
            <a:pPr algn="ctr">
              <a:buFontTx/>
              <a:buNone/>
            </a:pPr>
            <a:r>
              <a:rPr lang="en-US" sz="2200" dirty="0"/>
              <a:t>Sign &amp; Return to DCA.</a:t>
            </a:r>
          </a:p>
          <a:p>
            <a:pPr algn="ctr">
              <a:buFontTx/>
              <a:buNone/>
            </a:pPr>
            <a:r>
              <a:rPr lang="en-US" sz="2200" dirty="0">
                <a:solidFill>
                  <a:srgbClr val="FF66CC"/>
                </a:solidFill>
              </a:rPr>
              <a:t>KEEP A COPY FOR YOUR FILES.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6629977" cy="1102378"/>
          </a:xfrm>
        </p:spPr>
        <p:txBody>
          <a:bodyPr/>
          <a:lstStyle/>
          <a:p>
            <a:br>
              <a:rPr lang="en-US" sz="2900" dirty="0"/>
            </a:br>
            <a:r>
              <a:rPr lang="en-US" sz="2900" dirty="0">
                <a:solidFill>
                  <a:schemeClr val="tx1"/>
                </a:solidFill>
              </a:rPr>
              <a:t>2. BUDGET SUMMARY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604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23455" y="1815353"/>
            <a:ext cx="7543512" cy="3724556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dirty="0"/>
              <a:t>Your Official Budget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dirty="0"/>
              <a:t>Use THIS budget (not application’s) to create your ledger, accounting records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dirty="0"/>
              <a:t>Local match/leverage is listed at bottom; </a:t>
            </a:r>
            <a:r>
              <a:rPr lang="en-US" sz="2200" u="sng" dirty="0"/>
              <a:t>keep documentation of it</a:t>
            </a:r>
            <a:r>
              <a:rPr lang="en-US" sz="2200" dirty="0"/>
              <a:t> – </a:t>
            </a:r>
            <a:r>
              <a:rPr lang="en-US" sz="2200" i="1" dirty="0"/>
              <a:t>it will be monitored</a:t>
            </a:r>
          </a:p>
          <a:p>
            <a:pPr>
              <a:lnSpc>
                <a:spcPct val="90000"/>
              </a:lnSpc>
            </a:pP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dirty="0"/>
              <a:t>DO </a:t>
            </a:r>
            <a:r>
              <a:rPr lang="en-US" sz="2200" u="sng" dirty="0"/>
              <a:t>NOT</a:t>
            </a:r>
            <a:r>
              <a:rPr lang="en-US" sz="2200" dirty="0"/>
              <a:t> SIGN &amp; RETURN this form w/award </a:t>
            </a:r>
            <a:r>
              <a:rPr lang="en-US" sz="2200" dirty="0" err="1"/>
              <a:t>pckg</a:t>
            </a:r>
            <a:endParaRPr lang="en-US" sz="2200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6629977" cy="1479176"/>
          </a:xfrm>
        </p:spPr>
        <p:txBody>
          <a:bodyPr/>
          <a:lstStyle/>
          <a:p>
            <a:br>
              <a:rPr lang="en-US" sz="2900" dirty="0"/>
            </a:br>
            <a:r>
              <a:rPr lang="en-US" sz="2900" dirty="0">
                <a:solidFill>
                  <a:schemeClr val="tx1"/>
                </a:solidFill>
              </a:rPr>
              <a:t>3a. GENERAL CONDITIONS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762000" y="1752600"/>
            <a:ext cx="7543512" cy="472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/>
          <a:lstStyle/>
          <a:p>
            <a:pPr marL="343334" indent="-343334" defTabSz="914608">
              <a:spcBef>
                <a:spcPct val="20000"/>
              </a:spcBef>
              <a:buClr>
                <a:srgbClr val="F56600"/>
              </a:buClr>
            </a:pPr>
            <a:endParaRPr lang="en-US" sz="2200" b="1" dirty="0"/>
          </a:p>
          <a:p>
            <a:pPr marL="343334" indent="-343334" defTabSz="914608">
              <a:spcBef>
                <a:spcPct val="20000"/>
              </a:spcBef>
              <a:buClr>
                <a:srgbClr val="F56600"/>
              </a:buClr>
              <a:buFontTx/>
              <a:buChar char="•"/>
            </a:pPr>
            <a:r>
              <a:rPr lang="en-US" sz="2200" b="1" dirty="0">
                <a:solidFill>
                  <a:schemeClr val="tx2"/>
                </a:solidFill>
              </a:rPr>
              <a:t>For ALL CDBG awards</a:t>
            </a:r>
          </a:p>
          <a:p>
            <a:pPr marL="343334" indent="-343334" defTabSz="914608">
              <a:spcBef>
                <a:spcPct val="20000"/>
              </a:spcBef>
              <a:buClr>
                <a:srgbClr val="F56600"/>
              </a:buClr>
            </a:pPr>
            <a:endParaRPr lang="en-US" sz="2200" b="1" dirty="0">
              <a:solidFill>
                <a:schemeClr val="tx2"/>
              </a:solidFill>
            </a:endParaRPr>
          </a:p>
          <a:p>
            <a:pPr marL="343334" indent="-343334" defTabSz="914608">
              <a:spcBef>
                <a:spcPct val="20000"/>
              </a:spcBef>
              <a:buClr>
                <a:srgbClr val="F56600"/>
              </a:buClr>
              <a:buFontTx/>
              <a:buChar char="•"/>
            </a:pPr>
            <a:r>
              <a:rPr lang="en-US" sz="2200" b="1" dirty="0">
                <a:solidFill>
                  <a:schemeClr val="tx2"/>
                </a:solidFill>
              </a:rPr>
              <a:t>Includes standard, mandatory CDBG compliance responsibilities (Environmental, Section 3, Conflict of Interest, etc.)</a:t>
            </a:r>
          </a:p>
          <a:p>
            <a:pPr marL="343334" indent="-343334" defTabSz="914608">
              <a:spcBef>
                <a:spcPct val="20000"/>
              </a:spcBef>
              <a:buClr>
                <a:srgbClr val="F56600"/>
              </a:buClr>
            </a:pPr>
            <a:endParaRPr lang="en-US" sz="2200" b="1" dirty="0">
              <a:solidFill>
                <a:schemeClr val="tx2"/>
              </a:solidFill>
            </a:endParaRPr>
          </a:p>
          <a:p>
            <a:pPr marL="343334" indent="-343334" defTabSz="914608">
              <a:spcBef>
                <a:spcPct val="20000"/>
              </a:spcBef>
              <a:buClr>
                <a:srgbClr val="F56600"/>
              </a:buClr>
              <a:buFontTx/>
              <a:buChar char="•"/>
            </a:pPr>
            <a:r>
              <a:rPr lang="en-US" sz="2200" b="1" dirty="0">
                <a:solidFill>
                  <a:schemeClr val="tx2"/>
                </a:solidFill>
              </a:rPr>
              <a:t>Must be signed &amp; returned in award package</a:t>
            </a:r>
          </a:p>
          <a:p>
            <a:pPr marL="343334" indent="-343334" defTabSz="914608">
              <a:spcBef>
                <a:spcPct val="20000"/>
              </a:spcBef>
              <a:buClr>
                <a:srgbClr val="F56600"/>
              </a:buClr>
            </a:pPr>
            <a:endParaRPr lang="en-US" sz="2200" b="1" dirty="0"/>
          </a:p>
          <a:p>
            <a:pPr marL="343334" indent="-343334" defTabSz="914608">
              <a:spcBef>
                <a:spcPct val="20000"/>
              </a:spcBef>
              <a:buClr>
                <a:srgbClr val="F56600"/>
              </a:buClr>
            </a:pPr>
            <a:endParaRPr lang="en-US" sz="2200" b="1" dirty="0">
              <a:solidFill>
                <a:srgbClr val="FF66CC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6629977" cy="1102378"/>
          </a:xfrm>
        </p:spPr>
        <p:txBody>
          <a:bodyPr/>
          <a:lstStyle/>
          <a:p>
            <a:br>
              <a:rPr lang="en-US" sz="2900" dirty="0"/>
            </a:br>
            <a:r>
              <a:rPr lang="en-US" sz="2900" dirty="0">
                <a:solidFill>
                  <a:schemeClr val="tx1"/>
                </a:solidFill>
              </a:rPr>
              <a:t>3b. SPECIAL CONDITIONS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573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23455" y="1828800"/>
            <a:ext cx="7543512" cy="4491317"/>
          </a:xfrm>
        </p:spPr>
        <p:txBody>
          <a:bodyPr>
            <a:normAutofit/>
          </a:bodyPr>
          <a:lstStyle/>
          <a:p>
            <a:r>
              <a:rPr lang="en-US" sz="2200" u="sng" dirty="0"/>
              <a:t>Specific</a:t>
            </a:r>
            <a:r>
              <a:rPr lang="en-US" sz="2200" dirty="0"/>
              <a:t> to each CDBG Award</a:t>
            </a:r>
            <a:endParaRPr lang="en-US" sz="2200" u="sng" dirty="0"/>
          </a:p>
          <a:p>
            <a:pPr>
              <a:buFontTx/>
              <a:buNone/>
            </a:pPr>
            <a:endParaRPr lang="en-US" sz="2200" dirty="0"/>
          </a:p>
          <a:p>
            <a:r>
              <a:rPr lang="en-US" sz="2200" dirty="0"/>
              <a:t>Elected Official’s Signature = “I agree to clear these conditions ASAP.” (See General Conditions)</a:t>
            </a:r>
            <a:endParaRPr lang="en-US" sz="2200" dirty="0">
              <a:cs typeface="Arial" charset="0"/>
            </a:endParaRPr>
          </a:p>
          <a:p>
            <a:pPr>
              <a:buFontTx/>
              <a:buNone/>
            </a:pPr>
            <a:endParaRPr lang="en-US" sz="2200" dirty="0"/>
          </a:p>
          <a:p>
            <a:r>
              <a:rPr lang="en-US" sz="2200" dirty="0"/>
              <a:t>Not cleared until you receive a “Grant Adjustment Notice” (no clearance, no $$$)</a:t>
            </a:r>
          </a:p>
          <a:p>
            <a:endParaRPr lang="en-US" sz="2200" dirty="0"/>
          </a:p>
          <a:p>
            <a:r>
              <a:rPr lang="en-US" sz="2200" dirty="0"/>
              <a:t>Must be signed &amp; returned in award package</a:t>
            </a:r>
          </a:p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153400" cy="990600"/>
          </a:xfrm>
        </p:spPr>
        <p:txBody>
          <a:bodyPr/>
          <a:lstStyle/>
          <a:p>
            <a:br>
              <a:rPr lang="en-US" sz="2900" dirty="0"/>
            </a:br>
            <a:r>
              <a:rPr lang="en-US" sz="2900" dirty="0">
                <a:solidFill>
                  <a:schemeClr val="tx1"/>
                </a:solidFill>
              </a:rPr>
              <a:t>4. STATEMENT OF REVISIONS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sz="1300" dirty="0"/>
          </a:p>
          <a:p>
            <a:pPr>
              <a:lnSpc>
                <a:spcPct val="90000"/>
              </a:lnSpc>
            </a:pPr>
            <a:r>
              <a:rPr lang="en-US" sz="2200" dirty="0"/>
              <a:t>Your Statement of Award might say, “This award is subject to revisions” </a:t>
            </a:r>
            <a:r>
              <a:rPr lang="en-US" sz="2200" dirty="0">
                <a:cs typeface="Arial" charset="0"/>
              </a:rPr>
              <a:t>→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300" dirty="0"/>
          </a:p>
          <a:p>
            <a:pPr>
              <a:lnSpc>
                <a:spcPct val="90000"/>
              </a:lnSpc>
            </a:pPr>
            <a:r>
              <a:rPr lang="en-US" sz="2200" dirty="0"/>
              <a:t>Changes to proposal were made (usually budget)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300" dirty="0"/>
          </a:p>
          <a:p>
            <a:pPr>
              <a:lnSpc>
                <a:spcPct val="90000"/>
              </a:lnSpc>
            </a:pPr>
            <a:r>
              <a:rPr lang="en-US" sz="2200" dirty="0"/>
              <a:t>Review thoroughly, sign &amp; return with award package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200" dirty="0"/>
          </a:p>
          <a:p>
            <a:pPr>
              <a:lnSpc>
                <a:spcPct val="90000"/>
              </a:lnSpc>
              <a:buFontTx/>
              <a:buNone/>
            </a:pPr>
            <a:endParaRPr lang="en-US" sz="1900" dirty="0"/>
          </a:p>
          <a:p>
            <a:pPr>
              <a:lnSpc>
                <a:spcPct val="90000"/>
              </a:lnSpc>
            </a:pPr>
            <a:endParaRPr lang="en-US" sz="2200" dirty="0"/>
          </a:p>
        </p:txBody>
      </p:sp>
      <p:sp>
        <p:nvSpPr>
          <p:cNvPr id="359428" name="Rectangle 4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1900" dirty="0"/>
          </a:p>
          <a:p>
            <a:pPr>
              <a:lnSpc>
                <a:spcPct val="90000"/>
              </a:lnSpc>
            </a:pPr>
            <a:endParaRPr lang="en-US" sz="1900" dirty="0"/>
          </a:p>
          <a:p>
            <a:pPr>
              <a:lnSpc>
                <a:spcPct val="90000"/>
              </a:lnSpc>
            </a:pPr>
            <a:endParaRPr lang="en-US" sz="1900" dirty="0"/>
          </a:p>
          <a:p>
            <a:pPr>
              <a:lnSpc>
                <a:spcPct val="90000"/>
              </a:lnSpc>
            </a:pPr>
            <a:endParaRPr lang="en-US" sz="1900" dirty="0"/>
          </a:p>
          <a:p>
            <a:pPr>
              <a:lnSpc>
                <a:spcPct val="90000"/>
              </a:lnSpc>
            </a:pPr>
            <a:endParaRPr lang="en-US" sz="190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359429" name="Object 5"/>
          <p:cNvGraphicFramePr>
            <a:graphicFrameLocks noChangeAspect="1"/>
          </p:cNvGraphicFramePr>
          <p:nvPr/>
        </p:nvGraphicFramePr>
        <p:xfrm>
          <a:off x="5472546" y="1949824"/>
          <a:ext cx="2043545" cy="24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Clip" r:id="rId4" imgW="2247900" imgH="3306763" progId="">
                  <p:embed/>
                </p:oleObj>
              </mc:Choice>
              <mc:Fallback>
                <p:oleObj name="Clip" r:id="rId4" imgW="2247900" imgH="3306763" progId="">
                  <p:embed/>
                  <p:pic>
                    <p:nvPicPr>
                      <p:cNvPr id="3594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2546" y="1949824"/>
                        <a:ext cx="2043545" cy="2454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6899853" cy="1102378"/>
          </a:xfrm>
        </p:spPr>
        <p:txBody>
          <a:bodyPr/>
          <a:lstStyle/>
          <a:p>
            <a:br>
              <a:rPr lang="en-US" sz="2900" dirty="0"/>
            </a:br>
            <a:r>
              <a:rPr lang="en-US" sz="2900" dirty="0">
                <a:solidFill>
                  <a:schemeClr val="tx1"/>
                </a:solidFill>
              </a:rPr>
              <a:t>6a. AUTHORIZED SIGNATURE CARD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614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512" y="1752600"/>
            <a:ext cx="7543511" cy="4190721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sz="1900" dirty="0"/>
          </a:p>
          <a:p>
            <a:pPr>
              <a:lnSpc>
                <a:spcPct val="90000"/>
              </a:lnSpc>
            </a:pPr>
            <a:r>
              <a:rPr lang="en-US" sz="2200" dirty="0"/>
              <a:t>Local authorization to sign &amp; submit draws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900" dirty="0"/>
          </a:p>
          <a:p>
            <a:pPr>
              <a:lnSpc>
                <a:spcPct val="90000"/>
              </a:lnSpc>
              <a:buFontTx/>
              <a:buNone/>
            </a:pPr>
            <a:endParaRPr lang="en-US" sz="1900" dirty="0"/>
          </a:p>
          <a:p>
            <a:pPr>
              <a:lnSpc>
                <a:spcPct val="90000"/>
              </a:lnSpc>
            </a:pPr>
            <a:r>
              <a:rPr lang="en-US" sz="2200" dirty="0"/>
              <a:t>Gives option of 1 </a:t>
            </a:r>
            <a:r>
              <a:rPr lang="en-US" sz="2200" u="sng" dirty="0"/>
              <a:t>or</a:t>
            </a:r>
            <a:r>
              <a:rPr lang="en-US" sz="2200" dirty="0"/>
              <a:t> 2 signatures on draws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900" dirty="0"/>
          </a:p>
          <a:p>
            <a:pPr>
              <a:lnSpc>
                <a:spcPct val="90000"/>
              </a:lnSpc>
              <a:buFontTx/>
              <a:buNone/>
            </a:pPr>
            <a:endParaRPr lang="en-US" sz="1900" dirty="0"/>
          </a:p>
          <a:p>
            <a:pPr>
              <a:lnSpc>
                <a:spcPct val="90000"/>
              </a:lnSpc>
            </a:pPr>
            <a:r>
              <a:rPr lang="en-US" sz="2200" dirty="0"/>
              <a:t>At least one local government signature is required (employee or official)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200" dirty="0"/>
          </a:p>
          <a:p>
            <a:pPr>
              <a:lnSpc>
                <a:spcPct val="90000"/>
              </a:lnSpc>
            </a:pPr>
            <a:endParaRPr lang="en-US" sz="2200" dirty="0"/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6927273" cy="1143000"/>
          </a:xfrm>
        </p:spPr>
        <p:txBody>
          <a:bodyPr/>
          <a:lstStyle/>
          <a:p>
            <a:br>
              <a:rPr lang="en-US" sz="2900" dirty="0"/>
            </a:br>
            <a:r>
              <a:rPr lang="en-US" sz="2900" dirty="0">
                <a:solidFill>
                  <a:schemeClr val="tx1"/>
                </a:solidFill>
              </a:rPr>
              <a:t>6b. AUTHORIZED SIGNATURE CARD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4038" y="1981200"/>
            <a:ext cx="8589962" cy="4608513"/>
          </a:xfrm>
        </p:spPr>
        <p:txBody>
          <a:bodyPr/>
          <a:lstStyle/>
          <a:p>
            <a:pPr marL="495769" indent="-495769">
              <a:buNone/>
            </a:pPr>
            <a:r>
              <a:rPr lang="en-US" sz="2200" dirty="0"/>
              <a:t>DCA requires </a:t>
            </a:r>
            <a:r>
              <a:rPr lang="en-US" sz="2200" u="sng" dirty="0"/>
              <a:t>TWO</a:t>
            </a:r>
            <a:r>
              <a:rPr lang="en-US" sz="2200" dirty="0"/>
              <a:t> signatures on Signature Card if either…</a:t>
            </a:r>
          </a:p>
          <a:p>
            <a:pPr marL="495769" indent="-495769">
              <a:buNone/>
            </a:pPr>
            <a:endParaRPr lang="en-US" sz="1300" dirty="0"/>
          </a:p>
          <a:p>
            <a:pPr marL="495769" indent="-495769">
              <a:buNone/>
            </a:pPr>
            <a:endParaRPr lang="en-US" sz="1300" dirty="0"/>
          </a:p>
          <a:p>
            <a:pPr marL="495769" indent="-495769">
              <a:buNone/>
            </a:pPr>
            <a:endParaRPr lang="en-US" sz="1300" dirty="0"/>
          </a:p>
          <a:p>
            <a:pPr marL="495769" indent="-495769"/>
            <a:r>
              <a:rPr lang="en-US" sz="2200" dirty="0"/>
              <a:t>Elected official authorizes him/herself on draw downs, or</a:t>
            </a:r>
          </a:p>
          <a:p>
            <a:pPr marL="495769" indent="-495769">
              <a:buNone/>
            </a:pPr>
            <a:endParaRPr lang="en-US" sz="1300" dirty="0"/>
          </a:p>
          <a:p>
            <a:pPr marL="495769" indent="-495769">
              <a:buNone/>
            </a:pPr>
            <a:endParaRPr lang="en-US" sz="1300" dirty="0"/>
          </a:p>
          <a:p>
            <a:pPr marL="495769" indent="-495769"/>
            <a:r>
              <a:rPr lang="en-US" sz="2200" dirty="0"/>
              <a:t>Grant administrator signs</a:t>
            </a:r>
            <a:endParaRPr lang="en-US" dirty="0">
              <a:solidFill>
                <a:schemeClr val="tx1"/>
              </a:solidFill>
            </a:endParaRPr>
          </a:p>
          <a:p>
            <a:pPr marL="495769" indent="-495769">
              <a:buNone/>
            </a:pPr>
            <a:endParaRPr lang="en-US" sz="1400" dirty="0"/>
          </a:p>
          <a:p>
            <a:pPr marL="495769" indent="-495769">
              <a:buNone/>
            </a:pPr>
            <a:endParaRPr lang="en-US" sz="1900" dirty="0"/>
          </a:p>
          <a:p>
            <a:pPr marL="495769" indent="-495769"/>
            <a:endParaRPr lang="en-US" sz="2200" dirty="0"/>
          </a:p>
          <a:p>
            <a:pPr marL="495769" indent="-495769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DFD Recipients Template">
  <a:themeElements>
    <a:clrScheme name="CDFD Recipients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DFD Recipients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DFD Recipient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FD Recipients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FD Recipients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FD Recipients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FD Recipients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FD Recipients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FD Recipients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FD Recipients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FD Recipients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FD Recipients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FD Recipients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FD Recipients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DFD Recipients Template">
  <a:themeElements>
    <a:clrScheme name="CDFD Recipients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DFD Recipients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DFD Recipient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FD Recipients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FD Recipients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FD Recipients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FD Recipients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FD Recipients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FD Recipients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FD Recipients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FD Recipients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FD Recipients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FD Recipients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FD Recipients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CA powerpoint master.rev.8-14">
  <a:themeElements>
    <a:clrScheme name="Custom 1">
      <a:dk1>
        <a:sysClr val="windowText" lastClr="000000"/>
      </a:dk1>
      <a:lt1>
        <a:sysClr val="window" lastClr="FFFFFF"/>
      </a:lt1>
      <a:dk2>
        <a:srgbClr val="8A7967"/>
      </a:dk2>
      <a:lt2>
        <a:srgbClr val="EBDDC3"/>
      </a:lt2>
      <a:accent1>
        <a:srgbClr val="92D050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49711E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CA powerpoint master.rev.8-14">
  <a:themeElements>
    <a:clrScheme name="Custom 1">
      <a:dk1>
        <a:sysClr val="windowText" lastClr="000000"/>
      </a:dk1>
      <a:lt1>
        <a:sysClr val="window" lastClr="FFFFFF"/>
      </a:lt1>
      <a:dk2>
        <a:srgbClr val="8A7967"/>
      </a:dk2>
      <a:lt2>
        <a:srgbClr val="EBDDC3"/>
      </a:lt2>
      <a:accent1>
        <a:srgbClr val="92D050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49711E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3B5F0BF75E754686931CD1D1984FD8" ma:contentTypeVersion="2" ma:contentTypeDescription="Create a new document." ma:contentTypeScope="" ma:versionID="94026880ac61301f0a32566e13487495">
  <xsd:schema xmlns:xsd="http://www.w3.org/2001/XMLSchema" xmlns:xs="http://www.w3.org/2001/XMLSchema" xmlns:p="http://schemas.microsoft.com/office/2006/metadata/properties" xmlns:ns2="32b673cb-32f9-4f8a-bde1-317ba16e8f75" targetNamespace="http://schemas.microsoft.com/office/2006/metadata/properties" ma:root="true" ma:fieldsID="6824e26ebf612b5c5c2632a183b813f6" ns2:_="">
    <xsd:import namespace="32b673cb-32f9-4f8a-bde1-317ba16e8f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b673cb-32f9-4f8a-bde1-317ba16e8f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3D7EE4-4FB5-41FF-B71F-84636FC797FB}">
  <ds:schemaRefs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32b673cb-32f9-4f8a-bde1-317ba16e8f75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A7C9538-07FC-4F04-9FEC-9FEA11DB53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b673cb-32f9-4f8a-bde1-317ba16e8f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096C856-D758-4C56-BE72-76D462357A3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z Presentation Recip2012 Template</Template>
  <TotalTime>654</TotalTime>
  <Words>870</Words>
  <Application>Microsoft Office PowerPoint</Application>
  <PresentationFormat>On-screen Show (4:3)</PresentationFormat>
  <Paragraphs>176</Paragraphs>
  <Slides>25</Slides>
  <Notes>13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Arial</vt:lpstr>
      <vt:lpstr>Arial Black</vt:lpstr>
      <vt:lpstr>Calibri</vt:lpstr>
      <vt:lpstr>Myriad Roman</vt:lpstr>
      <vt:lpstr>Times New Roman</vt:lpstr>
      <vt:lpstr>Tw Cen MT</vt:lpstr>
      <vt:lpstr>Wingdings</vt:lpstr>
      <vt:lpstr>Wingdings 2</vt:lpstr>
      <vt:lpstr>CDFD Recipients Template</vt:lpstr>
      <vt:lpstr>1_CDFD Recipients Template</vt:lpstr>
      <vt:lpstr>DCA powerpoint master.rev.8-14</vt:lpstr>
      <vt:lpstr>1_DCA powerpoint master.rev.8-14</vt:lpstr>
      <vt:lpstr>Clip</vt:lpstr>
      <vt:lpstr>Acrobat Document</vt:lpstr>
      <vt:lpstr>Document</vt:lpstr>
      <vt:lpstr>YOUR 2017 CDBG Grant Award  &amp; Financial Management</vt:lpstr>
      <vt:lpstr>GRANT AWARD PACKAGE</vt:lpstr>
      <vt:lpstr>1. STATEMENT OF CDBG AWARD</vt:lpstr>
      <vt:lpstr> 2. BUDGET SUMMARY</vt:lpstr>
      <vt:lpstr> 3a. GENERAL CONDITIONS</vt:lpstr>
      <vt:lpstr> 3b. SPECIAL CONDITIONS</vt:lpstr>
      <vt:lpstr> 4. STATEMENT OF REVISIONS</vt:lpstr>
      <vt:lpstr> 6a. AUTHORIZED SIGNATURE CARD</vt:lpstr>
      <vt:lpstr> 6b. AUTHORIZED SIGNATURE CARD</vt:lpstr>
      <vt:lpstr>     7. Vendor Management Bank Account                   Form</vt:lpstr>
      <vt:lpstr>PowerPoint Presentation</vt:lpstr>
      <vt:lpstr>PowerPoint Presentation</vt:lpstr>
      <vt:lpstr>PowerPoint Presentation</vt:lpstr>
      <vt:lpstr>PowerPoint Presentation</vt:lpstr>
      <vt:lpstr>YOUR CDBG BANK ACCOUNT</vt:lpstr>
      <vt:lpstr> IMPORTANT REMINDERS</vt:lpstr>
      <vt:lpstr>FINANCIAL MANAGEMENT</vt:lpstr>
      <vt:lpstr>Financial Management</vt:lpstr>
      <vt:lpstr>You cannot Draw Down funds until you… </vt:lpstr>
      <vt:lpstr>PowerPoint Presentation</vt:lpstr>
      <vt:lpstr>PowerPoint Presentation</vt:lpstr>
      <vt:lpstr> Draw-Downs </vt:lpstr>
      <vt:lpstr>E-mail Draw Down Requests</vt:lpstr>
      <vt:lpstr>Note Mailing Address for Draw Down Requests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rob.shaw</dc:creator>
  <cp:lastModifiedBy>Steed Robinson</cp:lastModifiedBy>
  <cp:revision>89</cp:revision>
  <cp:lastPrinted>2017-09-29T16:15:57Z</cp:lastPrinted>
  <dcterms:created xsi:type="dcterms:W3CDTF">2012-09-21T17:41:22Z</dcterms:created>
  <dcterms:modified xsi:type="dcterms:W3CDTF">2017-09-29T16:23:23Z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0x010100AD3B5F0BF75E754686931CD1D1984FD8</vt:lpwstr>
  </property>
</Properties>
</file>