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1" r:id="rId5"/>
    <p:sldMasterId id="2147483652" r:id="rId6"/>
    <p:sldMasterId id="2147483653" r:id="rId7"/>
    <p:sldMasterId id="2147483655" r:id="rId8"/>
    <p:sldMasterId id="2147483657" r:id="rId9"/>
    <p:sldMasterId id="2147483659" r:id="rId10"/>
    <p:sldMasterId id="2147483661" r:id="rId11"/>
    <p:sldMasterId id="2147483663" r:id="rId12"/>
    <p:sldMasterId id="2147483665" r:id="rId13"/>
    <p:sldMasterId id="2147483667" r:id="rId14"/>
    <p:sldMasterId id="2147483781" r:id="rId15"/>
    <p:sldMasterId id="2147483793" r:id="rId16"/>
    <p:sldMasterId id="2147483814" r:id="rId17"/>
  </p:sldMasterIdLst>
  <p:notesMasterIdLst>
    <p:notesMasterId r:id="rId31"/>
  </p:notesMasterIdLst>
  <p:handoutMasterIdLst>
    <p:handoutMasterId r:id="rId32"/>
  </p:handoutMasterIdLst>
  <p:sldIdLst>
    <p:sldId id="256" r:id="rId18"/>
    <p:sldId id="318" r:id="rId19"/>
    <p:sldId id="312" r:id="rId20"/>
    <p:sldId id="314" r:id="rId21"/>
    <p:sldId id="319" r:id="rId22"/>
    <p:sldId id="323" r:id="rId23"/>
    <p:sldId id="320" r:id="rId24"/>
    <p:sldId id="315" r:id="rId25"/>
    <p:sldId id="322" r:id="rId26"/>
    <p:sldId id="324" r:id="rId27"/>
    <p:sldId id="326" r:id="rId28"/>
    <p:sldId id="316" r:id="rId29"/>
    <p:sldId id="325" r:id="rId30"/>
  </p:sldIdLst>
  <p:sldSz cx="10058400" cy="73152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3180">
          <p15:clr>
            <a:srgbClr val="A4A3A4"/>
          </p15:clr>
        </p15:guide>
        <p15:guide id="3" orient="horz" pos="1134">
          <p15:clr>
            <a:srgbClr val="A4A3A4"/>
          </p15:clr>
        </p15:guide>
        <p15:guide id="4" orient="horz" pos="4377">
          <p15:clr>
            <a:srgbClr val="A4A3A4"/>
          </p15:clr>
        </p15:guide>
        <p15:guide id="5" pos="3466">
          <p15:clr>
            <a:srgbClr val="A4A3A4"/>
          </p15:clr>
        </p15:guide>
        <p15:guide id="6" pos="474">
          <p15:clr>
            <a:srgbClr val="A4A3A4"/>
          </p15:clr>
        </p15:guide>
        <p15:guide id="7" pos="5869">
          <p15:clr>
            <a:srgbClr val="A4A3A4"/>
          </p15:clr>
        </p15:guide>
        <p15:guide id="8" pos="31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.casper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061"/>
    <a:srgbClr val="DDDDDD"/>
    <a:srgbClr val="7D706B"/>
    <a:srgbClr val="FFBE7D"/>
    <a:srgbClr val="FF9933"/>
    <a:srgbClr val="796D6B"/>
    <a:srgbClr val="A19795"/>
    <a:srgbClr val="F5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717" autoAdjust="0"/>
  </p:normalViewPr>
  <p:slideViewPr>
    <p:cSldViewPr snapToGrid="0">
      <p:cViewPr varScale="1">
        <p:scale>
          <a:sx n="105" d="100"/>
          <a:sy n="105" d="100"/>
        </p:scale>
        <p:origin x="1656" y="102"/>
      </p:cViewPr>
      <p:guideLst>
        <p:guide orient="horz" pos="1296"/>
        <p:guide orient="horz" pos="3180"/>
        <p:guide orient="horz" pos="1134"/>
        <p:guide orient="horz" pos="4377"/>
        <p:guide pos="3466"/>
        <p:guide pos="474"/>
        <p:guide pos="5869"/>
        <p:guide pos="31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00" y="552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8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7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574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377A6267-DB2C-4AE7-A9FC-C4887470F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1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7942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394"/>
            <a:ext cx="5608320" cy="418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574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574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DF6B7507-32C3-4B3B-926C-E42BC6D9C1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7942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B7507-32C3-4B3B-926C-E42BC6D9C1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4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7942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B7507-32C3-4B3B-926C-E42BC6D9C1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5.jpeg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5.jpeg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Conflict of Interest Prohibition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3092" name="Picture 20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94" name="Picture 22" descr="OfficeCommunityDev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3095" name="Text Box 2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0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00710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200712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200713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0714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00715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0716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200717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37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03782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203784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9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145280"/>
            <a:ext cx="7040880" cy="18694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AFDB8A-2E92-4C59-B81C-A318EB8D8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0" dirty="0"/>
              <a:t>2014 CDBG Recipients' Workshop</a:t>
            </a:r>
          </a:p>
        </p:txBody>
      </p:sp>
      <p:pic>
        <p:nvPicPr>
          <p:cNvPr id="8" name="Picture 9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06886"/>
            <a:ext cx="9052560" cy="48276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A17AD9-7485-4395-8FB9-EF1FCB0DC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484677" y="6537961"/>
            <a:ext cx="416510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0" dirty="0"/>
              <a:t>2014 CDBG Recipients' Workshop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8189059" y="6951134"/>
            <a:ext cx="1410081" cy="2438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E52872-854F-4CCD-AA3F-C33ADDD62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5506720"/>
            <a:ext cx="3111818" cy="8331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6369101"/>
            <a:ext cx="10058400" cy="94609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10" name="Rectangle 9"/>
          <p:cNvSpPr/>
          <p:nvPr/>
        </p:nvSpPr>
        <p:spPr>
          <a:xfrm>
            <a:off x="73552" y="6447130"/>
            <a:ext cx="2474366" cy="7607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33" dirty="0"/>
          </a:p>
        </p:txBody>
      </p:sp>
      <p:sp>
        <p:nvSpPr>
          <p:cNvPr id="11" name="Rectangle 10"/>
          <p:cNvSpPr/>
          <p:nvPr/>
        </p:nvSpPr>
        <p:spPr>
          <a:xfrm>
            <a:off x="2595067" y="6447130"/>
            <a:ext cx="7463333" cy="76078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507843" y="1788160"/>
            <a:ext cx="7124700" cy="195072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598420" y="6453373"/>
            <a:ext cx="7376160" cy="731520"/>
          </a:xfrm>
        </p:spPr>
        <p:txBody>
          <a:bodyPr anchor="ctr">
            <a:normAutofit/>
          </a:bodyPr>
          <a:lstStyle>
            <a:lvl1pPr marL="0" indent="0" algn="l">
              <a:buNone/>
              <a:defRPr sz="2773" baseline="0">
                <a:solidFill>
                  <a:schemeClr val="tx1"/>
                </a:solidFill>
              </a:defRPr>
            </a:lvl1pPr>
            <a:lvl2pPr marL="487695" indent="0" algn="ctr">
              <a:buNone/>
            </a:lvl2pPr>
            <a:lvl3pPr marL="975390" indent="0" algn="ctr">
              <a:buNone/>
            </a:lvl3pPr>
            <a:lvl4pPr marL="1463086" indent="0" algn="ctr">
              <a:buNone/>
            </a:lvl4pPr>
            <a:lvl5pPr marL="1950781" indent="0" algn="ctr">
              <a:buNone/>
            </a:lvl5pPr>
            <a:lvl6pPr marL="2438476" indent="0" algn="ctr">
              <a:buNone/>
            </a:lvl6pPr>
            <a:lvl7pPr marL="2926171" indent="0" algn="ctr">
              <a:buNone/>
            </a:lvl7pPr>
            <a:lvl8pPr marL="3413867" indent="0" algn="ctr">
              <a:buNone/>
            </a:lvl8pPr>
            <a:lvl9pPr marL="3901562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3552" y="6446522"/>
            <a:ext cx="2474366" cy="762000"/>
          </a:xfrm>
        </p:spPr>
        <p:txBody>
          <a:bodyPr anchor="ctr">
            <a:normAutofit/>
          </a:bodyPr>
          <a:lstStyle>
            <a:lvl1pPr>
              <a:defRPr sz="213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22475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913" y="243840"/>
            <a:ext cx="8968740" cy="105664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3913" y="1706880"/>
            <a:ext cx="8968740" cy="4795520"/>
          </a:xfrm>
        </p:spPr>
        <p:txBody>
          <a:bodyPr/>
          <a:lstStyle>
            <a:lvl1pPr marL="341387" indent="-341387">
              <a:lnSpc>
                <a:spcPct val="114000"/>
              </a:lnSpc>
              <a:spcBef>
                <a:spcPts val="747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82773" indent="-292617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434041"/>
      </p:ext>
    </p:extLst>
  </p:cSld>
  <p:clrMapOvr>
    <a:masterClrMapping/>
  </p:clrMapOvr>
  <p:transition spd="med">
    <p:fad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2" y="2926081"/>
            <a:ext cx="7835424" cy="1784773"/>
          </a:xfrm>
        </p:spPr>
        <p:txBody>
          <a:bodyPr anchor="t"/>
          <a:lstStyle>
            <a:lvl1pPr marL="0" indent="0">
              <a:buNone/>
              <a:defRPr sz="2987">
                <a:solidFill>
                  <a:schemeClr val="tx2"/>
                </a:solidFill>
              </a:defRPr>
            </a:lvl1pPr>
            <a:lvl2pPr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25600"/>
            <a:ext cx="10058400" cy="121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8" name="Rectangle 7"/>
          <p:cNvSpPr/>
          <p:nvPr/>
        </p:nvSpPr>
        <p:spPr>
          <a:xfrm>
            <a:off x="0" y="1706880"/>
            <a:ext cx="1424940" cy="1056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9" name="Rectangle 8"/>
          <p:cNvSpPr/>
          <p:nvPr/>
        </p:nvSpPr>
        <p:spPr>
          <a:xfrm>
            <a:off x="1508760" y="1706880"/>
            <a:ext cx="8549640" cy="10566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06880"/>
            <a:ext cx="8382000" cy="1056640"/>
          </a:xfrm>
        </p:spPr>
        <p:txBody>
          <a:bodyPr/>
          <a:lstStyle>
            <a:lvl1pPr algn="l">
              <a:buNone/>
              <a:defRPr sz="4693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8951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0560" y="1695538"/>
            <a:ext cx="4274820" cy="4876800"/>
          </a:xfrm>
        </p:spPr>
        <p:txBody>
          <a:bodyPr/>
          <a:lstStyle>
            <a:lvl1pPr marL="341387" indent="-341387">
              <a:buSzPct val="70000"/>
              <a:buFont typeface="Wingdings" panose="05000000000000000000" pitchFamily="2" charset="2"/>
              <a:buChar char=""/>
              <a:defRPr/>
            </a:lvl1pPr>
            <a:lvl2pPr marL="682773" indent="-292617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29392" y="1695538"/>
            <a:ext cx="4274820" cy="4876800"/>
          </a:xfrm>
        </p:spPr>
        <p:txBody>
          <a:bodyPr/>
          <a:lstStyle>
            <a:lvl1pPr marL="341387" indent="-341387">
              <a:buSzPct val="70000"/>
              <a:buFont typeface="Wingdings" panose="05000000000000000000" pitchFamily="2" charset="2"/>
              <a:buChar char=""/>
              <a:defRPr/>
            </a:lvl1pPr>
            <a:lvl2pPr marL="667194" indent="-277715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September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80095"/>
      </p:ext>
    </p:extLst>
  </p:cSld>
  <p:clrMapOvr>
    <a:masterClrMapping/>
  </p:clrMapOvr>
  <p:transition spd="med">
    <p:fad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07479"/>
      </p:ext>
    </p:extLst>
  </p:cSld>
  <p:clrMapOvr>
    <a:masterClrMapping/>
  </p:clrMapOvr>
  <p:transition spd="med">
    <p:fad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664960"/>
            <a:ext cx="586740" cy="40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" y="2032000"/>
            <a:ext cx="8409940" cy="20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36267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6"/>
            <a:ext cx="4442460" cy="482769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6"/>
            <a:ext cx="4442460" cy="482769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9DDCC5-83A1-430A-A6F0-5B009C00A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1" y="291253"/>
            <a:ext cx="8884920" cy="927947"/>
          </a:xfrm>
        </p:spPr>
        <p:txBody>
          <a:bodyPr anchor="ctr"/>
          <a:lstStyle>
            <a:lvl1pPr algn="l">
              <a:buNone/>
              <a:defRPr sz="4693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357037"/>
            <a:ext cx="586740" cy="260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0560" y="1869440"/>
            <a:ext cx="1760220" cy="463296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67"/>
              </a:spcAft>
              <a:buNone/>
              <a:defRPr sz="1920"/>
            </a:lvl1pPr>
            <a:lvl2pPr>
              <a:buNone/>
              <a:defRPr sz="1280"/>
            </a:lvl2pPr>
            <a:lvl3pPr>
              <a:buNone/>
              <a:defRPr sz="1067"/>
            </a:lvl3pPr>
            <a:lvl4pPr>
              <a:buNone/>
              <a:defRPr sz="960"/>
            </a:lvl4pPr>
            <a:lvl5pPr>
              <a:buNone/>
              <a:defRPr sz="96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98420" y="1869440"/>
            <a:ext cx="7040880" cy="4714240"/>
          </a:xfrm>
        </p:spPr>
        <p:txBody>
          <a:bodyPr/>
          <a:lstStyle>
            <a:lvl1pPr marL="341387" indent="-341387">
              <a:buSzPct val="70000"/>
              <a:buFont typeface="Wingdings" panose="05000000000000000000" pitchFamily="2" charset="2"/>
              <a:buChar char=""/>
              <a:defRPr/>
            </a:lvl1pPr>
            <a:lvl2pPr marL="682773" indent="-292617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7155873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47ACDD-5748-4B8A-A12C-0B70EF822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7C12B-5022-4A1E-A994-0DD08DB8A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FDE25A-8E46-4DFF-AC05-BE80574C2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3D52C-6506-48E3-A604-E3E52DD93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9C5FB6-F225-41D1-BAE7-C57F71B28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706886"/>
            <a:ext cx="9052560" cy="48276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E148F-FB6E-4BB3-802C-16230098C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975364"/>
            <a:ext cx="2263140" cy="55592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975364"/>
            <a:ext cx="6621780" cy="55592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3E5768-0AE5-4F84-B1D8-DA47FD115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9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145280"/>
            <a:ext cx="704088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215F9-4FFB-443B-BA11-5A2C4026B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384244-C9F1-4E93-8AB3-2013E13EC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2F8B3E-0A4F-4944-BD59-30244F107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636" y="2057406"/>
            <a:ext cx="3471546" cy="24400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1821" y="2057406"/>
            <a:ext cx="3473291" cy="24400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007154-7D5C-4620-9587-3B5687FBC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16F3DE-2759-4FA2-9920-179892BB0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97F997-E808-45E0-9F66-C6C0B68F9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9C4FC0-ED78-45EA-81FA-767CB6514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A75110-9035-453F-BC50-65150D179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E1BEB4-9710-430C-8166-B410C8637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3DC385-C851-491D-AC26-A3A9E4DC9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3637" y="975360"/>
            <a:ext cx="1823086" cy="35221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636" y="975360"/>
            <a:ext cx="5303361" cy="3522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44B850-2CC9-47EF-8F1A-21687DCCB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77158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77160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77161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7162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77163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7164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77165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0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0230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0232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0233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0234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0235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0236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0237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3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3302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3304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3305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3306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3307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3308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3309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6374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6376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6377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6378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6379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6380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6381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9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944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9448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9449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9450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9451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9452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9453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97638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97640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97641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7642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97643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7644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97645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2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148.xml"/><Relationship Id="rId4" Type="http://schemas.openxmlformats.org/officeDocument/2006/relationships/slideLayout" Target="../slideLayouts/slideLayout14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81CFE83F-3DB6-426B-97EE-06208DACC579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46" name="Picture 22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48" name="Picture 24" descr="OfficeCommunityDev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4C078A79-E46D-4237-8EEA-6C4A936C4C94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99686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99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99689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99690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99691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9692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99693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5B624F30-652B-4374-9864-E49D3142BE9E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202758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2027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202761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6FA491C3-C0BA-4D2C-8509-B939C6DF3BF0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>
                <a:defRPr/>
              </a:pPr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3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>
              <a:defRPr/>
            </a:pPr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 dirty="0" smtClean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</a:p>
        </p:txBody>
      </p:sp>
      <p:pic>
        <p:nvPicPr>
          <p:cNvPr id="1033" name="Picture 10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7C125A93-4D32-4B81-B229-4361A1D489A3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>
                <a:defRPr/>
              </a:pPr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3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>
              <a:defRPr/>
            </a:pPr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019" y="487680"/>
            <a:ext cx="18473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2" y="406401"/>
            <a:ext cx="653796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000" b="1" i="0" dirty="0">
                <a:solidFill>
                  <a:srgbClr val="7D7061"/>
                </a:solidFill>
              </a:rPr>
              <a:t>Community Finance Division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0560" y="243840"/>
            <a:ext cx="8968740" cy="10566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3913" y="1706880"/>
            <a:ext cx="8968740" cy="4828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05600" y="6664963"/>
            <a:ext cx="2933700" cy="389467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93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0561" y="6664756"/>
            <a:ext cx="5963191" cy="389467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93">
                <a:solidFill>
                  <a:schemeClr val="tx2"/>
                </a:solidFill>
              </a:defRPr>
            </a:lvl1pPr>
          </a:lstStyle>
          <a:p>
            <a:r>
              <a:rPr lang="en-US"/>
              <a:t>September 4, 2014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316736"/>
            <a:ext cx="10058400" cy="3413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8" name="Rectangle 7"/>
          <p:cNvSpPr/>
          <p:nvPr/>
        </p:nvSpPr>
        <p:spPr>
          <a:xfrm>
            <a:off x="0" y="1365504"/>
            <a:ext cx="586740" cy="2438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9" name="Rectangle 8"/>
          <p:cNvSpPr/>
          <p:nvPr/>
        </p:nvSpPr>
        <p:spPr>
          <a:xfrm>
            <a:off x="649605" y="1365504"/>
            <a:ext cx="9408795" cy="2438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</p:spTree>
    <p:extLst>
      <p:ext uri="{BB962C8B-B14F-4D97-AF65-F5344CB8AC3E}">
        <p14:creationId xmlns:p14="http://schemas.microsoft.com/office/powerpoint/2010/main" val="170530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693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1387" indent="-341387" algn="l" rtl="0" eaLnBrk="1" latinLnBrk="0" hangingPunct="1">
        <a:spcBef>
          <a:spcPts val="747"/>
        </a:spcBef>
        <a:buClr>
          <a:schemeClr val="accent2"/>
        </a:buClr>
        <a:buSzPct val="60000"/>
        <a:buFont typeface="Wingdings"/>
        <a:buChar char=""/>
        <a:defRPr kumimoji="0" sz="3093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2773" indent="-292617" algn="l" rtl="0" eaLnBrk="1" latinLnBrk="0" hangingPunct="1">
        <a:spcBef>
          <a:spcPts val="587"/>
        </a:spcBef>
        <a:buClr>
          <a:schemeClr val="accent1"/>
        </a:buClr>
        <a:buSzPct val="70000"/>
        <a:buFont typeface="Wingdings 2"/>
        <a:buChar char=""/>
        <a:defRPr kumimoji="0" lang="en-US" sz="3093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75390" indent="-243848" algn="l" rtl="0" eaLnBrk="1" latinLnBrk="0" hangingPunct="1">
        <a:spcBef>
          <a:spcPts val="533"/>
        </a:spcBef>
        <a:buClr>
          <a:schemeClr val="accent2"/>
        </a:buClr>
        <a:buSzPct val="75000"/>
        <a:buFont typeface="Wingdings"/>
        <a:buChar char=""/>
        <a:defRPr kumimoji="0" sz="2453" kern="1200">
          <a:solidFill>
            <a:schemeClr val="tx2"/>
          </a:solidFill>
          <a:latin typeface="+mn-lt"/>
          <a:ea typeface="+mn-ea"/>
          <a:cs typeface="+mn-cs"/>
        </a:defRPr>
      </a:lvl3pPr>
      <a:lvl4pPr marL="1463086" indent="-243848" algn="l" rtl="0" eaLnBrk="1" latinLnBrk="0" hangingPunct="1">
        <a:spcBef>
          <a:spcPts val="427"/>
        </a:spcBef>
        <a:buClr>
          <a:schemeClr val="accent3"/>
        </a:buClr>
        <a:buSzPct val="75000"/>
        <a:buFont typeface="Wingdings"/>
        <a:buChar char=""/>
        <a:defRPr kumimoji="0"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1950781" indent="-243848" algn="l" rtl="0" eaLnBrk="1" latinLnBrk="0" hangingPunct="1">
        <a:spcBef>
          <a:spcPts val="427"/>
        </a:spcBef>
        <a:buClr>
          <a:schemeClr val="accent4"/>
        </a:buClr>
        <a:buSzPct val="65000"/>
        <a:buFont typeface="Wingdings"/>
        <a:buChar char=""/>
        <a:defRPr kumimoji="0"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2243398" indent="-2438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6015" indent="-2438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28632" indent="-2438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21250" indent="-2438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5" name="Picture 35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1573"/>
            <a:ext cx="234696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A19795"/>
                </a:solidFill>
              </a:defRPr>
            </a:lvl1pPr>
          </a:lstStyle>
          <a:p>
            <a:fld id="{9BAD6D42-1AB8-4B45-B4CD-DAE64EB06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Typical Chart Page</a:t>
            </a:r>
          </a:p>
        </p:txBody>
      </p:sp>
      <p:graphicFrame>
        <p:nvGraphicFramePr>
          <p:cNvPr id="71714" name="Group 34"/>
          <p:cNvGraphicFramePr>
            <a:graphicFrameLocks noGrp="1"/>
          </p:cNvGraphicFramePr>
          <p:nvPr userDrawn="1"/>
        </p:nvGraphicFramePr>
        <p:xfrm>
          <a:off x="773589" y="2057404"/>
          <a:ext cx="8542656" cy="4280747"/>
        </p:xfrm>
        <a:graphic>
          <a:graphicData uri="http://schemas.openxmlformats.org/drawingml/2006/table">
            <a:tbl>
              <a:tblPr/>
              <a:tblGrid>
                <a:gridCol w="4121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15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3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Fill color must be green</a:t>
                      </a: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Fill color must be green</a:t>
                      </a: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8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Typical Chart Size and Placement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Centered on page .75” from edge</a:t>
                      </a: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First Line Copy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Second Line Copy</a:t>
                      </a: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716" name="Rectangle 36"/>
          <p:cNvSpPr>
            <a:spLocks noChangeArrowheads="1"/>
          </p:cNvSpPr>
          <p:nvPr userDrawn="1"/>
        </p:nvSpPr>
        <p:spPr bwMode="auto">
          <a:xfrm>
            <a:off x="8722520" y="819579"/>
            <a:ext cx="908050" cy="89746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717" name="Picture 37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21703" y="858526"/>
            <a:ext cx="897573" cy="890693"/>
          </a:xfrm>
          <a:prstGeom prst="rect">
            <a:avLst/>
          </a:prstGeom>
          <a:noFill/>
        </p:spPr>
      </p:pic>
      <p:pic>
        <p:nvPicPr>
          <p:cNvPr id="71719" name="Picture 39" descr="OfficeCommunityDev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med"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A197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▪"/>
        <a:defRPr sz="2500">
          <a:solidFill>
            <a:srgbClr val="A197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9" name="Picture 7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74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1573"/>
            <a:ext cx="234696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A19795"/>
                </a:solidFill>
              </a:defRPr>
            </a:lvl1pPr>
          </a:lstStyle>
          <a:p>
            <a:fld id="{124D1916-B2AD-4601-AB4D-FABFF8ADC6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Contact Us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637" y="2057406"/>
            <a:ext cx="7112477" cy="24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Name, Title</a:t>
            </a:r>
          </a:p>
          <a:p>
            <a:pPr lvl="0"/>
            <a:r>
              <a:rPr lang="en-US"/>
              <a:t>Georgia Department Of Economic Development</a:t>
            </a:r>
          </a:p>
          <a:p>
            <a:pPr lvl="0"/>
            <a:r>
              <a:rPr lang="en-US"/>
              <a:t>75 5th Street, Suite 1200</a:t>
            </a:r>
          </a:p>
          <a:p>
            <a:pPr lvl="0"/>
            <a:r>
              <a:rPr lang="en-US"/>
              <a:t>Atlanta, GA 30308</a:t>
            </a:r>
          </a:p>
        </p:txBody>
      </p:sp>
      <p:sp>
        <p:nvSpPr>
          <p:cNvPr id="74760" name="Rectangle 8"/>
          <p:cNvSpPr>
            <a:spLocks noChangeArrowheads="1"/>
          </p:cNvSpPr>
          <p:nvPr userDrawn="1"/>
        </p:nvSpPr>
        <p:spPr bwMode="auto">
          <a:xfrm>
            <a:off x="8661402" y="802640"/>
            <a:ext cx="960438" cy="92286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4761" name="Picture 9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21703" y="858526"/>
            <a:ext cx="897573" cy="890693"/>
          </a:xfrm>
          <a:prstGeom prst="rect">
            <a:avLst/>
          </a:prstGeom>
          <a:noFill/>
        </p:spPr>
      </p:pic>
      <p:pic>
        <p:nvPicPr>
          <p:cNvPr id="74763" name="Picture 11" descr="OfficeCommunityDev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rgbClr val="A197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▪"/>
        <a:defRPr sz="2200">
          <a:solidFill>
            <a:srgbClr val="A197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CFC7A8CA-AAC0-4BF3-AC75-8A05E0F6134D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76134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761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76137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76138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76139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6140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76141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5177A7F4-7D11-4CD4-AC72-108DA3F8C270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79206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792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79209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79210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79211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9212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79213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AC061B6D-095D-4C4B-BF69-F66FA1BDC4F0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82278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82281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82282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82283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2284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82285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E0E6D6D6-DB7A-4EE3-A5B0-4EF54597AB17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8535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85353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85354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85355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5356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85357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765C77F2-C7C0-45C3-B768-0B9F51768059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88422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88425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88426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88427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8428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88429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1FB5926B-34E0-4477-BE01-9F123C6E7B17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96614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966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96617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96618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96619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6620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96621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casper@dca.ga.gov" TargetMode="External"/><Relationship Id="rId1" Type="http://schemas.openxmlformats.org/officeDocument/2006/relationships/slideLayout" Target="../slideLayouts/slideLayout1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677" y="1562128"/>
            <a:ext cx="9596062" cy="1950720"/>
          </a:xfrm>
        </p:spPr>
        <p:txBody>
          <a:bodyPr>
            <a:noAutofit/>
          </a:bodyPr>
          <a:lstStyle/>
          <a:p>
            <a:r>
              <a:rPr lang="en-US" sz="6600" dirty="0"/>
              <a:t>CONFLICT OF INTEREST PROHIBITION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50" dirty="0"/>
              <a:t>Michael Casper, Compliance Manager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100" dirty="0" smtClean="0"/>
              <a:t>October 4, 2017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 descr="C:\Users\rob.shaw\Desktop\equalHousHandiComb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907" y="5123527"/>
            <a:ext cx="1799656" cy="10672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Items to Address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04736" y="1614413"/>
            <a:ext cx="8968740" cy="5485030"/>
          </a:xfrm>
        </p:spPr>
        <p:txBody>
          <a:bodyPr>
            <a:normAutofit fontScale="92500"/>
          </a:bodyPr>
          <a:lstStyle/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Include map of CDBG target area to include affected party interest (residence, etc.)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Ensure and state that the affected party will receive no greater benefit than others in the target area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If possible and applicable, ensure affected party will abstain from decision making process regarding project 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 COI Exception request - highpoints:</a:t>
            </a:r>
          </a:p>
          <a:p>
            <a:r>
              <a:rPr lang="en-US" sz="1900" dirty="0" smtClean="0"/>
              <a:t>Chief Elected Official must request </a:t>
            </a:r>
          </a:p>
          <a:p>
            <a:r>
              <a:rPr lang="en-US" sz="1900" dirty="0" smtClean="0"/>
              <a:t>City/County Attorney must state their opinion is that granting the exception would not violate State of Local law</a:t>
            </a:r>
          </a:p>
          <a:p>
            <a:r>
              <a:rPr lang="en-US" sz="1900" dirty="0" smtClean="0"/>
              <a:t>Provide evidence the COI was discussed at an Open and Public meeting (advertisement should state that a purpose of meeting is to discuss a potential COI)</a:t>
            </a:r>
          </a:p>
          <a:p>
            <a:r>
              <a:rPr lang="en-US" sz="1900" dirty="0" smtClean="0"/>
              <a:t>Target Area map indicating affected property</a:t>
            </a:r>
          </a:p>
          <a:p>
            <a:r>
              <a:rPr lang="en-US" sz="1900" dirty="0" smtClean="0"/>
              <a:t>Ensure benefits received by affected party are generally same as others in the target area</a:t>
            </a:r>
          </a:p>
          <a:p>
            <a:r>
              <a:rPr lang="en-US" sz="1900" dirty="0" smtClean="0"/>
              <a:t>Ensure affected party does not participate in decision making process regarding grant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6962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For More Information: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4380" y="1623317"/>
            <a:ext cx="8944424" cy="5527495"/>
          </a:xfrm>
        </p:spPr>
        <p:txBody>
          <a:bodyPr>
            <a:normAutofit/>
          </a:bodyPr>
          <a:lstStyle/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Recipients’ Manual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Chapter 1, Section 12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Chapter 3, Section 4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 Appendix II, Item V</a:t>
            </a:r>
            <a:endParaRPr lang="en-US" sz="800" dirty="0"/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endParaRPr lang="en-US" sz="800" dirty="0"/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Regulation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24 CFR Part 570.489(h)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24 CFR Part 85.36</a:t>
            </a:r>
          </a:p>
          <a:p>
            <a:pPr lvl="1">
              <a:buClr>
                <a:srgbClr val="F56600"/>
              </a:buClr>
              <a:buFont typeface="Wingdings" pitchFamily="2" charset="2"/>
              <a:buChar char="§"/>
            </a:pPr>
            <a:endParaRPr lang="en-US" sz="3600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/>
              <a:t>Contact </a:t>
            </a:r>
            <a:r>
              <a:rPr lang="en-US" sz="4000" dirty="0"/>
              <a:t>Michael Casper at </a:t>
            </a:r>
            <a:r>
              <a:rPr lang="en-US" sz="4000" dirty="0">
                <a:hlinkClick r:id="rId2"/>
              </a:rPr>
              <a:t>michael.casper@dca.ga.gov</a:t>
            </a:r>
            <a:r>
              <a:rPr lang="en-US" sz="4000" dirty="0"/>
              <a:t> </a:t>
            </a:r>
          </a:p>
          <a:p>
            <a:pPr marL="639763" lvl="1" indent="49213">
              <a:buClr>
                <a:srgbClr val="F56600"/>
              </a:buClr>
              <a:buNone/>
            </a:pPr>
            <a:r>
              <a:rPr lang="en-US" sz="4000" dirty="0"/>
              <a:t>Or 404-679-0594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219" y="233566"/>
            <a:ext cx="8968740" cy="1056640"/>
          </a:xfrm>
        </p:spPr>
        <p:txBody>
          <a:bodyPr>
            <a:normAutofit/>
          </a:bodyPr>
          <a:lstStyle/>
          <a:p>
            <a:r>
              <a:rPr lang="en-US" sz="5400" dirty="0"/>
              <a:t>Conflicts Prohibited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3913" y="1541123"/>
            <a:ext cx="8968740" cy="5435029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dirty="0"/>
              <a:t>	</a:t>
            </a:r>
            <a:r>
              <a:rPr lang="en-US" sz="3600" dirty="0"/>
              <a:t>No covered persons may obtain a financial interest or benefit from a CDBG-assisted activity, or have an interest in any contract, either for themselves or those with whom they have family or business ties, during their tenure or for one year thereafter. </a:t>
            </a:r>
          </a:p>
          <a:p>
            <a:pPr>
              <a:buFontTx/>
              <a:buNone/>
            </a:pPr>
            <a:endParaRPr lang="en-US" sz="1000" dirty="0"/>
          </a:p>
          <a:p>
            <a:pPr>
              <a:buFontTx/>
              <a:buNone/>
            </a:pPr>
            <a:r>
              <a:rPr lang="en-US" sz="3600" dirty="0"/>
              <a:t>	</a:t>
            </a:r>
            <a:endParaRPr lang="en-US" sz="3600" u="sng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902" y="511670"/>
            <a:ext cx="7292340" cy="812800"/>
          </a:xfrm>
        </p:spPr>
        <p:txBody>
          <a:bodyPr>
            <a:noAutofit/>
          </a:bodyPr>
          <a:lstStyle/>
          <a:p>
            <a:r>
              <a:rPr lang="en-US" sz="5400" dirty="0"/>
              <a:t>Covered Persons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5477" y="1436312"/>
            <a:ext cx="9031117" cy="5303535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en-US" sz="1000" dirty="0">
              <a:solidFill>
                <a:srgbClr val="7D706B"/>
              </a:solidFill>
            </a:endParaRPr>
          </a:p>
          <a:p>
            <a:pPr algn="just">
              <a:buFontTx/>
              <a:buNone/>
            </a:pPr>
            <a:r>
              <a:rPr lang="en-US" sz="5100" dirty="0">
                <a:solidFill>
                  <a:srgbClr val="7D706B"/>
                </a:solidFill>
              </a:rPr>
              <a:t>For the State or Local Unit of Government receiving or administering CDBG: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Employees  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Consultants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Elected or Appointed Officials 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Sub-recipients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Families of the above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2" y="510481"/>
            <a:ext cx="8656746" cy="812800"/>
          </a:xfrm>
        </p:spPr>
        <p:txBody>
          <a:bodyPr>
            <a:noAutofit/>
          </a:bodyPr>
          <a:lstStyle/>
          <a:p>
            <a:r>
              <a:rPr lang="en-US" sz="5400" dirty="0"/>
              <a:t>Requesting a COI Exception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4105" y="1900720"/>
            <a:ext cx="8564281" cy="522954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Granted by DCA on a case-by-case basis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Can be granted only if it will “serve the purposes of the CDBG program”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We can grant an exception, not a waiver.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Request must be in writing to DCA from the Chief Elected Official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2200" y="609810"/>
            <a:ext cx="8595089" cy="718686"/>
          </a:xfrm>
        </p:spPr>
        <p:txBody>
          <a:bodyPr>
            <a:noAutofit/>
          </a:bodyPr>
          <a:lstStyle/>
          <a:p>
            <a:r>
              <a:rPr lang="en-US" sz="5400" dirty="0"/>
              <a:t>Requesting a COI Exception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9521" y="1734925"/>
            <a:ext cx="8753457" cy="5456985"/>
          </a:xfrm>
        </p:spPr>
        <p:txBody>
          <a:bodyPr>
            <a:normAutofit/>
          </a:bodyPr>
          <a:lstStyle/>
          <a:p>
            <a:pPr marL="225425" indent="-225425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Fully describe nature of conflict</a:t>
            </a:r>
          </a:p>
          <a:p>
            <a:pPr marL="225425" indent="-225425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Describe how “non-involvement” requirement met (not participate in decision making, abstaining, etc</a:t>
            </a:r>
            <a:r>
              <a:rPr lang="en-US" sz="3200" dirty="0"/>
              <a:t>.)</a:t>
            </a:r>
          </a:p>
          <a:p>
            <a:pPr marL="233363" indent="-233363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Include opinion of City/County Attorney addressing that COI does not violate state and local law</a:t>
            </a:r>
          </a:p>
          <a:p>
            <a:pPr marL="233363" lvl="1" indent="-233363">
              <a:lnSpc>
                <a:spcPct val="80000"/>
              </a:lnSpc>
              <a:spcBef>
                <a:spcPts val="700"/>
              </a:spcBef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Provide Map indicating affected party’s interest (residence, etc.)</a:t>
            </a:r>
          </a:p>
          <a:p>
            <a:pPr marL="233363" lvl="1" indent="-233363">
              <a:lnSpc>
                <a:spcPct val="80000"/>
              </a:lnSpc>
              <a:spcBef>
                <a:spcPts val="700"/>
              </a:spcBef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Submit ASAP</a:t>
            </a:r>
          </a:p>
          <a:p>
            <a:pPr marL="233363" indent="-233363">
              <a:lnSpc>
                <a:spcPct val="80000"/>
              </a:lnSpc>
              <a:buFont typeface="Wingdings" pitchFamily="2" charset="2"/>
              <a:buChar char="§"/>
            </a:pPr>
            <a:endParaRPr lang="en-US" sz="3200" dirty="0"/>
          </a:p>
          <a:p>
            <a:pPr>
              <a:lnSpc>
                <a:spcPct val="80000"/>
              </a:lnSpc>
              <a:buFontTx/>
              <a:buNone/>
            </a:pPr>
            <a:endParaRPr lang="en-US" sz="10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Requesting a COI Exception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639" y="1922638"/>
            <a:ext cx="8968740" cy="4795520"/>
          </a:xfrm>
        </p:spPr>
        <p:txBody>
          <a:bodyPr>
            <a:normAutofit/>
          </a:bodyPr>
          <a:lstStyle/>
          <a:p>
            <a:pPr marL="233363" indent="-233363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Describe the Public Disclosure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4000" dirty="0"/>
              <a:t>Provide a Copy of Posted Agenda or Advertisement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4000" dirty="0"/>
              <a:t>Provide Certified Minutes of meeting where COI discussed</a:t>
            </a:r>
          </a:p>
          <a:p>
            <a:pPr marL="741363" lvl="1" indent="-284163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4000" dirty="0"/>
              <a:t>Provide Chief Elected Official Certification that Meetings, where the COI was discussed, abided by OCGA 50-14 </a:t>
            </a:r>
          </a:p>
          <a:p>
            <a:pPr marL="233363" indent="-233363">
              <a:lnSpc>
                <a:spcPct val="80000"/>
              </a:lnSpc>
            </a:pP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5394" y="456268"/>
            <a:ext cx="7292340" cy="812800"/>
          </a:xfrm>
        </p:spPr>
        <p:txBody>
          <a:bodyPr>
            <a:noAutofit/>
          </a:bodyPr>
          <a:lstStyle/>
          <a:p>
            <a:r>
              <a:rPr lang="en-US" sz="5400" dirty="0"/>
              <a:t>DCA Decision Factors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271" y="1633590"/>
            <a:ext cx="8989888" cy="5537772"/>
          </a:xfrm>
        </p:spPr>
        <p:txBody>
          <a:bodyPr>
            <a:noAutofit/>
          </a:bodyPr>
          <a:lstStyle/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Is the affected party involved LMI?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Is the COI affected party benefit the same as others in the target area?  Is there proportionality?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Has the affected party withdrawn from responsibilities or decision making process?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See other factors at 24 CFR 570.489 (h)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537646"/>
            <a:ext cx="9179674" cy="812800"/>
          </a:xfrm>
        </p:spPr>
        <p:txBody>
          <a:bodyPr>
            <a:noAutofit/>
          </a:bodyPr>
          <a:lstStyle/>
          <a:p>
            <a:r>
              <a:rPr lang="en-US" sz="5400" dirty="0"/>
              <a:t>Procurement Conflicts of Interest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4080" y="1756881"/>
            <a:ext cx="8158480" cy="530146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Covers procurement of goods or services.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endParaRPr lang="en-US" sz="1200" dirty="0"/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Elected Officials or staff can not be a party to any contract.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endParaRPr lang="en-US" sz="1700" dirty="0"/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No exceptions.</a:t>
            </a:r>
          </a:p>
          <a:p>
            <a:pPr>
              <a:buFontTx/>
              <a:buNone/>
            </a:pPr>
            <a:endParaRPr lang="en-US" sz="1100" dirty="0"/>
          </a:p>
          <a:p>
            <a:pPr>
              <a:buFontTx/>
              <a:buNone/>
            </a:pPr>
            <a:r>
              <a:rPr lang="en-US" sz="4000" dirty="0"/>
              <a:t>	See Chapter 3, Section 4 of </a:t>
            </a:r>
            <a:r>
              <a:rPr lang="en-US" sz="4000" u="sng" dirty="0"/>
              <a:t>Recipients’ Manual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Items to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4380" y="1674688"/>
            <a:ext cx="8903328" cy="5251354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Ensure project’s publication lists the potential conflict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Ensure agenda lists potential conflict and meeting minutes address COI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City/County Attorney to opine that the conflict does not violate State or local laws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Chief Elected Official certify the meeting, where the COI was discussed, met OCGA 50-14 requirements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_rels/them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ext Master">
  <a:themeElements>
    <a:clrScheme name="Tex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x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CDFD Recipients Template">
  <a:themeElements>
    <a:clrScheme name="6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CDFD Recipients Template">
  <a:themeElements>
    <a:clrScheme name="7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bles">
  <a:themeElements>
    <a:clrScheme name="Tabl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b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b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mages">
  <a:themeElements>
    <a:clrScheme name="1_Imag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Im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m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DFD Recipients Template">
  <a:themeElements>
    <a:clrScheme name="1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DFD Recipients Template">
  <a:themeElements>
    <a:clrScheme name="2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CDFD Recipients Template">
  <a:themeElements>
    <a:clrScheme name="3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DFD Recipients Template">
  <a:themeElements>
    <a:clrScheme name="4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CDFD Recipients Template">
  <a:themeElements>
    <a:clrScheme name="5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B5F0BF75E754686931CD1D1984FD8" ma:contentTypeVersion="2" ma:contentTypeDescription="Create a new document." ma:contentTypeScope="" ma:versionID="94026880ac61301f0a32566e13487495">
  <xsd:schema xmlns:xsd="http://www.w3.org/2001/XMLSchema" xmlns:xs="http://www.w3.org/2001/XMLSchema" xmlns:p="http://schemas.microsoft.com/office/2006/metadata/properties" xmlns:ns2="32b673cb-32f9-4f8a-bde1-317ba16e8f75" targetNamespace="http://schemas.microsoft.com/office/2006/metadata/properties" ma:root="true" ma:fieldsID="6824e26ebf612b5c5c2632a183b813f6" ns2:_="">
    <xsd:import namespace="32b673cb-32f9-4f8a-bde1-317ba16e8f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673cb-32f9-4f8a-bde1-317ba16e8f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EA54A38-8014-44FF-93EA-0AC3BF9851AE}"/>
</file>

<file path=customXml/itemProps2.xml><?xml version="1.0" encoding="utf-8"?>
<ds:datastoreItem xmlns:ds="http://schemas.openxmlformats.org/officeDocument/2006/customXml" ds:itemID="{F08F3E14-CFBB-471A-975C-197CBC0A7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ACDECE-B591-48E1-B4B0-8B9047338E7B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fe989c0-158f-48e5-b253-8f6673e64448"/>
    <ds:schemaRef ds:uri="431100d4-4470-42c1-96bc-46686c1829a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508</Words>
  <Application>Microsoft Office PowerPoint</Application>
  <PresentationFormat>Custom</PresentationFormat>
  <Paragraphs>77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13</vt:i4>
      </vt:variant>
    </vt:vector>
  </HeadingPairs>
  <TitlesOfParts>
    <vt:vector size="32" baseType="lpstr">
      <vt:lpstr>Arial</vt:lpstr>
      <vt:lpstr>Myriad Roman</vt:lpstr>
      <vt:lpstr>Tw Cen MT</vt:lpstr>
      <vt:lpstr>Wingdings</vt:lpstr>
      <vt:lpstr>Wingdings 2</vt:lpstr>
      <vt:lpstr>Text Master</vt:lpstr>
      <vt:lpstr>Tables</vt:lpstr>
      <vt:lpstr>1_Images</vt:lpstr>
      <vt:lpstr>CDFD Recipients Template</vt:lpstr>
      <vt:lpstr>1_CDFD Recipients Template</vt:lpstr>
      <vt:lpstr>2_CDFD Recipients Template</vt:lpstr>
      <vt:lpstr>3_CDFD Recipients Template</vt:lpstr>
      <vt:lpstr>4_CDFD Recipients Template</vt:lpstr>
      <vt:lpstr>5_CDFD Recipients Template</vt:lpstr>
      <vt:lpstr>6_CDFD Recipients Template</vt:lpstr>
      <vt:lpstr>7_CDFD Recipients Template</vt:lpstr>
      <vt:lpstr>8_CDFD Recipients Template</vt:lpstr>
      <vt:lpstr>9_CDFD Recipients Template</vt:lpstr>
      <vt:lpstr>DCA powerpoint master.rev.8-14</vt:lpstr>
      <vt:lpstr>CONFLICT OF INTEREST PROHIBITION</vt:lpstr>
      <vt:lpstr>Conflicts Prohibited</vt:lpstr>
      <vt:lpstr>Covered Persons</vt:lpstr>
      <vt:lpstr>Requesting a COI Exception</vt:lpstr>
      <vt:lpstr>Requesting a COI Exception</vt:lpstr>
      <vt:lpstr>Requesting a COI Exception</vt:lpstr>
      <vt:lpstr>DCA Decision Factors</vt:lpstr>
      <vt:lpstr>Procurement Conflicts of Interest</vt:lpstr>
      <vt:lpstr>Items to Address</vt:lpstr>
      <vt:lpstr>Items to Address</vt:lpstr>
      <vt:lpstr>In Summary</vt:lpstr>
      <vt:lpstr>For More Information:</vt:lpstr>
      <vt:lpstr>For More Information:</vt:lpstr>
    </vt:vector>
  </TitlesOfParts>
  <Company>Georgia Department of Economic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GDEcD Powerpoint Template</dc:title>
  <dc:creator>Fred Huff</dc:creator>
  <cp:lastModifiedBy>Michael Casper</cp:lastModifiedBy>
  <cp:revision>144</cp:revision>
  <cp:lastPrinted>2016-10-03T19:53:27Z</cp:lastPrinted>
  <dcterms:created xsi:type="dcterms:W3CDTF">2005-08-31T20:49:52Z</dcterms:created>
  <dcterms:modified xsi:type="dcterms:W3CDTF">2017-09-28T16:58:39Z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0x010100AD3B5F0BF75E754686931CD1D1984FD8</vt:lpwstr>
  </property>
</Properties>
</file>