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51" r:id="rId5"/>
    <p:sldMasterId id="2147483652" r:id="rId6"/>
    <p:sldMasterId id="2147483653" r:id="rId7"/>
    <p:sldMasterId id="2147483655" r:id="rId8"/>
    <p:sldMasterId id="2147483657" r:id="rId9"/>
    <p:sldMasterId id="2147483659" r:id="rId10"/>
    <p:sldMasterId id="2147483661" r:id="rId11"/>
    <p:sldMasterId id="2147483663" r:id="rId12"/>
    <p:sldMasterId id="2147483665" r:id="rId13"/>
    <p:sldMasterId id="2147483667" r:id="rId14"/>
    <p:sldMasterId id="2147483781" r:id="rId15"/>
    <p:sldMasterId id="2147483793" r:id="rId16"/>
    <p:sldMasterId id="2147483814" r:id="rId17"/>
  </p:sldMasterIdLst>
  <p:notesMasterIdLst>
    <p:notesMasterId r:id="rId31"/>
  </p:notesMasterIdLst>
  <p:handoutMasterIdLst>
    <p:handoutMasterId r:id="rId32"/>
  </p:handoutMasterIdLst>
  <p:sldIdLst>
    <p:sldId id="256" r:id="rId18"/>
    <p:sldId id="318" r:id="rId19"/>
    <p:sldId id="312" r:id="rId20"/>
    <p:sldId id="314" r:id="rId21"/>
    <p:sldId id="319" r:id="rId22"/>
    <p:sldId id="323" r:id="rId23"/>
    <p:sldId id="320" r:id="rId24"/>
    <p:sldId id="315" r:id="rId25"/>
    <p:sldId id="322" r:id="rId26"/>
    <p:sldId id="324" r:id="rId27"/>
    <p:sldId id="326" r:id="rId28"/>
    <p:sldId id="316" r:id="rId29"/>
    <p:sldId id="325" r:id="rId30"/>
  </p:sldIdLst>
  <p:sldSz cx="10058400" cy="7315200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i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i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i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i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i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6">
          <p15:clr>
            <a:srgbClr val="A4A3A4"/>
          </p15:clr>
        </p15:guide>
        <p15:guide id="2" orient="horz" pos="3180">
          <p15:clr>
            <a:srgbClr val="A4A3A4"/>
          </p15:clr>
        </p15:guide>
        <p15:guide id="3" orient="horz" pos="1134">
          <p15:clr>
            <a:srgbClr val="A4A3A4"/>
          </p15:clr>
        </p15:guide>
        <p15:guide id="4" orient="horz" pos="4377">
          <p15:clr>
            <a:srgbClr val="A4A3A4"/>
          </p15:clr>
        </p15:guide>
        <p15:guide id="5" pos="3466">
          <p15:clr>
            <a:srgbClr val="A4A3A4"/>
          </p15:clr>
        </p15:guide>
        <p15:guide id="6" pos="474">
          <p15:clr>
            <a:srgbClr val="A4A3A4"/>
          </p15:clr>
        </p15:guide>
        <p15:guide id="7" pos="5869">
          <p15:clr>
            <a:srgbClr val="A4A3A4"/>
          </p15:clr>
        </p15:guide>
        <p15:guide id="8" pos="31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.casper" initials="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7061"/>
    <a:srgbClr val="DDDDDD"/>
    <a:srgbClr val="7D706B"/>
    <a:srgbClr val="FFBE7D"/>
    <a:srgbClr val="FF9933"/>
    <a:srgbClr val="796D6B"/>
    <a:srgbClr val="A19795"/>
    <a:srgbClr val="F5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94" autoAdjust="0"/>
    <p:restoredTop sz="94717" autoAdjust="0"/>
  </p:normalViewPr>
  <p:slideViewPr>
    <p:cSldViewPr snapToGrid="0">
      <p:cViewPr varScale="1">
        <p:scale>
          <a:sx n="105" d="100"/>
          <a:sy n="105" d="100"/>
        </p:scale>
        <p:origin x="1656" y="102"/>
      </p:cViewPr>
      <p:guideLst>
        <p:guide orient="horz" pos="1296"/>
        <p:guide orient="horz" pos="3180"/>
        <p:guide orient="horz" pos="1134"/>
        <p:guide orient="horz" pos="4377"/>
        <p:guide pos="3466"/>
        <p:guide pos="474"/>
        <p:guide pos="5869"/>
        <p:guide pos="31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500" y="552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customXml" Target="../customXml/item3.xml"/><Relationship Id="rId21" Type="http://schemas.openxmlformats.org/officeDocument/2006/relationships/slide" Target="slides/slide4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Master" Target="slideMasters/slideMaster14.xml"/><Relationship Id="rId25" Type="http://schemas.openxmlformats.org/officeDocument/2006/relationships/slide" Target="slides/slide8.xml"/><Relationship Id="rId33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3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7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theme" Target="theme/theme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2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9" y="8829574"/>
            <a:ext cx="3037840" cy="465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7" tIns="46388" rIns="92777" bIns="46388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</a:defRPr>
            </a:lvl1pPr>
          </a:lstStyle>
          <a:p>
            <a:fld id="{377A6267-DB2C-4AE7-A9FC-C4887470F6C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23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7840" cy="465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7" tIns="46388" rIns="92777" bIns="46388" numCol="1" anchor="t" anchorCtr="0" compatLnSpc="1">
            <a:prstTxWarp prst="textNoShape">
              <a:avLst/>
            </a:prstTxWarp>
          </a:bodyPr>
          <a:lstStyle>
            <a:lvl1pPr algn="l">
              <a:defRPr sz="1200" i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9" y="1"/>
            <a:ext cx="3037840" cy="465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7" tIns="46388" rIns="92777" bIns="46388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47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9663" y="698500"/>
            <a:ext cx="479425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6394"/>
            <a:ext cx="5608320" cy="418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7" tIns="46388" rIns="92777" bIns="463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9574"/>
            <a:ext cx="3037840" cy="465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7" tIns="46388" rIns="92777" bIns="46388" numCol="1" anchor="b" anchorCtr="0" compatLnSpc="1">
            <a:prstTxWarp prst="textNoShape">
              <a:avLst/>
            </a:prstTxWarp>
          </a:bodyPr>
          <a:lstStyle>
            <a:lvl1pPr algn="l">
              <a:defRPr sz="1200" i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9" y="8829574"/>
            <a:ext cx="3037840" cy="465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77" tIns="46388" rIns="92777" bIns="46388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solidFill>
                  <a:schemeClr val="tx1"/>
                </a:solidFill>
              </a:defRPr>
            </a:lvl1pPr>
          </a:lstStyle>
          <a:p>
            <a:fld id="{DF6B7507-32C3-4B3B-926C-E42BC6D9C1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967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9663" y="698500"/>
            <a:ext cx="479425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B7507-32C3-4B3B-926C-E42BC6D9C14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746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9663" y="698500"/>
            <a:ext cx="479425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B7507-32C3-4B3B-926C-E42BC6D9C14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26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0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1.xml"/><Relationship Id="rId4" Type="http://schemas.openxmlformats.org/officeDocument/2006/relationships/image" Target="../media/image5.jpeg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2.xml"/><Relationship Id="rId4" Type="http://schemas.openxmlformats.org/officeDocument/2006/relationships/image" Target="../media/image5.jpeg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6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7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9.xml"/><Relationship Id="rId5" Type="http://schemas.openxmlformats.org/officeDocument/2006/relationships/image" Target="../media/image3.png"/><Relationship Id="rId4" Type="http://schemas.openxmlformats.org/officeDocument/2006/relationships/image" Target="../media/image5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9" name="Picture 17" descr="Opening Slide PMS 13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5840" y="2191179"/>
            <a:ext cx="8046720" cy="816187"/>
          </a:xfrm>
        </p:spPr>
        <p:txBody>
          <a:bodyPr/>
          <a:lstStyle>
            <a:lvl1pPr>
              <a:spcBef>
                <a:spcPct val="50000"/>
              </a:spcBef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Conflict of Interest Prohibition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05842" y="3169920"/>
            <a:ext cx="7292340" cy="812800"/>
          </a:xfrm>
        </p:spPr>
        <p:txBody>
          <a:bodyPr/>
          <a:lstStyle>
            <a:lvl1pPr marL="0" indent="0">
              <a:buFontTx/>
              <a:buNone/>
              <a:defRPr sz="29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3081" name="Text Box 9"/>
          <p:cNvSpPr txBox="1">
            <a:spLocks noChangeArrowheads="1"/>
          </p:cNvSpPr>
          <p:nvPr userDrawn="1"/>
        </p:nvSpPr>
        <p:spPr bwMode="auto">
          <a:xfrm>
            <a:off x="5029202" y="2357124"/>
            <a:ext cx="3939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i="0">
              <a:solidFill>
                <a:schemeClr val="tx1"/>
              </a:solidFill>
            </a:endParaRPr>
          </a:p>
        </p:txBody>
      </p:sp>
      <p:pic>
        <p:nvPicPr>
          <p:cNvPr id="3092" name="Picture 20" descr="DCApeachLogo2ver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52206" y="108379"/>
            <a:ext cx="1145540" cy="113622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3094" name="Picture 22" descr="OfficeCommunityDev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4013" y="260773"/>
            <a:ext cx="7554278" cy="426720"/>
          </a:xfrm>
          <a:prstGeom prst="rect">
            <a:avLst/>
          </a:prstGeom>
          <a:noFill/>
        </p:spPr>
      </p:pic>
      <p:sp>
        <p:nvSpPr>
          <p:cNvPr id="3095" name="Text Box 23"/>
          <p:cNvSpPr txBox="1">
            <a:spLocks noChangeArrowheads="1"/>
          </p:cNvSpPr>
          <p:nvPr userDrawn="1"/>
        </p:nvSpPr>
        <p:spPr bwMode="auto">
          <a:xfrm>
            <a:off x="4643280" y="6537961"/>
            <a:ext cx="500649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i="0"/>
              <a:t>2008 CDBG/CHIP Recipients’  Workshop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</a:p>
        </p:txBody>
      </p:sp>
    </p:spTree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706" name="Picture 2" descr="Opening Slide PMS 1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2007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05840" y="2191179"/>
            <a:ext cx="8046720" cy="816187"/>
          </a:xfrm>
        </p:spPr>
        <p:txBody>
          <a:bodyPr/>
          <a:lstStyle>
            <a:lvl1pPr>
              <a:spcBef>
                <a:spcPct val="50000"/>
              </a:spcBef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07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05842" y="3169920"/>
            <a:ext cx="7292340" cy="812800"/>
          </a:xfrm>
        </p:spPr>
        <p:txBody>
          <a:bodyPr/>
          <a:lstStyle>
            <a:lvl1pPr marL="0" indent="0">
              <a:buFontTx/>
              <a:buNone/>
              <a:defRPr sz="2900">
                <a:solidFill>
                  <a:schemeClr val="bg1"/>
                </a:solidFill>
              </a:defRPr>
            </a:lvl1pPr>
          </a:lstStyle>
          <a:p>
            <a:r>
              <a:rPr lang="en-US"/>
              <a:t>Place Your Sub-Title If Needed Here</a:t>
            </a:r>
          </a:p>
        </p:txBody>
      </p:sp>
      <p:sp>
        <p:nvSpPr>
          <p:cNvPr id="200709" name="Text Box 5"/>
          <p:cNvSpPr txBox="1">
            <a:spLocks noChangeArrowheads="1"/>
          </p:cNvSpPr>
          <p:nvPr/>
        </p:nvSpPr>
        <p:spPr bwMode="auto">
          <a:xfrm>
            <a:off x="5029202" y="2357124"/>
            <a:ext cx="3939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i="0">
              <a:solidFill>
                <a:schemeClr val="tx1"/>
              </a:solidFill>
            </a:endParaRPr>
          </a:p>
        </p:txBody>
      </p:sp>
      <p:pic>
        <p:nvPicPr>
          <p:cNvPr id="200710" name="Picture 6" descr="DCApeachLogo2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52206" y="108379"/>
            <a:ext cx="1145540" cy="113622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0711" name="Text Box 7"/>
          <p:cNvSpPr txBox="1">
            <a:spLocks noChangeArrowheads="1"/>
          </p:cNvSpPr>
          <p:nvPr/>
        </p:nvSpPr>
        <p:spPr bwMode="auto">
          <a:xfrm>
            <a:off x="3483771" y="6537961"/>
            <a:ext cx="616600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i="0" dirty="0"/>
              <a:t>2014 CDBG Recipients' Workshop</a:t>
            </a:r>
          </a:p>
        </p:txBody>
      </p:sp>
      <p:pic>
        <p:nvPicPr>
          <p:cNvPr id="200712" name="Picture 8" descr="CDFDtyp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" y="325120"/>
            <a:ext cx="7879080" cy="358987"/>
          </a:xfrm>
          <a:prstGeom prst="rect">
            <a:avLst/>
          </a:prstGeom>
          <a:noFill/>
        </p:spPr>
      </p:pic>
      <p:pic>
        <p:nvPicPr>
          <p:cNvPr id="200713" name="Picture 9" descr="Opening Slide PMS 13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200714" name="Text Box 10"/>
          <p:cNvSpPr txBox="1">
            <a:spLocks noChangeArrowheads="1"/>
          </p:cNvSpPr>
          <p:nvPr userDrawn="1"/>
        </p:nvSpPr>
        <p:spPr bwMode="auto">
          <a:xfrm>
            <a:off x="5029202" y="2357124"/>
            <a:ext cx="3939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i="0">
              <a:solidFill>
                <a:schemeClr val="tx1"/>
              </a:solidFill>
            </a:endParaRPr>
          </a:p>
        </p:txBody>
      </p:sp>
      <p:pic>
        <p:nvPicPr>
          <p:cNvPr id="200715" name="Picture 11" descr="DCApeachLogo2ver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52206" y="108379"/>
            <a:ext cx="1145540" cy="113622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200716" name="Picture 12" descr="OfficeCommunityDev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4013" y="260773"/>
            <a:ext cx="7554278" cy="426720"/>
          </a:xfrm>
          <a:prstGeom prst="rect">
            <a:avLst/>
          </a:prstGeom>
          <a:noFill/>
        </p:spPr>
      </p:pic>
      <p:sp>
        <p:nvSpPr>
          <p:cNvPr id="200717" name="Text Box 13"/>
          <p:cNvSpPr txBox="1">
            <a:spLocks noChangeArrowheads="1"/>
          </p:cNvSpPr>
          <p:nvPr userDrawn="1"/>
        </p:nvSpPr>
        <p:spPr bwMode="auto">
          <a:xfrm>
            <a:off x="4643280" y="6537961"/>
            <a:ext cx="500649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i="0"/>
              <a:t>2008 CDBG/CHIP Recipients’  Workshop</a:t>
            </a:r>
          </a:p>
        </p:txBody>
      </p:sp>
    </p:spTree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5" y="4700699"/>
            <a:ext cx="8549640" cy="14528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5" y="3100497"/>
            <a:ext cx="8549640" cy="160019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1" y="1950720"/>
            <a:ext cx="406527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7291" y="1950720"/>
            <a:ext cx="406527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92947"/>
            <a:ext cx="905256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3" y="1637454"/>
            <a:ext cx="4444207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3" y="2319867"/>
            <a:ext cx="4444207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1" y="1637454"/>
            <a:ext cx="4445953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1" y="2319867"/>
            <a:ext cx="4445953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4" y="291253"/>
            <a:ext cx="3309143" cy="12395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7" y="291259"/>
            <a:ext cx="5622926" cy="62433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4" y="1530778"/>
            <a:ext cx="3309143" cy="50038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120640"/>
            <a:ext cx="6035040" cy="6045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53627"/>
            <a:ext cx="6035040" cy="43891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5725161"/>
            <a:ext cx="6035040" cy="8585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8017" y="975360"/>
            <a:ext cx="2074546" cy="5364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0" y="975360"/>
            <a:ext cx="6055996" cy="5364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</a:p>
        </p:txBody>
      </p:sp>
    </p:spTree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8017" y="975360"/>
            <a:ext cx="2074546" cy="5364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0" y="975360"/>
            <a:ext cx="6055996" cy="5364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778" name="Picture 2" descr="Opening Slide PMS 1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2037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05840" y="2191179"/>
            <a:ext cx="8046720" cy="816187"/>
          </a:xfrm>
        </p:spPr>
        <p:txBody>
          <a:bodyPr/>
          <a:lstStyle>
            <a:lvl1pPr>
              <a:spcBef>
                <a:spcPct val="50000"/>
              </a:spcBef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378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05842" y="3169920"/>
            <a:ext cx="7292340" cy="812800"/>
          </a:xfrm>
        </p:spPr>
        <p:txBody>
          <a:bodyPr/>
          <a:lstStyle>
            <a:lvl1pPr marL="0" indent="0">
              <a:buFontTx/>
              <a:buNone/>
              <a:defRPr sz="2900">
                <a:solidFill>
                  <a:schemeClr val="bg1"/>
                </a:solidFill>
              </a:defRPr>
            </a:lvl1pPr>
          </a:lstStyle>
          <a:p>
            <a:r>
              <a:rPr lang="en-US"/>
              <a:t>Place Your Sub-Title If Needed Here</a:t>
            </a:r>
          </a:p>
        </p:txBody>
      </p:sp>
      <p:sp>
        <p:nvSpPr>
          <p:cNvPr id="203781" name="Text Box 5"/>
          <p:cNvSpPr txBox="1">
            <a:spLocks noChangeArrowheads="1"/>
          </p:cNvSpPr>
          <p:nvPr/>
        </p:nvSpPr>
        <p:spPr bwMode="auto">
          <a:xfrm>
            <a:off x="5029202" y="2357124"/>
            <a:ext cx="3939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i="0">
              <a:solidFill>
                <a:schemeClr val="tx1"/>
              </a:solidFill>
            </a:endParaRPr>
          </a:p>
        </p:txBody>
      </p:sp>
      <p:pic>
        <p:nvPicPr>
          <p:cNvPr id="203782" name="Picture 6" descr="DCApeachLogo2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52206" y="108379"/>
            <a:ext cx="1145540" cy="113622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3783" name="Text Box 7"/>
          <p:cNvSpPr txBox="1">
            <a:spLocks noChangeArrowheads="1"/>
          </p:cNvSpPr>
          <p:nvPr/>
        </p:nvSpPr>
        <p:spPr bwMode="auto">
          <a:xfrm>
            <a:off x="3483771" y="6537961"/>
            <a:ext cx="616600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i="0" dirty="0"/>
              <a:t>2014 CDBG Recipients' Workshop</a:t>
            </a:r>
          </a:p>
        </p:txBody>
      </p:sp>
      <p:pic>
        <p:nvPicPr>
          <p:cNvPr id="203784" name="Picture 8" descr="CDFDtyp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" y="325120"/>
            <a:ext cx="7879080" cy="358987"/>
          </a:xfrm>
          <a:prstGeom prst="rect">
            <a:avLst/>
          </a:prstGeom>
          <a:noFill/>
        </p:spPr>
      </p:pic>
    </p:spTree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5" y="4700699"/>
            <a:ext cx="8549640" cy="14528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5" y="3100497"/>
            <a:ext cx="8549640" cy="160019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1" y="1950720"/>
            <a:ext cx="406527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7291" y="1950720"/>
            <a:ext cx="406527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92947"/>
            <a:ext cx="905256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3" y="1637454"/>
            <a:ext cx="4444207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3" y="2319867"/>
            <a:ext cx="4444207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1" y="1637454"/>
            <a:ext cx="4445953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1" y="2319867"/>
            <a:ext cx="4445953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4" y="291253"/>
            <a:ext cx="3309143" cy="12395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7" y="291259"/>
            <a:ext cx="5622926" cy="62433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4" y="1530778"/>
            <a:ext cx="3309143" cy="50038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120640"/>
            <a:ext cx="6035040" cy="6045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53627"/>
            <a:ext cx="6035040" cy="43891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5725161"/>
            <a:ext cx="6035040" cy="8585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272459"/>
            <a:ext cx="8549640" cy="15680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2" y="4145280"/>
            <a:ext cx="7040880" cy="186944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AFDB8A-2E92-4C59-B81C-A318EB8D8C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8017" y="975360"/>
            <a:ext cx="2074546" cy="5364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0" y="975360"/>
            <a:ext cx="6055996" cy="5364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Opening Slide PMS 1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029202" y="2357124"/>
            <a:ext cx="3939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US" i="0">
              <a:solidFill>
                <a:schemeClr val="tx1"/>
              </a:solidFill>
            </a:endParaRPr>
          </a:p>
        </p:txBody>
      </p:sp>
      <p:pic>
        <p:nvPicPr>
          <p:cNvPr id="6" name="Picture 6" descr="DCApeachLogo2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52206" y="108379"/>
            <a:ext cx="1145540" cy="113622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483771" y="6537961"/>
            <a:ext cx="616600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i="0" dirty="0"/>
              <a:t>2014 CDBG Recipients' Workshop</a:t>
            </a:r>
          </a:p>
        </p:txBody>
      </p:sp>
      <p:pic>
        <p:nvPicPr>
          <p:cNvPr id="8" name="Picture 9" descr="CDFDtyp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" y="325120"/>
            <a:ext cx="7879080" cy="35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05840" y="2191179"/>
            <a:ext cx="8046720" cy="816187"/>
          </a:xfrm>
        </p:spPr>
        <p:txBody>
          <a:bodyPr/>
          <a:lstStyle>
            <a:lvl1pPr>
              <a:spcBef>
                <a:spcPct val="50000"/>
              </a:spcBef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05842" y="3169920"/>
            <a:ext cx="7292340" cy="812800"/>
          </a:xfrm>
        </p:spPr>
        <p:txBody>
          <a:bodyPr/>
          <a:lstStyle>
            <a:lvl1pPr marL="0" indent="0">
              <a:buFontTx/>
              <a:buNone/>
              <a:defRPr sz="2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5" y="4700699"/>
            <a:ext cx="8549640" cy="14528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5" y="3100497"/>
            <a:ext cx="8549640" cy="160019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1" y="1950720"/>
            <a:ext cx="406527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7291" y="1950720"/>
            <a:ext cx="406527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92947"/>
            <a:ext cx="905256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3" y="1637454"/>
            <a:ext cx="4444207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3" y="2319867"/>
            <a:ext cx="4444207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1" y="1637454"/>
            <a:ext cx="4445953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1" y="2319867"/>
            <a:ext cx="4445953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4" y="291253"/>
            <a:ext cx="3309143" cy="12395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7" y="291259"/>
            <a:ext cx="5622926" cy="62433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4" y="1530778"/>
            <a:ext cx="3309143" cy="50038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706886"/>
            <a:ext cx="9052560" cy="482769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2A17AD9-7485-4395-8FB9-EF1FCB0DCF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120640"/>
            <a:ext cx="6035040" cy="6045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53627"/>
            <a:ext cx="6035040" cy="43891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5725161"/>
            <a:ext cx="6035040" cy="8585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8017" y="975360"/>
            <a:ext cx="2074546" cy="5364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0" y="975360"/>
            <a:ext cx="6055996" cy="5364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Opening Slide PMS 1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029202" y="2357124"/>
            <a:ext cx="3939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endParaRPr lang="en-US" i="0">
              <a:solidFill>
                <a:schemeClr val="tx1"/>
              </a:solidFill>
            </a:endParaRPr>
          </a:p>
        </p:txBody>
      </p:sp>
      <p:pic>
        <p:nvPicPr>
          <p:cNvPr id="6" name="Picture 6" descr="DCApeachLogo2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52206" y="108379"/>
            <a:ext cx="1145540" cy="113622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484677" y="6537961"/>
            <a:ext cx="416510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i="0" dirty="0"/>
              <a:t>2014 CDBG Recipients' Workshop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05840" y="2191179"/>
            <a:ext cx="8046720" cy="816187"/>
          </a:xfrm>
        </p:spPr>
        <p:txBody>
          <a:bodyPr/>
          <a:lstStyle>
            <a:lvl1pPr>
              <a:spcBef>
                <a:spcPct val="50000"/>
              </a:spcBef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05842" y="3169920"/>
            <a:ext cx="7292340" cy="812800"/>
          </a:xfrm>
        </p:spPr>
        <p:txBody>
          <a:bodyPr/>
          <a:lstStyle>
            <a:lvl1pPr marL="0" indent="0">
              <a:buFontTx/>
              <a:buNone/>
              <a:defRPr sz="2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xfrm>
            <a:off x="8189059" y="6951134"/>
            <a:ext cx="1410081" cy="24384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5" y="4700699"/>
            <a:ext cx="8549640" cy="14528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5" y="3100497"/>
            <a:ext cx="8549640" cy="160019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1" y="1950720"/>
            <a:ext cx="406527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7291" y="1950720"/>
            <a:ext cx="406527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92947"/>
            <a:ext cx="905256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3" y="1637454"/>
            <a:ext cx="4444207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3" y="2319867"/>
            <a:ext cx="4444207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1" y="1637454"/>
            <a:ext cx="4445953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1" y="2319867"/>
            <a:ext cx="4445953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5" y="4700699"/>
            <a:ext cx="8549640" cy="14528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5" y="3100497"/>
            <a:ext cx="8549640" cy="160019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E52872-854F-4CCD-AA3F-C33ADDD623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4" y="291253"/>
            <a:ext cx="3309143" cy="12395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7" y="291259"/>
            <a:ext cx="5622926" cy="62433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4" y="1530778"/>
            <a:ext cx="3309143" cy="50038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120640"/>
            <a:ext cx="6035040" cy="6045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53627"/>
            <a:ext cx="6035040" cy="43891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5725161"/>
            <a:ext cx="6035040" cy="8585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8017" y="975360"/>
            <a:ext cx="2074546" cy="5364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0" y="975360"/>
            <a:ext cx="6055996" cy="5364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2763" y="5506720"/>
            <a:ext cx="3111818" cy="83312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white">
          <a:xfrm>
            <a:off x="0" y="6369101"/>
            <a:ext cx="10058400" cy="946099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920"/>
          </a:p>
        </p:txBody>
      </p:sp>
      <p:sp>
        <p:nvSpPr>
          <p:cNvPr id="10" name="Rectangle 9"/>
          <p:cNvSpPr/>
          <p:nvPr/>
        </p:nvSpPr>
        <p:spPr>
          <a:xfrm>
            <a:off x="73552" y="6447130"/>
            <a:ext cx="2474366" cy="7607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2133" dirty="0"/>
          </a:p>
        </p:txBody>
      </p:sp>
      <p:sp>
        <p:nvSpPr>
          <p:cNvPr id="11" name="Rectangle 10"/>
          <p:cNvSpPr/>
          <p:nvPr/>
        </p:nvSpPr>
        <p:spPr>
          <a:xfrm>
            <a:off x="2595067" y="6447130"/>
            <a:ext cx="7463333" cy="760781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920"/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507843" y="1788160"/>
            <a:ext cx="7124700" cy="1950720"/>
          </a:xfrm>
        </p:spPr>
        <p:txBody>
          <a:bodyPr anchor="ctr"/>
          <a:lstStyle>
            <a:lvl1pPr algn="ctr">
              <a:defRPr cap="none" baseline="0"/>
            </a:lvl1pPr>
          </a:lstStyle>
          <a:p>
            <a:r>
              <a:rPr kumimoji="0" lang="en-US" dirty="0"/>
              <a:t>Click To Add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2598420" y="6453373"/>
            <a:ext cx="7376160" cy="731520"/>
          </a:xfrm>
        </p:spPr>
        <p:txBody>
          <a:bodyPr anchor="ctr">
            <a:normAutofit/>
          </a:bodyPr>
          <a:lstStyle>
            <a:lvl1pPr marL="0" indent="0" algn="l">
              <a:buNone/>
              <a:defRPr sz="2773" baseline="0">
                <a:solidFill>
                  <a:schemeClr val="tx1"/>
                </a:solidFill>
              </a:defRPr>
            </a:lvl1pPr>
            <a:lvl2pPr marL="487695" indent="0" algn="ctr">
              <a:buNone/>
            </a:lvl2pPr>
            <a:lvl3pPr marL="975390" indent="0" algn="ctr">
              <a:buNone/>
            </a:lvl3pPr>
            <a:lvl4pPr marL="1463086" indent="0" algn="ctr">
              <a:buNone/>
            </a:lvl4pPr>
            <a:lvl5pPr marL="1950781" indent="0" algn="ctr">
              <a:buNone/>
            </a:lvl5pPr>
            <a:lvl6pPr marL="2438476" indent="0" algn="ctr">
              <a:buNone/>
            </a:lvl6pPr>
            <a:lvl7pPr marL="2926171" indent="0" algn="ctr">
              <a:buNone/>
            </a:lvl7pPr>
            <a:lvl8pPr marL="3413867" indent="0" algn="ctr">
              <a:buNone/>
            </a:lvl8pPr>
            <a:lvl9pPr marL="3901562" indent="0" algn="ctr">
              <a:buNone/>
            </a:lvl9pPr>
          </a:lstStyle>
          <a:p>
            <a:r>
              <a:rPr kumimoji="0" lang="en-US" dirty="0"/>
              <a:t>Click to add speaker name &amp;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73552" y="6446522"/>
            <a:ext cx="2474366" cy="762000"/>
          </a:xfrm>
        </p:spPr>
        <p:txBody>
          <a:bodyPr anchor="ctr">
            <a:normAutofit/>
          </a:bodyPr>
          <a:lstStyle>
            <a:lvl1pPr>
              <a:defRPr sz="2133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date</a:t>
            </a:r>
          </a:p>
        </p:txBody>
      </p:sp>
    </p:spTree>
    <p:extLst>
      <p:ext uri="{BB962C8B-B14F-4D97-AF65-F5344CB8AC3E}">
        <p14:creationId xmlns:p14="http://schemas.microsoft.com/office/powerpoint/2010/main" val="2224754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extLst mod="1">
    <p:ext uri="{DCECCB84-F9BA-43D5-87BE-67443E8EF086}">
      <p15:sldGuideLst xmlns:p15="http://schemas.microsoft.com/office/powerpoint/2012/main">
        <p15:guide id="1" orient="horz" pos="3744">
          <p15:clr>
            <a:srgbClr val="FBAE40"/>
          </p15:clr>
        </p15:guide>
        <p15:guide id="2" pos="5509">
          <p15:clr>
            <a:srgbClr val="FBAE40"/>
          </p15:clr>
        </p15:guide>
      </p15:sldGuideLst>
    </p:ext>
  </p:extLst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913" y="243840"/>
            <a:ext cx="8968740" cy="1056640"/>
          </a:xfrm>
        </p:spPr>
        <p:txBody>
          <a:bodyPr/>
          <a:lstStyle>
            <a:lvl1pPr>
              <a:defRPr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8/28/2014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September 4, 2014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73913" y="1706880"/>
            <a:ext cx="8968740" cy="4795520"/>
          </a:xfrm>
        </p:spPr>
        <p:txBody>
          <a:bodyPr/>
          <a:lstStyle>
            <a:lvl1pPr marL="341387" indent="-341387">
              <a:lnSpc>
                <a:spcPct val="114000"/>
              </a:lnSpc>
              <a:spcBef>
                <a:spcPts val="747"/>
              </a:spcBef>
              <a:buSzPct val="70000"/>
              <a:buFont typeface="Wingdings" panose="05000000000000000000" pitchFamily="2" charset="2"/>
              <a:buChar char=""/>
              <a:defRPr/>
            </a:lvl1pPr>
            <a:lvl2pPr marL="682773" indent="-292617">
              <a:buFont typeface="Wingdings" panose="05000000000000000000" pitchFamily="2" charset="2"/>
              <a:buChar char="q"/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27434041"/>
      </p:ext>
    </p:extLst>
  </p:cSld>
  <p:clrMapOvr>
    <a:masterClrMapping/>
  </p:clrMapOvr>
  <p:transition spd="med">
    <p:fade/>
  </p:transition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2" y="2926081"/>
            <a:ext cx="7835424" cy="1784773"/>
          </a:xfrm>
        </p:spPr>
        <p:txBody>
          <a:bodyPr anchor="t"/>
          <a:lstStyle>
            <a:lvl1pPr marL="0" indent="0">
              <a:buNone/>
              <a:defRPr sz="2987">
                <a:solidFill>
                  <a:schemeClr val="tx2"/>
                </a:solidFill>
              </a:defRPr>
            </a:lvl1pPr>
            <a:lvl2pPr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625600"/>
            <a:ext cx="10058400" cy="12192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920"/>
          </a:p>
        </p:txBody>
      </p:sp>
      <p:sp>
        <p:nvSpPr>
          <p:cNvPr id="8" name="Rectangle 7"/>
          <p:cNvSpPr/>
          <p:nvPr/>
        </p:nvSpPr>
        <p:spPr>
          <a:xfrm>
            <a:off x="0" y="1706880"/>
            <a:ext cx="1424940" cy="1056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920"/>
          </a:p>
        </p:txBody>
      </p:sp>
      <p:sp>
        <p:nvSpPr>
          <p:cNvPr id="9" name="Rectangle 8"/>
          <p:cNvSpPr/>
          <p:nvPr/>
        </p:nvSpPr>
        <p:spPr>
          <a:xfrm>
            <a:off x="1508760" y="1706880"/>
            <a:ext cx="8549640" cy="10566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92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06880"/>
            <a:ext cx="8382000" cy="1056640"/>
          </a:xfrm>
        </p:spPr>
        <p:txBody>
          <a:bodyPr/>
          <a:lstStyle>
            <a:lvl1pPr algn="l">
              <a:buNone/>
              <a:defRPr sz="4693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89511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70560" y="1695538"/>
            <a:ext cx="4274820" cy="4876800"/>
          </a:xfrm>
        </p:spPr>
        <p:txBody>
          <a:bodyPr/>
          <a:lstStyle>
            <a:lvl1pPr marL="341387" indent="-341387">
              <a:buSzPct val="70000"/>
              <a:buFont typeface="Wingdings" panose="05000000000000000000" pitchFamily="2" charset="2"/>
              <a:buChar char=""/>
              <a:defRPr/>
            </a:lvl1pPr>
            <a:lvl2pPr marL="682773" indent="-292617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29392" y="1695538"/>
            <a:ext cx="4274820" cy="4876800"/>
          </a:xfrm>
        </p:spPr>
        <p:txBody>
          <a:bodyPr/>
          <a:lstStyle>
            <a:lvl1pPr marL="341387" indent="-341387">
              <a:buSzPct val="70000"/>
              <a:buFont typeface="Wingdings" panose="05000000000000000000" pitchFamily="2" charset="2"/>
              <a:buChar char=""/>
              <a:defRPr/>
            </a:lvl1pPr>
            <a:lvl2pPr marL="667194" indent="-277715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r>
              <a:rPr lang="en-US"/>
              <a:t>8/28/2014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/>
              <a:t>September 4,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980095"/>
      </p:ext>
    </p:extLst>
  </p:cSld>
  <p:clrMapOvr>
    <a:masterClrMapping/>
  </p:clrMapOvr>
  <p:transition spd="med">
    <p:fade/>
  </p:transition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8/28/2014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September 4,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107479"/>
      </p:ext>
    </p:extLst>
  </p:cSld>
  <p:clrMapOvr>
    <a:masterClrMapping/>
  </p:clrMapOvr>
  <p:transition spd="med">
    <p:fade/>
  </p:transition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8/28/2014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September 4,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664960"/>
            <a:ext cx="586740" cy="406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BE7942-5B1B-4E74-B3CD-25BF9B0ABE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" y="2032000"/>
            <a:ext cx="8409940" cy="2086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036267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706886"/>
            <a:ext cx="4442460" cy="482769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706886"/>
            <a:ext cx="4442460" cy="482769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9DDCC5-83A1-430A-A6F0-5B009C00A4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1" y="291253"/>
            <a:ext cx="8884920" cy="927947"/>
          </a:xfrm>
        </p:spPr>
        <p:txBody>
          <a:bodyPr anchor="ctr"/>
          <a:lstStyle>
            <a:lvl1pPr algn="l">
              <a:buNone/>
              <a:defRPr sz="4693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8/28/2014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September 4, 2014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357037"/>
            <a:ext cx="586740" cy="26077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B7FEA86-1680-48AE-B31F-3E3431F3A32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0560" y="1869440"/>
            <a:ext cx="1760220" cy="463296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67"/>
              </a:spcAft>
              <a:buNone/>
              <a:defRPr sz="1920"/>
            </a:lvl1pPr>
            <a:lvl2pPr>
              <a:buNone/>
              <a:defRPr sz="1280"/>
            </a:lvl2pPr>
            <a:lvl3pPr>
              <a:buNone/>
              <a:defRPr sz="1067"/>
            </a:lvl3pPr>
            <a:lvl4pPr>
              <a:buNone/>
              <a:defRPr sz="960"/>
            </a:lvl4pPr>
            <a:lvl5pPr>
              <a:buNone/>
              <a:defRPr sz="96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598420" y="1869440"/>
            <a:ext cx="7040880" cy="4714240"/>
          </a:xfrm>
        </p:spPr>
        <p:txBody>
          <a:bodyPr/>
          <a:lstStyle>
            <a:lvl1pPr marL="341387" indent="-341387">
              <a:buSzPct val="70000"/>
              <a:buFont typeface="Wingdings" panose="05000000000000000000" pitchFamily="2" charset="2"/>
              <a:buChar char=""/>
              <a:defRPr/>
            </a:lvl1pPr>
            <a:lvl2pPr marL="682773" indent="-292617">
              <a:buFont typeface="Wingdings" panose="05000000000000000000" pitchFamily="2" charset="2"/>
              <a:buChar char="q"/>
              <a:defRPr/>
            </a:lvl2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71558731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92947"/>
            <a:ext cx="905256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3" y="1637454"/>
            <a:ext cx="4444207" cy="6824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3" y="2319867"/>
            <a:ext cx="4444207" cy="421470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1" y="1637454"/>
            <a:ext cx="4445953" cy="6824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1" y="2319867"/>
            <a:ext cx="4445953" cy="421470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D47ACDD-5748-4B8A-A12C-0B70EF8221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D67C12B-5022-4A1E-A994-0DD08DB8AC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FDE25A-8E46-4DFF-AC05-BE80574C2A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4" y="291253"/>
            <a:ext cx="3309143" cy="12395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7" y="291259"/>
            <a:ext cx="5622926" cy="624332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4" y="1530778"/>
            <a:ext cx="3309143" cy="50038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03D52C-6506-48E3-A604-E3E52DD93A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120640"/>
            <a:ext cx="6035040" cy="6045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53627"/>
            <a:ext cx="6035040" cy="43891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5725161"/>
            <a:ext cx="6035040" cy="8585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B9C5FB6-F225-41D1-BAE7-C57F71B282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1706886"/>
            <a:ext cx="9052560" cy="482769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4E148F-FB6E-4BB3-802C-16230098C6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975364"/>
            <a:ext cx="2263140" cy="55592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975364"/>
            <a:ext cx="6621780" cy="55592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3E5768-0AE5-4F84-B1D8-DA47FD115C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272459"/>
            <a:ext cx="8549640" cy="15680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2" y="4145280"/>
            <a:ext cx="7040880" cy="186944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18215F9-4FFB-443B-BA11-5A2C4026B6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384244-C9F1-4E93-8AB3-2013E13EC0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5" y="4700699"/>
            <a:ext cx="8549640" cy="14528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5" y="3100497"/>
            <a:ext cx="8549640" cy="160019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C2F8B3E-0A4F-4944-BD59-30244F107E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636" y="2057406"/>
            <a:ext cx="3471546" cy="244009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1821" y="2057406"/>
            <a:ext cx="3473291" cy="244009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8007154-7D5C-4620-9587-3B5687FBCE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92947"/>
            <a:ext cx="905256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3" y="1637454"/>
            <a:ext cx="4444207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3" y="2319867"/>
            <a:ext cx="4444207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1" y="1637454"/>
            <a:ext cx="4445953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1" y="2319867"/>
            <a:ext cx="4445953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616F3DE-2759-4FA2-9920-179892BB09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97F997-E808-45E0-9F66-C6C0B68F96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9C4FC0-ED78-45EA-81FA-767CB6514B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5" y="4700699"/>
            <a:ext cx="8549640" cy="14528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5" y="3100497"/>
            <a:ext cx="8549640" cy="160019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4" y="291253"/>
            <a:ext cx="3309143" cy="12395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7" y="291259"/>
            <a:ext cx="5622926" cy="62433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4" y="1530778"/>
            <a:ext cx="3309143" cy="50038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DA75110-9035-453F-BC50-65150D1794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120640"/>
            <a:ext cx="6035040" cy="6045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53627"/>
            <a:ext cx="6035040" cy="43891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5725161"/>
            <a:ext cx="6035040" cy="8585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BE1BEB4-9710-430C-8166-B410C86370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3DC385-C851-491D-AC26-A3A9E4DC93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3637" y="975360"/>
            <a:ext cx="1823086" cy="35221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2636" y="975360"/>
            <a:ext cx="5303361" cy="3522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44B850-2CC9-47EF-8F1A-21687DCCBF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154" name="Picture 2" descr="Opening Slide PMS 1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177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05840" y="2191179"/>
            <a:ext cx="8046720" cy="816187"/>
          </a:xfrm>
        </p:spPr>
        <p:txBody>
          <a:bodyPr/>
          <a:lstStyle>
            <a:lvl1pPr>
              <a:spcBef>
                <a:spcPct val="50000"/>
              </a:spcBef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71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05842" y="3169920"/>
            <a:ext cx="7292340" cy="812800"/>
          </a:xfrm>
        </p:spPr>
        <p:txBody>
          <a:bodyPr/>
          <a:lstStyle>
            <a:lvl1pPr marL="0" indent="0">
              <a:buFontTx/>
              <a:buNone/>
              <a:defRPr sz="2900">
                <a:solidFill>
                  <a:schemeClr val="bg1"/>
                </a:solidFill>
              </a:defRPr>
            </a:lvl1pPr>
          </a:lstStyle>
          <a:p>
            <a:r>
              <a:rPr lang="en-US"/>
              <a:t>Place Your Sub-Title If Needed Here</a:t>
            </a:r>
          </a:p>
        </p:txBody>
      </p:sp>
      <p:sp>
        <p:nvSpPr>
          <p:cNvPr id="177157" name="Text Box 5"/>
          <p:cNvSpPr txBox="1">
            <a:spLocks noChangeArrowheads="1"/>
          </p:cNvSpPr>
          <p:nvPr/>
        </p:nvSpPr>
        <p:spPr bwMode="auto">
          <a:xfrm>
            <a:off x="5029202" y="2357124"/>
            <a:ext cx="3939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i="0">
              <a:solidFill>
                <a:schemeClr val="tx1"/>
              </a:solidFill>
            </a:endParaRPr>
          </a:p>
        </p:txBody>
      </p:sp>
      <p:pic>
        <p:nvPicPr>
          <p:cNvPr id="177158" name="Picture 6" descr="DCApeachLogo2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52206" y="108379"/>
            <a:ext cx="1145540" cy="113622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77159" name="Text Box 7"/>
          <p:cNvSpPr txBox="1">
            <a:spLocks noChangeArrowheads="1"/>
          </p:cNvSpPr>
          <p:nvPr/>
        </p:nvSpPr>
        <p:spPr bwMode="auto">
          <a:xfrm>
            <a:off x="3483771" y="6537961"/>
            <a:ext cx="616600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i="0" dirty="0"/>
              <a:t>2014 CDBG Recipients' Workshop</a:t>
            </a:r>
          </a:p>
        </p:txBody>
      </p:sp>
      <p:pic>
        <p:nvPicPr>
          <p:cNvPr id="177160" name="Picture 8" descr="CDFDtyp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" y="325120"/>
            <a:ext cx="7879080" cy="358987"/>
          </a:xfrm>
          <a:prstGeom prst="rect">
            <a:avLst/>
          </a:prstGeom>
          <a:noFill/>
        </p:spPr>
      </p:pic>
      <p:pic>
        <p:nvPicPr>
          <p:cNvPr id="177161" name="Picture 9" descr="Opening Slide PMS 13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177162" name="Text Box 10"/>
          <p:cNvSpPr txBox="1">
            <a:spLocks noChangeArrowheads="1"/>
          </p:cNvSpPr>
          <p:nvPr userDrawn="1"/>
        </p:nvSpPr>
        <p:spPr bwMode="auto">
          <a:xfrm>
            <a:off x="5029202" y="2357124"/>
            <a:ext cx="3939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i="0">
              <a:solidFill>
                <a:schemeClr val="tx1"/>
              </a:solidFill>
            </a:endParaRPr>
          </a:p>
        </p:txBody>
      </p:sp>
      <p:pic>
        <p:nvPicPr>
          <p:cNvPr id="177163" name="Picture 11" descr="DCApeachLogo2ver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52206" y="108379"/>
            <a:ext cx="1145540" cy="113622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77164" name="Picture 12" descr="OfficeCommunityDev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4013" y="260773"/>
            <a:ext cx="7554278" cy="426720"/>
          </a:xfrm>
          <a:prstGeom prst="rect">
            <a:avLst/>
          </a:prstGeom>
          <a:noFill/>
        </p:spPr>
      </p:pic>
      <p:sp>
        <p:nvSpPr>
          <p:cNvPr id="177165" name="Text Box 13"/>
          <p:cNvSpPr txBox="1">
            <a:spLocks noChangeArrowheads="1"/>
          </p:cNvSpPr>
          <p:nvPr userDrawn="1"/>
        </p:nvSpPr>
        <p:spPr bwMode="auto">
          <a:xfrm>
            <a:off x="4643280" y="6537961"/>
            <a:ext cx="500649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i="0"/>
              <a:t>2008 CDBG/CHIP Recipients’  Workshop</a:t>
            </a: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5" y="4700699"/>
            <a:ext cx="8549640" cy="14528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5" y="3100497"/>
            <a:ext cx="8549640" cy="160019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1" y="1950720"/>
            <a:ext cx="406527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7291" y="1950720"/>
            <a:ext cx="406527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92947"/>
            <a:ext cx="905256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3" y="1637454"/>
            <a:ext cx="4444207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3" y="2319867"/>
            <a:ext cx="4444207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1" y="1637454"/>
            <a:ext cx="4445953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1" y="2319867"/>
            <a:ext cx="4445953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1" y="1950720"/>
            <a:ext cx="406527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7291" y="1950720"/>
            <a:ext cx="406527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4" y="291253"/>
            <a:ext cx="3309143" cy="12395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7" y="291259"/>
            <a:ext cx="5622926" cy="62433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4" y="1530778"/>
            <a:ext cx="3309143" cy="50038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120640"/>
            <a:ext cx="6035040" cy="6045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53627"/>
            <a:ext cx="6035040" cy="43891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5725161"/>
            <a:ext cx="6035040" cy="8585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8017" y="975360"/>
            <a:ext cx="2074546" cy="5364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0" y="975360"/>
            <a:ext cx="6055996" cy="5364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226" name="Picture 2" descr="Opening Slide PMS 1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1802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05840" y="2191179"/>
            <a:ext cx="8046720" cy="816187"/>
          </a:xfrm>
        </p:spPr>
        <p:txBody>
          <a:bodyPr/>
          <a:lstStyle>
            <a:lvl1pPr>
              <a:spcBef>
                <a:spcPct val="50000"/>
              </a:spcBef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05842" y="3169920"/>
            <a:ext cx="7292340" cy="812800"/>
          </a:xfrm>
        </p:spPr>
        <p:txBody>
          <a:bodyPr/>
          <a:lstStyle>
            <a:lvl1pPr marL="0" indent="0">
              <a:buFontTx/>
              <a:buNone/>
              <a:defRPr sz="2900">
                <a:solidFill>
                  <a:schemeClr val="bg1"/>
                </a:solidFill>
              </a:defRPr>
            </a:lvl1pPr>
          </a:lstStyle>
          <a:p>
            <a:r>
              <a:rPr lang="en-US"/>
              <a:t>Place Your Sub-Title If Needed Here</a:t>
            </a:r>
          </a:p>
        </p:txBody>
      </p:sp>
      <p:sp>
        <p:nvSpPr>
          <p:cNvPr id="180229" name="Text Box 5"/>
          <p:cNvSpPr txBox="1">
            <a:spLocks noChangeArrowheads="1"/>
          </p:cNvSpPr>
          <p:nvPr/>
        </p:nvSpPr>
        <p:spPr bwMode="auto">
          <a:xfrm>
            <a:off x="5029202" y="2357124"/>
            <a:ext cx="3939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i="0">
              <a:solidFill>
                <a:schemeClr val="tx1"/>
              </a:solidFill>
            </a:endParaRPr>
          </a:p>
        </p:txBody>
      </p:sp>
      <p:pic>
        <p:nvPicPr>
          <p:cNvPr id="180230" name="Picture 6" descr="DCApeachLogo2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52206" y="108379"/>
            <a:ext cx="1145540" cy="113622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3483771" y="6537961"/>
            <a:ext cx="616600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i="0" dirty="0"/>
              <a:t>2014 CDBG Recipients' Workshop</a:t>
            </a:r>
          </a:p>
        </p:txBody>
      </p:sp>
      <p:pic>
        <p:nvPicPr>
          <p:cNvPr id="180232" name="Picture 8" descr="CDFDtyp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" y="325120"/>
            <a:ext cx="7879080" cy="358987"/>
          </a:xfrm>
          <a:prstGeom prst="rect">
            <a:avLst/>
          </a:prstGeom>
          <a:noFill/>
        </p:spPr>
      </p:pic>
      <p:pic>
        <p:nvPicPr>
          <p:cNvPr id="180233" name="Picture 9" descr="Opening Slide PMS 13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180234" name="Text Box 10"/>
          <p:cNvSpPr txBox="1">
            <a:spLocks noChangeArrowheads="1"/>
          </p:cNvSpPr>
          <p:nvPr userDrawn="1"/>
        </p:nvSpPr>
        <p:spPr bwMode="auto">
          <a:xfrm>
            <a:off x="5029202" y="2357124"/>
            <a:ext cx="3939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i="0">
              <a:solidFill>
                <a:schemeClr val="tx1"/>
              </a:solidFill>
            </a:endParaRPr>
          </a:p>
        </p:txBody>
      </p:sp>
      <p:pic>
        <p:nvPicPr>
          <p:cNvPr id="180235" name="Picture 11" descr="DCApeachLogo2ver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52206" y="108379"/>
            <a:ext cx="1145540" cy="113622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80236" name="Picture 12" descr="OfficeCommunityDev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4013" y="260773"/>
            <a:ext cx="7554278" cy="426720"/>
          </a:xfrm>
          <a:prstGeom prst="rect">
            <a:avLst/>
          </a:prstGeom>
          <a:noFill/>
        </p:spPr>
      </p:pic>
      <p:sp>
        <p:nvSpPr>
          <p:cNvPr id="180237" name="Text Box 13"/>
          <p:cNvSpPr txBox="1">
            <a:spLocks noChangeArrowheads="1"/>
          </p:cNvSpPr>
          <p:nvPr userDrawn="1"/>
        </p:nvSpPr>
        <p:spPr bwMode="auto">
          <a:xfrm>
            <a:off x="4643280" y="6537961"/>
            <a:ext cx="500649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i="0"/>
              <a:t>2008 CDBG/CHIP Recipients’  Workshop</a:t>
            </a:r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5" y="4700699"/>
            <a:ext cx="8549640" cy="14528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5" y="3100497"/>
            <a:ext cx="8549640" cy="160019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1" y="1950720"/>
            <a:ext cx="406527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7291" y="1950720"/>
            <a:ext cx="406527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92947"/>
            <a:ext cx="905256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3" y="1637454"/>
            <a:ext cx="4444207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3" y="2319867"/>
            <a:ext cx="4444207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1" y="1637454"/>
            <a:ext cx="4445953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1" y="2319867"/>
            <a:ext cx="4445953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92947"/>
            <a:ext cx="905256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3" y="1637454"/>
            <a:ext cx="4444207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3" y="2319867"/>
            <a:ext cx="4444207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1" y="1637454"/>
            <a:ext cx="4445953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1" y="2319867"/>
            <a:ext cx="4445953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4" y="291253"/>
            <a:ext cx="3309143" cy="12395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7" y="291259"/>
            <a:ext cx="5622926" cy="62433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4" y="1530778"/>
            <a:ext cx="3309143" cy="50038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120640"/>
            <a:ext cx="6035040" cy="6045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53627"/>
            <a:ext cx="6035040" cy="43891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5725161"/>
            <a:ext cx="6035040" cy="8585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8017" y="975360"/>
            <a:ext cx="2074546" cy="5364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0" y="975360"/>
            <a:ext cx="6055996" cy="5364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298" name="Picture 2" descr="Opening Slide PMS 1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183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05840" y="2191179"/>
            <a:ext cx="8046720" cy="816187"/>
          </a:xfrm>
        </p:spPr>
        <p:txBody>
          <a:bodyPr/>
          <a:lstStyle>
            <a:lvl1pPr>
              <a:spcBef>
                <a:spcPct val="50000"/>
              </a:spcBef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33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05842" y="3169920"/>
            <a:ext cx="7292340" cy="812800"/>
          </a:xfrm>
        </p:spPr>
        <p:txBody>
          <a:bodyPr/>
          <a:lstStyle>
            <a:lvl1pPr marL="0" indent="0">
              <a:buFontTx/>
              <a:buNone/>
              <a:defRPr sz="2900">
                <a:solidFill>
                  <a:schemeClr val="bg1"/>
                </a:solidFill>
              </a:defRPr>
            </a:lvl1pPr>
          </a:lstStyle>
          <a:p>
            <a:r>
              <a:rPr lang="en-US"/>
              <a:t>Place Your Sub-Title If Needed Here</a:t>
            </a:r>
          </a:p>
        </p:txBody>
      </p:sp>
      <p:sp>
        <p:nvSpPr>
          <p:cNvPr id="183301" name="Text Box 5"/>
          <p:cNvSpPr txBox="1">
            <a:spLocks noChangeArrowheads="1"/>
          </p:cNvSpPr>
          <p:nvPr/>
        </p:nvSpPr>
        <p:spPr bwMode="auto">
          <a:xfrm>
            <a:off x="5029202" y="2357124"/>
            <a:ext cx="3939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i="0">
              <a:solidFill>
                <a:schemeClr val="tx1"/>
              </a:solidFill>
            </a:endParaRPr>
          </a:p>
        </p:txBody>
      </p:sp>
      <p:pic>
        <p:nvPicPr>
          <p:cNvPr id="183302" name="Picture 6" descr="DCApeachLogo2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52206" y="108379"/>
            <a:ext cx="1145540" cy="113622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83303" name="Text Box 7"/>
          <p:cNvSpPr txBox="1">
            <a:spLocks noChangeArrowheads="1"/>
          </p:cNvSpPr>
          <p:nvPr/>
        </p:nvSpPr>
        <p:spPr bwMode="auto">
          <a:xfrm>
            <a:off x="3483771" y="6537961"/>
            <a:ext cx="616600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i="0" dirty="0"/>
              <a:t>2014 CDBG Recipients' Workshop</a:t>
            </a:r>
          </a:p>
        </p:txBody>
      </p:sp>
      <p:pic>
        <p:nvPicPr>
          <p:cNvPr id="183304" name="Picture 8" descr="CDFDtyp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" y="325120"/>
            <a:ext cx="7879080" cy="358987"/>
          </a:xfrm>
          <a:prstGeom prst="rect">
            <a:avLst/>
          </a:prstGeom>
          <a:noFill/>
        </p:spPr>
      </p:pic>
      <p:pic>
        <p:nvPicPr>
          <p:cNvPr id="183305" name="Picture 9" descr="Opening Slide PMS 13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183306" name="Text Box 10"/>
          <p:cNvSpPr txBox="1">
            <a:spLocks noChangeArrowheads="1"/>
          </p:cNvSpPr>
          <p:nvPr userDrawn="1"/>
        </p:nvSpPr>
        <p:spPr bwMode="auto">
          <a:xfrm>
            <a:off x="5029202" y="2357124"/>
            <a:ext cx="3939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i="0">
              <a:solidFill>
                <a:schemeClr val="tx1"/>
              </a:solidFill>
            </a:endParaRPr>
          </a:p>
        </p:txBody>
      </p:sp>
      <p:pic>
        <p:nvPicPr>
          <p:cNvPr id="183307" name="Picture 11" descr="DCApeachLogo2ver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52206" y="108379"/>
            <a:ext cx="1145540" cy="113622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83308" name="Picture 12" descr="OfficeCommunityDev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4013" y="260773"/>
            <a:ext cx="7554278" cy="426720"/>
          </a:xfrm>
          <a:prstGeom prst="rect">
            <a:avLst/>
          </a:prstGeom>
          <a:noFill/>
        </p:spPr>
      </p:pic>
      <p:sp>
        <p:nvSpPr>
          <p:cNvPr id="183309" name="Text Box 13"/>
          <p:cNvSpPr txBox="1">
            <a:spLocks noChangeArrowheads="1"/>
          </p:cNvSpPr>
          <p:nvPr userDrawn="1"/>
        </p:nvSpPr>
        <p:spPr bwMode="auto">
          <a:xfrm>
            <a:off x="4643280" y="6537961"/>
            <a:ext cx="500649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i="0"/>
              <a:t>2008 CDBG/CHIP Recipients’  Workshop</a:t>
            </a:r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5" y="4700699"/>
            <a:ext cx="8549640" cy="14528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5" y="3100497"/>
            <a:ext cx="8549640" cy="160019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1" y="1950720"/>
            <a:ext cx="406527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7291" y="1950720"/>
            <a:ext cx="406527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92947"/>
            <a:ext cx="905256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3" y="1637454"/>
            <a:ext cx="4444207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3" y="2319867"/>
            <a:ext cx="4444207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1" y="1637454"/>
            <a:ext cx="4445953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1" y="2319867"/>
            <a:ext cx="4445953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4" y="291253"/>
            <a:ext cx="3309143" cy="12395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7" y="291259"/>
            <a:ext cx="5622926" cy="62433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4" y="1530778"/>
            <a:ext cx="3309143" cy="50038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120640"/>
            <a:ext cx="6035040" cy="6045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53627"/>
            <a:ext cx="6035040" cy="43891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5725161"/>
            <a:ext cx="6035040" cy="8585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8017" y="975360"/>
            <a:ext cx="2074546" cy="5364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0" y="975360"/>
            <a:ext cx="6055996" cy="5364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0" name="Picture 2" descr="Opening Slide PMS 1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186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05840" y="2191179"/>
            <a:ext cx="8046720" cy="816187"/>
          </a:xfrm>
        </p:spPr>
        <p:txBody>
          <a:bodyPr/>
          <a:lstStyle>
            <a:lvl1pPr>
              <a:spcBef>
                <a:spcPct val="50000"/>
              </a:spcBef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05842" y="3169920"/>
            <a:ext cx="7292340" cy="812800"/>
          </a:xfrm>
        </p:spPr>
        <p:txBody>
          <a:bodyPr/>
          <a:lstStyle>
            <a:lvl1pPr marL="0" indent="0">
              <a:buFontTx/>
              <a:buNone/>
              <a:defRPr sz="2900">
                <a:solidFill>
                  <a:schemeClr val="bg1"/>
                </a:solidFill>
              </a:defRPr>
            </a:lvl1pPr>
          </a:lstStyle>
          <a:p>
            <a:r>
              <a:rPr lang="en-US"/>
              <a:t>Place Your Sub-Title If Needed Here</a:t>
            </a:r>
          </a:p>
        </p:txBody>
      </p:sp>
      <p:sp>
        <p:nvSpPr>
          <p:cNvPr id="186373" name="Text Box 5"/>
          <p:cNvSpPr txBox="1">
            <a:spLocks noChangeArrowheads="1"/>
          </p:cNvSpPr>
          <p:nvPr/>
        </p:nvSpPr>
        <p:spPr bwMode="auto">
          <a:xfrm>
            <a:off x="5029202" y="2357124"/>
            <a:ext cx="3939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i="0">
              <a:solidFill>
                <a:schemeClr val="tx1"/>
              </a:solidFill>
            </a:endParaRPr>
          </a:p>
        </p:txBody>
      </p:sp>
      <p:pic>
        <p:nvPicPr>
          <p:cNvPr id="186374" name="Picture 6" descr="DCApeachLogo2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52206" y="108379"/>
            <a:ext cx="1145540" cy="113622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86375" name="Text Box 7"/>
          <p:cNvSpPr txBox="1">
            <a:spLocks noChangeArrowheads="1"/>
          </p:cNvSpPr>
          <p:nvPr/>
        </p:nvSpPr>
        <p:spPr bwMode="auto">
          <a:xfrm>
            <a:off x="3483771" y="6537961"/>
            <a:ext cx="616600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i="0" dirty="0"/>
              <a:t>2014 CDBG Recipients' Workshop</a:t>
            </a:r>
          </a:p>
        </p:txBody>
      </p:sp>
      <p:pic>
        <p:nvPicPr>
          <p:cNvPr id="186376" name="Picture 8" descr="CDFDtyp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" y="325120"/>
            <a:ext cx="7879080" cy="358987"/>
          </a:xfrm>
          <a:prstGeom prst="rect">
            <a:avLst/>
          </a:prstGeom>
          <a:noFill/>
        </p:spPr>
      </p:pic>
      <p:pic>
        <p:nvPicPr>
          <p:cNvPr id="186377" name="Picture 9" descr="Opening Slide PMS 13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186378" name="Text Box 10"/>
          <p:cNvSpPr txBox="1">
            <a:spLocks noChangeArrowheads="1"/>
          </p:cNvSpPr>
          <p:nvPr userDrawn="1"/>
        </p:nvSpPr>
        <p:spPr bwMode="auto">
          <a:xfrm>
            <a:off x="5029202" y="2357124"/>
            <a:ext cx="3939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i="0">
              <a:solidFill>
                <a:schemeClr val="tx1"/>
              </a:solidFill>
            </a:endParaRPr>
          </a:p>
        </p:txBody>
      </p:sp>
      <p:pic>
        <p:nvPicPr>
          <p:cNvPr id="186379" name="Picture 11" descr="DCApeachLogo2ver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52206" y="108379"/>
            <a:ext cx="1145540" cy="113622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86380" name="Picture 12" descr="OfficeCommunityDev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4013" y="260773"/>
            <a:ext cx="7554278" cy="426720"/>
          </a:xfrm>
          <a:prstGeom prst="rect">
            <a:avLst/>
          </a:prstGeom>
          <a:noFill/>
        </p:spPr>
      </p:pic>
      <p:sp>
        <p:nvSpPr>
          <p:cNvPr id="186381" name="Text Box 13"/>
          <p:cNvSpPr txBox="1">
            <a:spLocks noChangeArrowheads="1"/>
          </p:cNvSpPr>
          <p:nvPr userDrawn="1"/>
        </p:nvSpPr>
        <p:spPr bwMode="auto">
          <a:xfrm>
            <a:off x="4643280" y="6537961"/>
            <a:ext cx="500649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i="0"/>
              <a:t>2008 CDBG/CHIP Recipients’  Workshop</a:t>
            </a:r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5" y="4700699"/>
            <a:ext cx="8549640" cy="14528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5" y="3100497"/>
            <a:ext cx="8549640" cy="160019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</a:p>
        </p:txBody>
      </p:sp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1" y="1950720"/>
            <a:ext cx="406527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7291" y="1950720"/>
            <a:ext cx="406527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92947"/>
            <a:ext cx="905256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3" y="1637454"/>
            <a:ext cx="4444207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3" y="2319867"/>
            <a:ext cx="4444207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1" y="1637454"/>
            <a:ext cx="4445953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1" y="2319867"/>
            <a:ext cx="4445953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4" y="291253"/>
            <a:ext cx="3309143" cy="12395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7" y="291259"/>
            <a:ext cx="5622926" cy="62433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4" y="1530778"/>
            <a:ext cx="3309143" cy="50038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120640"/>
            <a:ext cx="6035040" cy="6045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53627"/>
            <a:ext cx="6035040" cy="43891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5725161"/>
            <a:ext cx="6035040" cy="8585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8017" y="975360"/>
            <a:ext cx="2074546" cy="5364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0" y="975360"/>
            <a:ext cx="6055996" cy="5364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442" name="Picture 2" descr="Opening Slide PMS 1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1894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05840" y="2191179"/>
            <a:ext cx="8046720" cy="816187"/>
          </a:xfrm>
        </p:spPr>
        <p:txBody>
          <a:bodyPr/>
          <a:lstStyle>
            <a:lvl1pPr>
              <a:spcBef>
                <a:spcPct val="50000"/>
              </a:spcBef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94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05842" y="3169920"/>
            <a:ext cx="7292340" cy="812800"/>
          </a:xfrm>
        </p:spPr>
        <p:txBody>
          <a:bodyPr/>
          <a:lstStyle>
            <a:lvl1pPr marL="0" indent="0">
              <a:buFontTx/>
              <a:buNone/>
              <a:defRPr sz="2900">
                <a:solidFill>
                  <a:schemeClr val="bg1"/>
                </a:solidFill>
              </a:defRPr>
            </a:lvl1pPr>
          </a:lstStyle>
          <a:p>
            <a:r>
              <a:rPr lang="en-US"/>
              <a:t>Place Your Sub-Title If Needed Here</a:t>
            </a:r>
          </a:p>
        </p:txBody>
      </p:sp>
      <p:sp>
        <p:nvSpPr>
          <p:cNvPr id="189445" name="Text Box 5"/>
          <p:cNvSpPr txBox="1">
            <a:spLocks noChangeArrowheads="1"/>
          </p:cNvSpPr>
          <p:nvPr/>
        </p:nvSpPr>
        <p:spPr bwMode="auto">
          <a:xfrm>
            <a:off x="5029202" y="2357124"/>
            <a:ext cx="3939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i="0">
              <a:solidFill>
                <a:schemeClr val="tx1"/>
              </a:solidFill>
            </a:endParaRPr>
          </a:p>
        </p:txBody>
      </p:sp>
      <p:pic>
        <p:nvPicPr>
          <p:cNvPr id="189446" name="Picture 6" descr="DCApeachLogo2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52206" y="108379"/>
            <a:ext cx="1145540" cy="113622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89447" name="Text Box 7"/>
          <p:cNvSpPr txBox="1">
            <a:spLocks noChangeArrowheads="1"/>
          </p:cNvSpPr>
          <p:nvPr/>
        </p:nvSpPr>
        <p:spPr bwMode="auto">
          <a:xfrm>
            <a:off x="3483771" y="6537961"/>
            <a:ext cx="616600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i="0" dirty="0"/>
              <a:t>2014 CDBG Recipients' Workshop</a:t>
            </a:r>
          </a:p>
        </p:txBody>
      </p:sp>
      <p:pic>
        <p:nvPicPr>
          <p:cNvPr id="189448" name="Picture 8" descr="CDFDtyp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" y="325120"/>
            <a:ext cx="7879080" cy="358987"/>
          </a:xfrm>
          <a:prstGeom prst="rect">
            <a:avLst/>
          </a:prstGeom>
          <a:noFill/>
        </p:spPr>
      </p:pic>
      <p:pic>
        <p:nvPicPr>
          <p:cNvPr id="189449" name="Picture 9" descr="Opening Slide PMS 13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189450" name="Text Box 10"/>
          <p:cNvSpPr txBox="1">
            <a:spLocks noChangeArrowheads="1"/>
          </p:cNvSpPr>
          <p:nvPr userDrawn="1"/>
        </p:nvSpPr>
        <p:spPr bwMode="auto">
          <a:xfrm>
            <a:off x="5029202" y="2357124"/>
            <a:ext cx="3939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i="0">
              <a:solidFill>
                <a:schemeClr val="tx1"/>
              </a:solidFill>
            </a:endParaRPr>
          </a:p>
        </p:txBody>
      </p:sp>
      <p:pic>
        <p:nvPicPr>
          <p:cNvPr id="189451" name="Picture 11" descr="DCApeachLogo2ver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52206" y="108379"/>
            <a:ext cx="1145540" cy="113622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89452" name="Picture 12" descr="OfficeCommunityDev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4013" y="260773"/>
            <a:ext cx="7554278" cy="426720"/>
          </a:xfrm>
          <a:prstGeom prst="rect">
            <a:avLst/>
          </a:prstGeom>
          <a:noFill/>
        </p:spPr>
      </p:pic>
      <p:sp>
        <p:nvSpPr>
          <p:cNvPr id="189453" name="Text Box 13"/>
          <p:cNvSpPr txBox="1">
            <a:spLocks noChangeArrowheads="1"/>
          </p:cNvSpPr>
          <p:nvPr userDrawn="1"/>
        </p:nvSpPr>
        <p:spPr bwMode="auto">
          <a:xfrm>
            <a:off x="4643280" y="6537961"/>
            <a:ext cx="500649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i="0"/>
              <a:t>2008 CDBG/CHIP Recipients’  Workshop</a:t>
            </a:r>
          </a:p>
        </p:txBody>
      </p:sp>
    </p:spTree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4" y="291253"/>
            <a:ext cx="3309143" cy="12395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7" y="291259"/>
            <a:ext cx="5622926" cy="62433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4" y="1530778"/>
            <a:ext cx="3309143" cy="50038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</a:p>
        </p:txBody>
      </p:sp>
    </p:spTree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5" y="4700699"/>
            <a:ext cx="8549640" cy="14528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5" y="3100497"/>
            <a:ext cx="8549640" cy="160019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1" y="1950720"/>
            <a:ext cx="406527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7291" y="1950720"/>
            <a:ext cx="406527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92947"/>
            <a:ext cx="905256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3" y="1637454"/>
            <a:ext cx="4444207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3" y="2319867"/>
            <a:ext cx="4444207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1" y="1637454"/>
            <a:ext cx="4445953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1" y="2319867"/>
            <a:ext cx="4445953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4" y="291253"/>
            <a:ext cx="3309143" cy="12395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7" y="291259"/>
            <a:ext cx="5622926" cy="62433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4" y="1530778"/>
            <a:ext cx="3309143" cy="50038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120640"/>
            <a:ext cx="6035040" cy="6045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53627"/>
            <a:ext cx="6035040" cy="43891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5725161"/>
            <a:ext cx="6035040" cy="8585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8017" y="975360"/>
            <a:ext cx="2074546" cy="5364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0" y="975360"/>
            <a:ext cx="6055996" cy="5364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634" name="Picture 2" descr="Opening Slide PMS 1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1976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05840" y="2191179"/>
            <a:ext cx="8046720" cy="816187"/>
          </a:xfrm>
        </p:spPr>
        <p:txBody>
          <a:bodyPr/>
          <a:lstStyle>
            <a:lvl1pPr>
              <a:spcBef>
                <a:spcPct val="50000"/>
              </a:spcBef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76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05842" y="3169920"/>
            <a:ext cx="7292340" cy="812800"/>
          </a:xfrm>
        </p:spPr>
        <p:txBody>
          <a:bodyPr/>
          <a:lstStyle>
            <a:lvl1pPr marL="0" indent="0">
              <a:buFontTx/>
              <a:buNone/>
              <a:defRPr sz="2900">
                <a:solidFill>
                  <a:schemeClr val="bg1"/>
                </a:solidFill>
              </a:defRPr>
            </a:lvl1pPr>
          </a:lstStyle>
          <a:p>
            <a:r>
              <a:rPr lang="en-US"/>
              <a:t>Place Your Sub-Title If Needed Here</a:t>
            </a:r>
          </a:p>
        </p:txBody>
      </p:sp>
      <p:sp>
        <p:nvSpPr>
          <p:cNvPr id="197637" name="Text Box 5"/>
          <p:cNvSpPr txBox="1">
            <a:spLocks noChangeArrowheads="1"/>
          </p:cNvSpPr>
          <p:nvPr/>
        </p:nvSpPr>
        <p:spPr bwMode="auto">
          <a:xfrm>
            <a:off x="5029202" y="2357124"/>
            <a:ext cx="3939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i="0">
              <a:solidFill>
                <a:schemeClr val="tx1"/>
              </a:solidFill>
            </a:endParaRPr>
          </a:p>
        </p:txBody>
      </p:sp>
      <p:pic>
        <p:nvPicPr>
          <p:cNvPr id="197638" name="Picture 6" descr="DCApeachLogo2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52206" y="108379"/>
            <a:ext cx="1145540" cy="1136227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7639" name="Text Box 7"/>
          <p:cNvSpPr txBox="1">
            <a:spLocks noChangeArrowheads="1"/>
          </p:cNvSpPr>
          <p:nvPr/>
        </p:nvSpPr>
        <p:spPr bwMode="auto">
          <a:xfrm>
            <a:off x="3483771" y="6537961"/>
            <a:ext cx="616600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i="0" dirty="0"/>
              <a:t>2014 CDBG Recipients' Workshop</a:t>
            </a:r>
          </a:p>
        </p:txBody>
      </p:sp>
      <p:pic>
        <p:nvPicPr>
          <p:cNvPr id="197640" name="Picture 8" descr="CDFDtyp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" y="325120"/>
            <a:ext cx="7879080" cy="358987"/>
          </a:xfrm>
          <a:prstGeom prst="rect">
            <a:avLst/>
          </a:prstGeom>
          <a:noFill/>
        </p:spPr>
      </p:pic>
      <p:pic>
        <p:nvPicPr>
          <p:cNvPr id="197641" name="Picture 9" descr="Opening Slide PMS 13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197642" name="Text Box 10"/>
          <p:cNvSpPr txBox="1">
            <a:spLocks noChangeArrowheads="1"/>
          </p:cNvSpPr>
          <p:nvPr userDrawn="1"/>
        </p:nvSpPr>
        <p:spPr bwMode="auto">
          <a:xfrm>
            <a:off x="5029202" y="2357124"/>
            <a:ext cx="39395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i="0">
              <a:solidFill>
                <a:schemeClr val="tx1"/>
              </a:solidFill>
            </a:endParaRPr>
          </a:p>
        </p:txBody>
      </p:sp>
      <p:pic>
        <p:nvPicPr>
          <p:cNvPr id="197643" name="Picture 11" descr="DCApeachLogo2ver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752206" y="108379"/>
            <a:ext cx="1145540" cy="113622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97644" name="Picture 12" descr="OfficeCommunityDev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4013" y="260773"/>
            <a:ext cx="7554278" cy="426720"/>
          </a:xfrm>
          <a:prstGeom prst="rect">
            <a:avLst/>
          </a:prstGeom>
          <a:noFill/>
        </p:spPr>
      </p:pic>
      <p:sp>
        <p:nvSpPr>
          <p:cNvPr id="197645" name="Text Box 13"/>
          <p:cNvSpPr txBox="1">
            <a:spLocks noChangeArrowheads="1"/>
          </p:cNvSpPr>
          <p:nvPr userDrawn="1"/>
        </p:nvSpPr>
        <p:spPr bwMode="auto">
          <a:xfrm>
            <a:off x="4643280" y="6537961"/>
            <a:ext cx="500649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i="0"/>
              <a:t>2008 CDBG/CHIP Recipients’  Workshop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120640"/>
            <a:ext cx="6035040" cy="6045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53627"/>
            <a:ext cx="6035040" cy="43891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5725161"/>
            <a:ext cx="6035040" cy="8585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</a:p>
        </p:txBody>
      </p:sp>
    </p:spTree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5" y="4700699"/>
            <a:ext cx="8549640" cy="14528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5" y="3100497"/>
            <a:ext cx="8549640" cy="160019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1" y="1950720"/>
            <a:ext cx="406527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7291" y="1950720"/>
            <a:ext cx="4065270" cy="43891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92947"/>
            <a:ext cx="905256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3" y="1637454"/>
            <a:ext cx="4444207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3" y="2319867"/>
            <a:ext cx="4444207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1" y="1637454"/>
            <a:ext cx="4445953" cy="682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1" y="2319867"/>
            <a:ext cx="4445953" cy="421470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4" y="291253"/>
            <a:ext cx="3309143" cy="12395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7" y="291259"/>
            <a:ext cx="5622926" cy="62433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4" y="1530778"/>
            <a:ext cx="3309143" cy="50038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120640"/>
            <a:ext cx="6035040" cy="60452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53627"/>
            <a:ext cx="6035040" cy="43891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5725161"/>
            <a:ext cx="6035040" cy="8585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8017" y="975360"/>
            <a:ext cx="2074546" cy="5364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0" y="975360"/>
            <a:ext cx="6055996" cy="5364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Relationship Id="rId14" Type="http://schemas.openxmlformats.org/officeDocument/2006/relationships/image" Target="../media/image2.pn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image" Target="../media/image2.pn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Relationship Id="rId14" Type="http://schemas.openxmlformats.org/officeDocument/2006/relationships/image" Target="../media/image2.png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Relationship Id="rId14" Type="http://schemas.openxmlformats.org/officeDocument/2006/relationships/image" Target="../media/image2.png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5" Type="http://schemas.openxmlformats.org/officeDocument/2006/relationships/slideLayout" Target="../slideLayouts/slideLayout148.xml"/><Relationship Id="rId4" Type="http://schemas.openxmlformats.org/officeDocument/2006/relationships/slideLayout" Target="../slideLayouts/slideLayout14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13" descr="Background Slide PMS 37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4382" y="975360"/>
            <a:ext cx="729234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Heading for slide goes here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4380" y="1950720"/>
            <a:ext cx="8298180" cy="438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First row of your information goes here</a:t>
            </a:r>
          </a:p>
          <a:p>
            <a:pPr lvl="1"/>
            <a:r>
              <a:rPr lang="en-US"/>
              <a:t>Second row is located here</a:t>
            </a:r>
          </a:p>
          <a:p>
            <a:pPr lvl="2"/>
            <a:r>
              <a:rPr lang="en-US"/>
              <a:t>Third row here</a:t>
            </a: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4440716" y="6947747"/>
            <a:ext cx="717708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altLang="en-US" sz="800" i="0">
                <a:solidFill>
                  <a:schemeClr val="bg2"/>
                </a:solidFill>
                <a:latin typeface="Myriad Roman" pitchFamily="34" charset="0"/>
              </a:rPr>
              <a:t>Page </a:t>
            </a:r>
            <a:fld id="{81CFE83F-3DB6-426B-97EE-06208DACC579}" type="slidenum">
              <a:rPr lang="en-US" altLang="en-US" sz="800" i="0">
                <a:solidFill>
                  <a:schemeClr val="bg2"/>
                </a:solidFill>
                <a:latin typeface="Myriad Roman" pitchFamily="34" charset="0"/>
              </a:rPr>
              <a:pPr eaLnBrk="0" hangingPunct="0"/>
              <a:t>‹#›</a:t>
            </a:fld>
            <a:endParaRPr lang="en-US" altLang="en-US" sz="800" i="0">
              <a:solidFill>
                <a:schemeClr val="bg2"/>
              </a:solidFill>
              <a:latin typeface="Myriad Roman" pitchFamily="34" charset="0"/>
            </a:endParaRPr>
          </a:p>
        </p:txBody>
      </p:sp>
      <p:pic>
        <p:nvPicPr>
          <p:cNvPr id="1046" name="Picture 22" descr="DCApeachLogo2ver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60581" y="773854"/>
            <a:ext cx="1145540" cy="113622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48" name="Picture 24" descr="OfficeCommunityDev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91627" y="492761"/>
            <a:ext cx="6441915" cy="364066"/>
          </a:xfrm>
          <a:prstGeom prst="rect">
            <a:avLst/>
          </a:prstGeom>
          <a:noFill/>
        </p:spPr>
      </p:pic>
      <p:sp>
        <p:nvSpPr>
          <p:cNvPr id="1049" name="Rectangle 25"/>
          <p:cNvSpPr>
            <a:spLocks noChangeArrowheads="1"/>
          </p:cNvSpPr>
          <p:nvPr userDrawn="1"/>
        </p:nvSpPr>
        <p:spPr bwMode="auto">
          <a:xfrm>
            <a:off x="799783" y="6951139"/>
            <a:ext cx="2491901" cy="247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algn="l" eaLnBrk="0" hangingPunct="0"/>
            <a:r>
              <a:rPr lang="en-US" altLang="en-US" sz="800">
                <a:solidFill>
                  <a:schemeClr val="bg2"/>
                </a:solidFill>
                <a:latin typeface="Myriad Roman" pitchFamily="34" charset="0"/>
              </a:rPr>
              <a:t>2008 CDBG/CHIP Recipients’ Workshop</a:t>
            </a:r>
          </a:p>
        </p:txBody>
      </p:sp>
      <p:sp>
        <p:nvSpPr>
          <p:cNvPr id="1051" name="Rectangle 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18509" y="6951134"/>
            <a:ext cx="3780631" cy="2438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 i="0">
                <a:solidFill>
                  <a:schemeClr val="bg2"/>
                </a:solidFill>
                <a:latin typeface="Myriad Roman" pitchFamily="34" charset="0"/>
              </a:defRPr>
            </a:lvl1pPr>
          </a:lstStyle>
          <a:p>
            <a:r>
              <a:rPr lang="en-US"/>
              <a:t>September 4, 2014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ransition/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56600"/>
        </a:buClr>
        <a:buChar char="•"/>
        <a:defRPr sz="2600" b="1">
          <a:solidFill>
            <a:srgbClr val="7D706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56600"/>
        </a:buClr>
        <a:buFont typeface="Arial" charset="0"/>
        <a:buChar char="▪"/>
        <a:defRPr sz="2500">
          <a:solidFill>
            <a:srgbClr val="7D706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56600"/>
        </a:buClr>
        <a:buChar char="•"/>
        <a:defRPr sz="2200">
          <a:solidFill>
            <a:srgbClr val="7D706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700">
          <a:solidFill>
            <a:srgbClr val="A19795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682" name="Picture 2" descr="Background Slide PMS 37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19968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54382" y="975360"/>
            <a:ext cx="729234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Heading for slide goes here</a:t>
            </a:r>
          </a:p>
        </p:txBody>
      </p:sp>
      <p:sp>
        <p:nvSpPr>
          <p:cNvPr id="19968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4380" y="1950720"/>
            <a:ext cx="8298180" cy="438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First row of your information goes here</a:t>
            </a:r>
          </a:p>
          <a:p>
            <a:pPr lvl="1"/>
            <a:r>
              <a:rPr lang="en-US"/>
              <a:t>Second row is located here</a:t>
            </a:r>
          </a:p>
          <a:p>
            <a:pPr lvl="2"/>
            <a:r>
              <a:rPr lang="en-US"/>
              <a:t>Third row here</a:t>
            </a:r>
          </a:p>
        </p:txBody>
      </p:sp>
      <p:sp>
        <p:nvSpPr>
          <p:cNvPr id="199685" name="Rectangle 5"/>
          <p:cNvSpPr>
            <a:spLocks noChangeArrowheads="1"/>
          </p:cNvSpPr>
          <p:nvPr/>
        </p:nvSpPr>
        <p:spPr bwMode="auto">
          <a:xfrm>
            <a:off x="4440716" y="6947747"/>
            <a:ext cx="717708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altLang="en-US" sz="800" i="0">
                <a:solidFill>
                  <a:schemeClr val="bg2"/>
                </a:solidFill>
                <a:latin typeface="Myriad Roman" pitchFamily="34" charset="0"/>
              </a:rPr>
              <a:t>Page </a:t>
            </a:r>
            <a:fld id="{4C078A79-E46D-4237-8EEA-6C4A936C4C94}" type="slidenum">
              <a:rPr lang="en-US" altLang="en-US" sz="800" i="0">
                <a:solidFill>
                  <a:schemeClr val="bg2"/>
                </a:solidFill>
                <a:latin typeface="Myriad Roman" pitchFamily="34" charset="0"/>
              </a:rPr>
              <a:pPr eaLnBrk="0" hangingPunct="0"/>
              <a:t>‹#›</a:t>
            </a:fld>
            <a:endParaRPr lang="en-US" altLang="en-US" sz="800" i="0">
              <a:solidFill>
                <a:schemeClr val="bg2"/>
              </a:solidFill>
              <a:latin typeface="Myriad Roman" pitchFamily="34" charset="0"/>
            </a:endParaRPr>
          </a:p>
        </p:txBody>
      </p:sp>
      <p:pic>
        <p:nvPicPr>
          <p:cNvPr id="199686" name="Picture 6" descr="DCApeachLogo2v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60581" y="773854"/>
            <a:ext cx="1145540" cy="11362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9687" name="Rectangle 7"/>
          <p:cNvSpPr>
            <a:spLocks noChangeArrowheads="1"/>
          </p:cNvSpPr>
          <p:nvPr/>
        </p:nvSpPr>
        <p:spPr bwMode="auto">
          <a:xfrm>
            <a:off x="799783" y="6951139"/>
            <a:ext cx="2491901" cy="247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algn="l" eaLnBrk="0" hangingPunct="0"/>
            <a:r>
              <a:rPr lang="en-US" altLang="en-US" sz="800" dirty="0">
                <a:solidFill>
                  <a:schemeClr val="bg2"/>
                </a:solidFill>
                <a:latin typeface="Myriad Roman" pitchFamily="34" charset="0"/>
              </a:rPr>
              <a:t>2014 CDBG Recipients' Workshop</a:t>
            </a:r>
          </a:p>
        </p:txBody>
      </p:sp>
      <p:sp>
        <p:nvSpPr>
          <p:cNvPr id="19968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18509" y="6951134"/>
            <a:ext cx="3780631" cy="2438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 i="0">
                <a:solidFill>
                  <a:schemeClr val="bg2"/>
                </a:solidFill>
                <a:latin typeface="Myriad Roman" pitchFamily="34" charset="0"/>
              </a:defRPr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  <p:pic>
        <p:nvPicPr>
          <p:cNvPr id="199689" name="Picture 9" descr="CDFDtyp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3822" y="568960"/>
            <a:ext cx="7879080" cy="358987"/>
          </a:xfrm>
          <a:prstGeom prst="rect">
            <a:avLst/>
          </a:prstGeom>
          <a:noFill/>
        </p:spPr>
      </p:pic>
      <p:pic>
        <p:nvPicPr>
          <p:cNvPr id="199690" name="Picture 10" descr="Background Slide PMS 37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pic>
        <p:nvPicPr>
          <p:cNvPr id="199691" name="Picture 11" descr="DCApeachLogo2ver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60581" y="773854"/>
            <a:ext cx="1145540" cy="113622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99692" name="Picture 12" descr="OfficeCommunityDev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91627" y="492761"/>
            <a:ext cx="6441915" cy="364066"/>
          </a:xfrm>
          <a:prstGeom prst="rect">
            <a:avLst/>
          </a:prstGeom>
          <a:noFill/>
        </p:spPr>
      </p:pic>
      <p:sp>
        <p:nvSpPr>
          <p:cNvPr id="199693" name="Rectangle 13"/>
          <p:cNvSpPr>
            <a:spLocks noChangeArrowheads="1"/>
          </p:cNvSpPr>
          <p:nvPr userDrawn="1"/>
        </p:nvSpPr>
        <p:spPr bwMode="auto">
          <a:xfrm>
            <a:off x="799783" y="6951139"/>
            <a:ext cx="2491901" cy="247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algn="l" eaLnBrk="0" hangingPunct="0"/>
            <a:r>
              <a:rPr lang="en-US" altLang="en-US" sz="800">
                <a:solidFill>
                  <a:schemeClr val="bg2"/>
                </a:solidFill>
                <a:latin typeface="Myriad Roman" pitchFamily="34" charset="0"/>
              </a:rPr>
              <a:t>2008 CDBG/CHIP Recipients’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ransition/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56600"/>
        </a:buClr>
        <a:buChar char="•"/>
        <a:defRPr sz="2600" b="1">
          <a:solidFill>
            <a:srgbClr val="7D706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56600"/>
        </a:buClr>
        <a:buFont typeface="Arial" charset="0"/>
        <a:buChar char="▪"/>
        <a:defRPr sz="2500">
          <a:solidFill>
            <a:srgbClr val="7D706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56600"/>
        </a:buClr>
        <a:buChar char="•"/>
        <a:defRPr sz="2200">
          <a:solidFill>
            <a:srgbClr val="7D706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700">
          <a:solidFill>
            <a:srgbClr val="A19795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754" name="Picture 2" descr="Background Slide PMS 37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20275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54382" y="975360"/>
            <a:ext cx="729234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Heading for slide goes here</a:t>
            </a:r>
          </a:p>
        </p:txBody>
      </p:sp>
      <p:sp>
        <p:nvSpPr>
          <p:cNvPr id="20275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4380" y="1950720"/>
            <a:ext cx="8298180" cy="438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First row of your information goes here</a:t>
            </a:r>
          </a:p>
          <a:p>
            <a:pPr lvl="1"/>
            <a:r>
              <a:rPr lang="en-US"/>
              <a:t>Second row is located here</a:t>
            </a:r>
          </a:p>
          <a:p>
            <a:pPr lvl="2"/>
            <a:r>
              <a:rPr lang="en-US"/>
              <a:t>Third row here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4440716" y="6947747"/>
            <a:ext cx="717708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altLang="en-US" sz="800" i="0">
                <a:solidFill>
                  <a:schemeClr val="bg2"/>
                </a:solidFill>
                <a:latin typeface="Myriad Roman" pitchFamily="34" charset="0"/>
              </a:rPr>
              <a:t>Page </a:t>
            </a:r>
            <a:fld id="{5B624F30-652B-4374-9864-E49D3142BE9E}" type="slidenum">
              <a:rPr lang="en-US" altLang="en-US" sz="800" i="0">
                <a:solidFill>
                  <a:schemeClr val="bg2"/>
                </a:solidFill>
                <a:latin typeface="Myriad Roman" pitchFamily="34" charset="0"/>
              </a:rPr>
              <a:pPr eaLnBrk="0" hangingPunct="0"/>
              <a:t>‹#›</a:t>
            </a:fld>
            <a:endParaRPr lang="en-US" altLang="en-US" sz="800" i="0">
              <a:solidFill>
                <a:schemeClr val="bg2"/>
              </a:solidFill>
              <a:latin typeface="Myriad Roman" pitchFamily="34" charset="0"/>
            </a:endParaRPr>
          </a:p>
        </p:txBody>
      </p:sp>
      <p:pic>
        <p:nvPicPr>
          <p:cNvPr id="202758" name="Picture 6" descr="DCApeachLogo2v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60581" y="773854"/>
            <a:ext cx="1145540" cy="11362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799783" y="6951139"/>
            <a:ext cx="2491901" cy="247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algn="l" eaLnBrk="0" hangingPunct="0"/>
            <a:r>
              <a:rPr lang="en-US" altLang="en-US" sz="800" dirty="0">
                <a:solidFill>
                  <a:schemeClr val="bg2"/>
                </a:solidFill>
                <a:latin typeface="Myriad Roman" pitchFamily="34" charset="0"/>
              </a:rPr>
              <a:t>2014 CDBG Recipients' Workshop</a:t>
            </a:r>
          </a:p>
        </p:txBody>
      </p:sp>
      <p:sp>
        <p:nvSpPr>
          <p:cNvPr id="20276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18509" y="6951134"/>
            <a:ext cx="3780631" cy="2438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 i="0">
                <a:solidFill>
                  <a:schemeClr val="bg2"/>
                </a:solidFill>
                <a:latin typeface="Myriad Roman" pitchFamily="34" charset="0"/>
              </a:defRPr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  <p:pic>
        <p:nvPicPr>
          <p:cNvPr id="202761" name="Picture 9" descr="CDFDtyp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3822" y="568960"/>
            <a:ext cx="7879080" cy="35898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ransition/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56600"/>
        </a:buClr>
        <a:buChar char="•"/>
        <a:defRPr sz="2600" b="1">
          <a:solidFill>
            <a:srgbClr val="7D706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56600"/>
        </a:buClr>
        <a:buFont typeface="Arial" charset="0"/>
        <a:buChar char="▪"/>
        <a:defRPr sz="2500">
          <a:solidFill>
            <a:srgbClr val="7D706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56600"/>
        </a:buClr>
        <a:buChar char="•"/>
        <a:defRPr sz="2200">
          <a:solidFill>
            <a:srgbClr val="7D706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700">
          <a:solidFill>
            <a:srgbClr val="A19795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ground Slide PMS 37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54382" y="975360"/>
            <a:ext cx="729234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Heading for slide goes here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4380" y="1950720"/>
            <a:ext cx="8298180" cy="438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First row of your information goes here</a:t>
            </a:r>
          </a:p>
          <a:p>
            <a:pPr lvl="1"/>
            <a:r>
              <a:rPr lang="en-US"/>
              <a:t>Second row is located here</a:t>
            </a:r>
          </a:p>
          <a:p>
            <a:pPr lvl="2"/>
            <a:r>
              <a:rPr lang="en-US"/>
              <a:t>Third row here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440716" y="6947747"/>
            <a:ext cx="717708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altLang="en-US" sz="800" i="0">
                <a:solidFill>
                  <a:schemeClr val="bg2"/>
                </a:solidFill>
                <a:latin typeface="Myriad Roman" pitchFamily="34" charset="0"/>
              </a:rPr>
              <a:t>Page </a:t>
            </a:r>
            <a:fld id="{6FA491C3-C0BA-4D2C-8509-B939C6DF3BF0}" type="slidenum">
              <a:rPr lang="en-US" altLang="en-US" sz="800" i="0">
                <a:solidFill>
                  <a:schemeClr val="bg2"/>
                </a:solidFill>
                <a:latin typeface="Myriad Roman" pitchFamily="34" charset="0"/>
              </a:rPr>
              <a:pPr eaLnBrk="0" hangingPunct="0">
                <a:defRPr/>
              </a:pPr>
              <a:t>‹#›</a:t>
            </a:fld>
            <a:endParaRPr lang="en-US" altLang="en-US" sz="800" i="0">
              <a:solidFill>
                <a:schemeClr val="bg2"/>
              </a:solidFill>
              <a:latin typeface="Myriad Roman" pitchFamily="34" charset="0"/>
            </a:endParaRPr>
          </a:p>
        </p:txBody>
      </p:sp>
      <p:pic>
        <p:nvPicPr>
          <p:cNvPr id="1030" name="Picture 6" descr="DCApeachLogo2v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60581" y="773854"/>
            <a:ext cx="1145540" cy="11362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799783" y="6951139"/>
            <a:ext cx="2491901" cy="247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algn="l" eaLnBrk="0" hangingPunct="0">
              <a:defRPr/>
            </a:pPr>
            <a:r>
              <a:rPr lang="en-US" altLang="en-US" sz="800" dirty="0">
                <a:solidFill>
                  <a:schemeClr val="bg2"/>
                </a:solidFill>
                <a:latin typeface="Myriad Roman" pitchFamily="34" charset="0"/>
              </a:rPr>
              <a:t>2014 CDBG Recipients' Workshop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18509" y="6951134"/>
            <a:ext cx="3780631" cy="2438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 i="0" dirty="0" smtClean="0">
                <a:solidFill>
                  <a:schemeClr val="bg2"/>
                </a:solidFill>
                <a:latin typeface="Myriad Roman" pitchFamily="34" charset="0"/>
              </a:defRPr>
            </a:lvl1pPr>
          </a:lstStyle>
          <a:p>
            <a:r>
              <a:rPr lang="en-US"/>
              <a:t>September 4, 2014</a:t>
            </a:r>
          </a:p>
        </p:txBody>
      </p:sp>
      <p:pic>
        <p:nvPicPr>
          <p:cNvPr id="1033" name="Picture 10" descr="CDFDtyp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3822" y="568960"/>
            <a:ext cx="7879080" cy="35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ransition/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56600"/>
        </a:buClr>
        <a:buChar char="•"/>
        <a:defRPr sz="2600" b="1">
          <a:solidFill>
            <a:srgbClr val="7D706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56600"/>
        </a:buClr>
        <a:buFont typeface="Arial" charset="0"/>
        <a:buChar char="▪"/>
        <a:defRPr sz="2500">
          <a:solidFill>
            <a:srgbClr val="7D706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56600"/>
        </a:buClr>
        <a:buChar char="•"/>
        <a:defRPr sz="2200">
          <a:solidFill>
            <a:srgbClr val="7D706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700">
          <a:solidFill>
            <a:srgbClr val="A1979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ackground Slide PMS 37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54382" y="975360"/>
            <a:ext cx="729234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Heading for slide goes here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4380" y="1950720"/>
            <a:ext cx="8298180" cy="438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First row of your information goes here</a:t>
            </a:r>
          </a:p>
          <a:p>
            <a:pPr lvl="1"/>
            <a:r>
              <a:rPr lang="en-US"/>
              <a:t>Second row is located here</a:t>
            </a:r>
          </a:p>
          <a:p>
            <a:pPr lvl="2"/>
            <a:r>
              <a:rPr lang="en-US"/>
              <a:t>Third row here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440716" y="6947747"/>
            <a:ext cx="717708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defRPr/>
            </a:pPr>
            <a:r>
              <a:rPr lang="en-US" altLang="en-US" sz="800" i="0">
                <a:solidFill>
                  <a:schemeClr val="bg2"/>
                </a:solidFill>
                <a:latin typeface="Myriad Roman" pitchFamily="34" charset="0"/>
              </a:rPr>
              <a:t>Page </a:t>
            </a:r>
            <a:fld id="{7C125A93-4D32-4B81-B229-4361A1D489A3}" type="slidenum">
              <a:rPr lang="en-US" altLang="en-US" sz="800" i="0">
                <a:solidFill>
                  <a:schemeClr val="bg2"/>
                </a:solidFill>
                <a:latin typeface="Myriad Roman" pitchFamily="34" charset="0"/>
              </a:rPr>
              <a:pPr eaLnBrk="0" hangingPunct="0">
                <a:defRPr/>
              </a:pPr>
              <a:t>‹#›</a:t>
            </a:fld>
            <a:endParaRPr lang="en-US" altLang="en-US" sz="800" i="0">
              <a:solidFill>
                <a:schemeClr val="bg2"/>
              </a:solidFill>
              <a:latin typeface="Myriad Roman" pitchFamily="34" charset="0"/>
            </a:endParaRPr>
          </a:p>
        </p:txBody>
      </p:sp>
      <p:pic>
        <p:nvPicPr>
          <p:cNvPr id="1030" name="Picture 6" descr="DCApeachLogo2v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60581" y="773854"/>
            <a:ext cx="1145540" cy="11362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799783" y="6951139"/>
            <a:ext cx="2491901" cy="247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algn="l" eaLnBrk="0" hangingPunct="0">
              <a:defRPr/>
            </a:pPr>
            <a:r>
              <a:rPr lang="en-US" altLang="en-US" sz="800" dirty="0">
                <a:solidFill>
                  <a:schemeClr val="bg2"/>
                </a:solidFill>
                <a:latin typeface="Myriad Roman" pitchFamily="34" charset="0"/>
              </a:rPr>
              <a:t>2014 CDBG Recipients' Workshop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18509" y="6951134"/>
            <a:ext cx="3780631" cy="2438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 i="0">
                <a:solidFill>
                  <a:schemeClr val="bg2"/>
                </a:solidFill>
                <a:latin typeface="Myriad Roman" pitchFamily="34" charset="0"/>
              </a:defRPr>
            </a:lvl1pPr>
          </a:lstStyle>
          <a:p>
            <a:r>
              <a:rPr lang="en-US"/>
              <a:t>September 4, 2014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019" y="487680"/>
            <a:ext cx="18473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02922" y="406401"/>
            <a:ext cx="6537960" cy="55399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l">
              <a:defRPr/>
            </a:pPr>
            <a:r>
              <a:rPr lang="en-US" sz="3000" b="1" i="0" dirty="0">
                <a:solidFill>
                  <a:srgbClr val="7D7061"/>
                </a:solidFill>
              </a:rPr>
              <a:t>Community Finance Division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/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56600"/>
        </a:buClr>
        <a:buChar char="•"/>
        <a:defRPr sz="2600" b="1">
          <a:solidFill>
            <a:srgbClr val="7D706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56600"/>
        </a:buClr>
        <a:buFont typeface="Arial" charset="0"/>
        <a:buChar char="▪"/>
        <a:defRPr sz="2500">
          <a:solidFill>
            <a:srgbClr val="7D706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56600"/>
        </a:buClr>
        <a:buChar char="•"/>
        <a:defRPr sz="2200">
          <a:solidFill>
            <a:srgbClr val="7D706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700">
          <a:solidFill>
            <a:srgbClr val="A1979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70560" y="243840"/>
            <a:ext cx="8968740" cy="105664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73913" y="1706880"/>
            <a:ext cx="8968740" cy="48280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705600" y="6664963"/>
            <a:ext cx="2933700" cy="389467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93">
                <a:solidFill>
                  <a:schemeClr val="tx2"/>
                </a:solidFill>
              </a:defRPr>
            </a:lvl1pPr>
          </a:lstStyle>
          <a:p>
            <a:fld id="{C101A9C7-C274-4F50-89C9-83BDB06EDB81}" type="datetime1">
              <a:rPr lang="en-US" smtClean="0"/>
              <a:pPr/>
              <a:t>9/28/2017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70561" y="6664756"/>
            <a:ext cx="5963191" cy="389467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93">
                <a:solidFill>
                  <a:schemeClr val="tx2"/>
                </a:solidFill>
              </a:defRPr>
            </a:lvl1pPr>
          </a:lstStyle>
          <a:p>
            <a:r>
              <a:rPr lang="en-US"/>
              <a:t>September 4, 2014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316736"/>
            <a:ext cx="10058400" cy="34137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920"/>
          </a:p>
        </p:txBody>
      </p:sp>
      <p:sp>
        <p:nvSpPr>
          <p:cNvPr id="8" name="Rectangle 7"/>
          <p:cNvSpPr/>
          <p:nvPr/>
        </p:nvSpPr>
        <p:spPr>
          <a:xfrm>
            <a:off x="0" y="1365504"/>
            <a:ext cx="586740" cy="2438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920"/>
          </a:p>
        </p:txBody>
      </p:sp>
      <p:sp>
        <p:nvSpPr>
          <p:cNvPr id="9" name="Rectangle 8"/>
          <p:cNvSpPr/>
          <p:nvPr/>
        </p:nvSpPr>
        <p:spPr>
          <a:xfrm>
            <a:off x="649605" y="1365504"/>
            <a:ext cx="9408795" cy="2438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920"/>
          </a:p>
        </p:txBody>
      </p:sp>
    </p:spTree>
    <p:extLst>
      <p:ext uri="{BB962C8B-B14F-4D97-AF65-F5344CB8AC3E}">
        <p14:creationId xmlns:p14="http://schemas.microsoft.com/office/powerpoint/2010/main" val="170530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</p:sldLayoutIdLst>
  <p:transition spd="med">
    <p:fade/>
  </p:transition>
  <p:hf sldNum="0" hdr="0" dt="0"/>
  <p:txStyles>
    <p:titleStyle>
      <a:lvl1pPr algn="l" rtl="0" eaLnBrk="1" latinLnBrk="0" hangingPunct="1">
        <a:spcBef>
          <a:spcPct val="0"/>
        </a:spcBef>
        <a:buNone/>
        <a:defRPr kumimoji="0" sz="4693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1387" indent="-341387" algn="l" rtl="0" eaLnBrk="1" latinLnBrk="0" hangingPunct="1">
        <a:spcBef>
          <a:spcPts val="747"/>
        </a:spcBef>
        <a:buClr>
          <a:schemeClr val="accent2"/>
        </a:buClr>
        <a:buSzPct val="60000"/>
        <a:buFont typeface="Wingdings"/>
        <a:buChar char=""/>
        <a:defRPr kumimoji="0" sz="3093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82773" indent="-292617" algn="l" rtl="0" eaLnBrk="1" latinLnBrk="0" hangingPunct="1">
        <a:spcBef>
          <a:spcPts val="587"/>
        </a:spcBef>
        <a:buClr>
          <a:schemeClr val="accent1"/>
        </a:buClr>
        <a:buSzPct val="70000"/>
        <a:buFont typeface="Wingdings 2"/>
        <a:buChar char=""/>
        <a:defRPr kumimoji="0" lang="en-US" sz="3093" kern="1200" baseline="0" dirty="0" smtClean="0">
          <a:solidFill>
            <a:schemeClr val="tx2"/>
          </a:solidFill>
          <a:latin typeface="+mn-lt"/>
          <a:ea typeface="+mn-ea"/>
          <a:cs typeface="+mn-cs"/>
        </a:defRPr>
      </a:lvl2pPr>
      <a:lvl3pPr marL="975390" indent="-243848" algn="l" rtl="0" eaLnBrk="1" latinLnBrk="0" hangingPunct="1">
        <a:spcBef>
          <a:spcPts val="533"/>
        </a:spcBef>
        <a:buClr>
          <a:schemeClr val="accent2"/>
        </a:buClr>
        <a:buSzPct val="75000"/>
        <a:buFont typeface="Wingdings"/>
        <a:buChar char=""/>
        <a:defRPr kumimoji="0" sz="2453" kern="1200">
          <a:solidFill>
            <a:schemeClr val="tx2"/>
          </a:solidFill>
          <a:latin typeface="+mn-lt"/>
          <a:ea typeface="+mn-ea"/>
          <a:cs typeface="+mn-cs"/>
        </a:defRPr>
      </a:lvl3pPr>
      <a:lvl4pPr marL="1463086" indent="-243848" algn="l" rtl="0" eaLnBrk="1" latinLnBrk="0" hangingPunct="1">
        <a:spcBef>
          <a:spcPts val="427"/>
        </a:spcBef>
        <a:buClr>
          <a:schemeClr val="accent3"/>
        </a:buClr>
        <a:buSzPct val="75000"/>
        <a:buFont typeface="Wingdings"/>
        <a:buChar char=""/>
        <a:defRPr kumimoji="0" sz="2133" kern="1200">
          <a:solidFill>
            <a:schemeClr val="tx2"/>
          </a:solidFill>
          <a:latin typeface="+mn-lt"/>
          <a:ea typeface="+mn-ea"/>
          <a:cs typeface="+mn-cs"/>
        </a:defRPr>
      </a:lvl4pPr>
      <a:lvl5pPr marL="1950781" indent="-243848" algn="l" rtl="0" eaLnBrk="1" latinLnBrk="0" hangingPunct="1">
        <a:spcBef>
          <a:spcPts val="427"/>
        </a:spcBef>
        <a:buClr>
          <a:schemeClr val="accent4"/>
        </a:buClr>
        <a:buSzPct val="65000"/>
        <a:buFont typeface="Wingdings"/>
        <a:buChar char=""/>
        <a:defRPr kumimoji="0" sz="2133" kern="1200">
          <a:solidFill>
            <a:schemeClr val="tx2"/>
          </a:solidFill>
          <a:latin typeface="+mn-lt"/>
          <a:ea typeface="+mn-ea"/>
          <a:cs typeface="+mn-cs"/>
        </a:defRPr>
      </a:lvl5pPr>
      <a:lvl6pPr marL="2243398" indent="-243848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92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36015" indent="-243848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92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828632" indent="-243848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92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21250" indent="-243848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92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753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8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7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6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6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5" name="Picture 35" descr="Background Slide PMS 37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7168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520" y="6661573"/>
            <a:ext cx="234696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rgbClr val="A19795"/>
                </a:solidFill>
              </a:defRPr>
            </a:lvl1pPr>
          </a:lstStyle>
          <a:p>
            <a:fld id="{9BAD6D42-1AB8-4B45-B4CD-DAE64EB063B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54382" y="975360"/>
            <a:ext cx="729234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Typical Chart Page</a:t>
            </a:r>
          </a:p>
        </p:txBody>
      </p:sp>
      <p:graphicFrame>
        <p:nvGraphicFramePr>
          <p:cNvPr id="71714" name="Group 34"/>
          <p:cNvGraphicFramePr>
            <a:graphicFrameLocks noGrp="1"/>
          </p:cNvGraphicFramePr>
          <p:nvPr userDrawn="1"/>
        </p:nvGraphicFramePr>
        <p:xfrm>
          <a:off x="773589" y="2057404"/>
          <a:ext cx="8542656" cy="4280747"/>
        </p:xfrm>
        <a:graphic>
          <a:graphicData uri="http://schemas.openxmlformats.org/drawingml/2006/table">
            <a:tbl>
              <a:tblPr/>
              <a:tblGrid>
                <a:gridCol w="41211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215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836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796D6B"/>
                          </a:solidFill>
                          <a:effectLst/>
                          <a:latin typeface="Arial" charset="0"/>
                        </a:rPr>
                        <a:t>Fill color must be green</a:t>
                      </a:r>
                    </a:p>
                  </a:txBody>
                  <a:tcPr marL="100584" marR="100584" marT="48768" marB="4876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796D6B"/>
                          </a:solidFill>
                          <a:effectLst/>
                          <a:latin typeface="Arial" charset="0"/>
                        </a:rPr>
                        <a:t>Fill color must be green</a:t>
                      </a:r>
                    </a:p>
                  </a:txBody>
                  <a:tcPr marL="100584" marR="100584" marT="48768" marB="487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083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796D6B"/>
                          </a:solidFill>
                          <a:effectLst/>
                          <a:latin typeface="Arial" charset="0"/>
                        </a:rPr>
                        <a:t>Typical Chart Size and Placement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796D6B"/>
                          </a:solidFill>
                          <a:effectLst/>
                          <a:latin typeface="Arial" charset="0"/>
                        </a:rPr>
                        <a:t>Centered on page .75” from edge</a:t>
                      </a:r>
                    </a:p>
                  </a:txBody>
                  <a:tcPr marL="100584" marR="100584" marT="48768" marB="4876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rgbClr val="796D6B"/>
                          </a:solidFill>
                          <a:effectLst/>
                          <a:latin typeface="Arial" charset="0"/>
                        </a:rPr>
                        <a:t>First Line Copy</a:t>
                      </a: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796D6B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796D6B"/>
                          </a:solidFill>
                          <a:effectLst/>
                          <a:latin typeface="Arial" charset="0"/>
                        </a:rPr>
                        <a:t>Second Line Copy</a:t>
                      </a:r>
                    </a:p>
                  </a:txBody>
                  <a:tcPr marL="100584" marR="100584" marT="48768" marB="487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94267">
                <a:tc>
                  <a:txBody>
                    <a:bodyPr/>
                    <a:lstStyle/>
                    <a:p>
                      <a:pPr marL="168275" marR="0" lvl="0" indent="-1682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rgbClr val="796D6B"/>
                        </a:solidFill>
                        <a:effectLst/>
                        <a:latin typeface="Arial" charset="0"/>
                      </a:endParaRPr>
                    </a:p>
                  </a:txBody>
                  <a:tcPr marL="100584" marR="100584" marT="48768" marB="4876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68275" marR="0" lvl="0" indent="-1682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rgbClr val="796D6B"/>
                        </a:solidFill>
                        <a:effectLst/>
                        <a:latin typeface="Arial" charset="0"/>
                      </a:endParaRPr>
                    </a:p>
                  </a:txBody>
                  <a:tcPr marL="100584" marR="100584" marT="48768" marB="487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168275" marR="0" lvl="0" indent="-1682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rgbClr val="796D6B"/>
                        </a:solidFill>
                        <a:effectLst/>
                        <a:latin typeface="Arial" charset="0"/>
                      </a:endParaRPr>
                    </a:p>
                  </a:txBody>
                  <a:tcPr marL="100584" marR="100584" marT="48768" marB="4876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68275" marR="0" lvl="0" indent="-1682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rgbClr val="796D6B"/>
                        </a:solidFill>
                        <a:effectLst/>
                        <a:latin typeface="Arial" charset="0"/>
                      </a:endParaRPr>
                    </a:p>
                  </a:txBody>
                  <a:tcPr marL="100584" marR="100584" marT="48768" marB="487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63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rgbClr val="796D6B"/>
                        </a:solidFill>
                        <a:effectLst/>
                        <a:latin typeface="Arial" charset="0"/>
                      </a:endParaRPr>
                    </a:p>
                  </a:txBody>
                  <a:tcPr marL="100584" marR="100584" marT="48768" marB="4876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0" i="0" u="none" strike="noStrike" cap="none" normalizeH="0" baseline="0">
                        <a:ln>
                          <a:noFill/>
                        </a:ln>
                        <a:solidFill>
                          <a:srgbClr val="796D6B"/>
                        </a:solidFill>
                        <a:effectLst/>
                        <a:latin typeface="Arial" charset="0"/>
                      </a:endParaRPr>
                    </a:p>
                  </a:txBody>
                  <a:tcPr marL="100584" marR="100584" marT="48768" marB="4876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1716" name="Rectangle 36"/>
          <p:cNvSpPr>
            <a:spLocks noChangeArrowheads="1"/>
          </p:cNvSpPr>
          <p:nvPr userDrawn="1"/>
        </p:nvSpPr>
        <p:spPr bwMode="auto">
          <a:xfrm>
            <a:off x="8722520" y="819579"/>
            <a:ext cx="908050" cy="89746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1717" name="Picture 37" descr="DCApeachLogo2ver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521703" y="858526"/>
            <a:ext cx="897573" cy="890693"/>
          </a:xfrm>
          <a:prstGeom prst="rect">
            <a:avLst/>
          </a:prstGeom>
          <a:noFill/>
        </p:spPr>
      </p:pic>
      <p:pic>
        <p:nvPicPr>
          <p:cNvPr id="71719" name="Picture 39" descr="OfficeCommunityDev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91627" y="492761"/>
            <a:ext cx="6441915" cy="36406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 spd="med"/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7D706B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7D706B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7D706B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7D706B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7D706B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7D706B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7D706B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7D706B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7D706B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500">
          <a:solidFill>
            <a:srgbClr val="A19795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▪"/>
        <a:defRPr sz="2500">
          <a:solidFill>
            <a:srgbClr val="A19795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9" name="Picture 7" descr="Background Slide PMS 37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7475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520" y="6661573"/>
            <a:ext cx="234696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rgbClr val="A19795"/>
                </a:solidFill>
              </a:defRPr>
            </a:lvl1pPr>
          </a:lstStyle>
          <a:p>
            <a:fld id="{124D1916-B2AD-4601-AB4D-FABFF8ADC6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54382" y="975360"/>
            <a:ext cx="729234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Contact Us</a:t>
            </a:r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2637" y="2057406"/>
            <a:ext cx="7112477" cy="2440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Name, Title</a:t>
            </a:r>
          </a:p>
          <a:p>
            <a:pPr lvl="0"/>
            <a:r>
              <a:rPr lang="en-US"/>
              <a:t>Georgia Department Of Economic Development</a:t>
            </a:r>
          </a:p>
          <a:p>
            <a:pPr lvl="0"/>
            <a:r>
              <a:rPr lang="en-US"/>
              <a:t>75 5th Street, Suite 1200</a:t>
            </a:r>
          </a:p>
          <a:p>
            <a:pPr lvl="0"/>
            <a:r>
              <a:rPr lang="en-US"/>
              <a:t>Atlanta, GA 30308</a:t>
            </a:r>
          </a:p>
        </p:txBody>
      </p:sp>
      <p:sp>
        <p:nvSpPr>
          <p:cNvPr id="74760" name="Rectangle 8"/>
          <p:cNvSpPr>
            <a:spLocks noChangeArrowheads="1"/>
          </p:cNvSpPr>
          <p:nvPr userDrawn="1"/>
        </p:nvSpPr>
        <p:spPr bwMode="auto">
          <a:xfrm>
            <a:off x="8661402" y="802640"/>
            <a:ext cx="960438" cy="922867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74761" name="Picture 9" descr="DCApeachLogo2ver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521703" y="858526"/>
            <a:ext cx="897573" cy="890693"/>
          </a:xfrm>
          <a:prstGeom prst="rect">
            <a:avLst/>
          </a:prstGeom>
          <a:noFill/>
        </p:spPr>
      </p:pic>
      <p:pic>
        <p:nvPicPr>
          <p:cNvPr id="74763" name="Picture 11" descr="OfficeCommunityDev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91627" y="492761"/>
            <a:ext cx="6441915" cy="36406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med"/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rgbClr val="7D706B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7D706B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7D706B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7D706B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7D706B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7D706B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7D706B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7D706B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7D706B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200">
          <a:solidFill>
            <a:srgbClr val="A19795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▪"/>
        <a:defRPr sz="2200">
          <a:solidFill>
            <a:srgbClr val="A19795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130" name="Picture 2" descr="Background Slide PMS 37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1761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54382" y="975360"/>
            <a:ext cx="729234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Heading for slide goes here</a:t>
            </a:r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4380" y="1950720"/>
            <a:ext cx="8298180" cy="438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First row of your information goes here</a:t>
            </a:r>
          </a:p>
          <a:p>
            <a:pPr lvl="1"/>
            <a:r>
              <a:rPr lang="en-US"/>
              <a:t>Second row is located here</a:t>
            </a:r>
          </a:p>
          <a:p>
            <a:pPr lvl="2"/>
            <a:r>
              <a:rPr lang="en-US"/>
              <a:t>Third row here</a:t>
            </a: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4440716" y="6947747"/>
            <a:ext cx="717708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altLang="en-US" sz="800" i="0">
                <a:solidFill>
                  <a:schemeClr val="bg2"/>
                </a:solidFill>
                <a:latin typeface="Myriad Roman" pitchFamily="34" charset="0"/>
              </a:rPr>
              <a:t>Page </a:t>
            </a:r>
            <a:fld id="{CFC7A8CA-AAC0-4BF3-AC75-8A05E0F6134D}" type="slidenum">
              <a:rPr lang="en-US" altLang="en-US" sz="800" i="0">
                <a:solidFill>
                  <a:schemeClr val="bg2"/>
                </a:solidFill>
                <a:latin typeface="Myriad Roman" pitchFamily="34" charset="0"/>
              </a:rPr>
              <a:pPr eaLnBrk="0" hangingPunct="0"/>
              <a:t>‹#›</a:t>
            </a:fld>
            <a:endParaRPr lang="en-US" altLang="en-US" sz="800" i="0">
              <a:solidFill>
                <a:schemeClr val="bg2"/>
              </a:solidFill>
              <a:latin typeface="Myriad Roman" pitchFamily="34" charset="0"/>
            </a:endParaRPr>
          </a:p>
        </p:txBody>
      </p:sp>
      <p:pic>
        <p:nvPicPr>
          <p:cNvPr id="176134" name="Picture 6" descr="DCApeachLogo2v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60581" y="773854"/>
            <a:ext cx="1145540" cy="11362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76135" name="Rectangle 7"/>
          <p:cNvSpPr>
            <a:spLocks noChangeArrowheads="1"/>
          </p:cNvSpPr>
          <p:nvPr/>
        </p:nvSpPr>
        <p:spPr bwMode="auto">
          <a:xfrm>
            <a:off x="799783" y="6951139"/>
            <a:ext cx="2491901" cy="247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algn="l" eaLnBrk="0" hangingPunct="0"/>
            <a:r>
              <a:rPr lang="en-US" altLang="en-US" sz="800" dirty="0">
                <a:solidFill>
                  <a:schemeClr val="bg2"/>
                </a:solidFill>
                <a:latin typeface="Myriad Roman" pitchFamily="34" charset="0"/>
              </a:rPr>
              <a:t>2014 CDBG Recipients' Workshop</a:t>
            </a:r>
          </a:p>
        </p:txBody>
      </p:sp>
      <p:sp>
        <p:nvSpPr>
          <p:cNvPr id="17613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18509" y="6951134"/>
            <a:ext cx="3780631" cy="2438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 i="0">
                <a:solidFill>
                  <a:schemeClr val="bg2"/>
                </a:solidFill>
                <a:latin typeface="Myriad Roman" pitchFamily="34" charset="0"/>
              </a:defRPr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  <p:pic>
        <p:nvPicPr>
          <p:cNvPr id="176137" name="Picture 9" descr="CDFDtyp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3822" y="568960"/>
            <a:ext cx="7879080" cy="358987"/>
          </a:xfrm>
          <a:prstGeom prst="rect">
            <a:avLst/>
          </a:prstGeom>
          <a:noFill/>
        </p:spPr>
      </p:pic>
      <p:pic>
        <p:nvPicPr>
          <p:cNvPr id="176138" name="Picture 10" descr="Background Slide PMS 37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pic>
        <p:nvPicPr>
          <p:cNvPr id="176139" name="Picture 11" descr="DCApeachLogo2ver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60581" y="773854"/>
            <a:ext cx="1145540" cy="113622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76140" name="Picture 12" descr="OfficeCommunityDev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91627" y="492761"/>
            <a:ext cx="6441915" cy="364066"/>
          </a:xfrm>
          <a:prstGeom prst="rect">
            <a:avLst/>
          </a:prstGeom>
          <a:noFill/>
        </p:spPr>
      </p:pic>
      <p:sp>
        <p:nvSpPr>
          <p:cNvPr id="176141" name="Rectangle 13"/>
          <p:cNvSpPr>
            <a:spLocks noChangeArrowheads="1"/>
          </p:cNvSpPr>
          <p:nvPr userDrawn="1"/>
        </p:nvSpPr>
        <p:spPr bwMode="auto">
          <a:xfrm>
            <a:off x="799783" y="6951139"/>
            <a:ext cx="2491901" cy="247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algn="l" eaLnBrk="0" hangingPunct="0"/>
            <a:r>
              <a:rPr lang="en-US" altLang="en-US" sz="800">
                <a:solidFill>
                  <a:schemeClr val="bg2"/>
                </a:solidFill>
                <a:latin typeface="Myriad Roman" pitchFamily="34" charset="0"/>
              </a:rPr>
              <a:t>2008 CDBG/CHIP Recipients’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/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56600"/>
        </a:buClr>
        <a:buChar char="•"/>
        <a:defRPr sz="2600" b="1">
          <a:solidFill>
            <a:srgbClr val="7D706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56600"/>
        </a:buClr>
        <a:buFont typeface="Arial" charset="0"/>
        <a:buChar char="▪"/>
        <a:defRPr sz="2500">
          <a:solidFill>
            <a:srgbClr val="7D706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56600"/>
        </a:buClr>
        <a:buChar char="•"/>
        <a:defRPr sz="2200">
          <a:solidFill>
            <a:srgbClr val="7D706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700">
          <a:solidFill>
            <a:srgbClr val="A19795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202" name="Picture 2" descr="Background Slide PMS 37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54382" y="975360"/>
            <a:ext cx="729234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Heading for slide goes here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4380" y="1950720"/>
            <a:ext cx="8298180" cy="438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First row of your information goes here</a:t>
            </a:r>
          </a:p>
          <a:p>
            <a:pPr lvl="1"/>
            <a:r>
              <a:rPr lang="en-US"/>
              <a:t>Second row is located here</a:t>
            </a:r>
          </a:p>
          <a:p>
            <a:pPr lvl="2"/>
            <a:r>
              <a:rPr lang="en-US"/>
              <a:t>Third row here</a:t>
            </a: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4440716" y="6947747"/>
            <a:ext cx="717708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altLang="en-US" sz="800" i="0">
                <a:solidFill>
                  <a:schemeClr val="bg2"/>
                </a:solidFill>
                <a:latin typeface="Myriad Roman" pitchFamily="34" charset="0"/>
              </a:rPr>
              <a:t>Page </a:t>
            </a:r>
            <a:fld id="{5177A7F4-7D11-4CD4-AC72-108DA3F8C270}" type="slidenum">
              <a:rPr lang="en-US" altLang="en-US" sz="800" i="0">
                <a:solidFill>
                  <a:schemeClr val="bg2"/>
                </a:solidFill>
                <a:latin typeface="Myriad Roman" pitchFamily="34" charset="0"/>
              </a:rPr>
              <a:pPr eaLnBrk="0" hangingPunct="0"/>
              <a:t>‹#›</a:t>
            </a:fld>
            <a:endParaRPr lang="en-US" altLang="en-US" sz="800" i="0">
              <a:solidFill>
                <a:schemeClr val="bg2"/>
              </a:solidFill>
              <a:latin typeface="Myriad Roman" pitchFamily="34" charset="0"/>
            </a:endParaRPr>
          </a:p>
        </p:txBody>
      </p:sp>
      <p:pic>
        <p:nvPicPr>
          <p:cNvPr id="179206" name="Picture 6" descr="DCApeachLogo2v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60581" y="773854"/>
            <a:ext cx="1145540" cy="11362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79207" name="Rectangle 7"/>
          <p:cNvSpPr>
            <a:spLocks noChangeArrowheads="1"/>
          </p:cNvSpPr>
          <p:nvPr/>
        </p:nvSpPr>
        <p:spPr bwMode="auto">
          <a:xfrm>
            <a:off x="799783" y="6951139"/>
            <a:ext cx="2491901" cy="247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algn="l" eaLnBrk="0" hangingPunct="0"/>
            <a:r>
              <a:rPr lang="en-US" altLang="en-US" sz="800" dirty="0">
                <a:solidFill>
                  <a:schemeClr val="bg2"/>
                </a:solidFill>
                <a:latin typeface="Myriad Roman" pitchFamily="34" charset="0"/>
              </a:rPr>
              <a:t>2014 CDBG Recipients' Workshop</a:t>
            </a:r>
          </a:p>
        </p:txBody>
      </p:sp>
      <p:sp>
        <p:nvSpPr>
          <p:cNvPr id="17920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18509" y="6951134"/>
            <a:ext cx="3780631" cy="2438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 i="0">
                <a:solidFill>
                  <a:schemeClr val="bg2"/>
                </a:solidFill>
                <a:latin typeface="Myriad Roman" pitchFamily="34" charset="0"/>
              </a:defRPr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  <p:pic>
        <p:nvPicPr>
          <p:cNvPr id="179209" name="Picture 9" descr="CDFDtyp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3822" y="568960"/>
            <a:ext cx="7879080" cy="358987"/>
          </a:xfrm>
          <a:prstGeom prst="rect">
            <a:avLst/>
          </a:prstGeom>
          <a:noFill/>
        </p:spPr>
      </p:pic>
      <p:pic>
        <p:nvPicPr>
          <p:cNvPr id="179210" name="Picture 10" descr="Background Slide PMS 37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pic>
        <p:nvPicPr>
          <p:cNvPr id="179211" name="Picture 11" descr="DCApeachLogo2ver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60581" y="773854"/>
            <a:ext cx="1145540" cy="113622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79212" name="Picture 12" descr="OfficeCommunityDev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91627" y="492761"/>
            <a:ext cx="6441915" cy="364066"/>
          </a:xfrm>
          <a:prstGeom prst="rect">
            <a:avLst/>
          </a:prstGeom>
          <a:noFill/>
        </p:spPr>
      </p:pic>
      <p:sp>
        <p:nvSpPr>
          <p:cNvPr id="179213" name="Rectangle 13"/>
          <p:cNvSpPr>
            <a:spLocks noChangeArrowheads="1"/>
          </p:cNvSpPr>
          <p:nvPr userDrawn="1"/>
        </p:nvSpPr>
        <p:spPr bwMode="auto">
          <a:xfrm>
            <a:off x="799783" y="6951139"/>
            <a:ext cx="2491901" cy="247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algn="l" eaLnBrk="0" hangingPunct="0"/>
            <a:r>
              <a:rPr lang="en-US" altLang="en-US" sz="800">
                <a:solidFill>
                  <a:schemeClr val="bg2"/>
                </a:solidFill>
                <a:latin typeface="Myriad Roman" pitchFamily="34" charset="0"/>
              </a:rPr>
              <a:t>2008 CDBG/CHIP Recipients’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/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56600"/>
        </a:buClr>
        <a:buChar char="•"/>
        <a:defRPr sz="2600" b="1">
          <a:solidFill>
            <a:srgbClr val="7D706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56600"/>
        </a:buClr>
        <a:buFont typeface="Arial" charset="0"/>
        <a:buChar char="▪"/>
        <a:defRPr sz="2500">
          <a:solidFill>
            <a:srgbClr val="7D706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56600"/>
        </a:buClr>
        <a:buChar char="•"/>
        <a:defRPr sz="2200">
          <a:solidFill>
            <a:srgbClr val="7D706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700">
          <a:solidFill>
            <a:srgbClr val="A19795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274" name="Picture 2" descr="Background Slide PMS 37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1822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54382" y="975360"/>
            <a:ext cx="729234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Heading for slide goes here</a:t>
            </a:r>
          </a:p>
        </p:txBody>
      </p:sp>
      <p:sp>
        <p:nvSpPr>
          <p:cNvPr id="1822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4380" y="1950720"/>
            <a:ext cx="8298180" cy="438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First row of your information goes here</a:t>
            </a:r>
          </a:p>
          <a:p>
            <a:pPr lvl="1"/>
            <a:r>
              <a:rPr lang="en-US"/>
              <a:t>Second row is located here</a:t>
            </a:r>
          </a:p>
          <a:p>
            <a:pPr lvl="2"/>
            <a:r>
              <a:rPr lang="en-US"/>
              <a:t>Third row here</a:t>
            </a:r>
          </a:p>
        </p:txBody>
      </p:sp>
      <p:sp>
        <p:nvSpPr>
          <p:cNvPr id="182277" name="Rectangle 5"/>
          <p:cNvSpPr>
            <a:spLocks noChangeArrowheads="1"/>
          </p:cNvSpPr>
          <p:nvPr/>
        </p:nvSpPr>
        <p:spPr bwMode="auto">
          <a:xfrm>
            <a:off x="4440716" y="6947747"/>
            <a:ext cx="717708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altLang="en-US" sz="800" i="0">
                <a:solidFill>
                  <a:schemeClr val="bg2"/>
                </a:solidFill>
                <a:latin typeface="Myriad Roman" pitchFamily="34" charset="0"/>
              </a:rPr>
              <a:t>Page </a:t>
            </a:r>
            <a:fld id="{AC061B6D-095D-4C4B-BF69-F66FA1BDC4F0}" type="slidenum">
              <a:rPr lang="en-US" altLang="en-US" sz="800" i="0">
                <a:solidFill>
                  <a:schemeClr val="bg2"/>
                </a:solidFill>
                <a:latin typeface="Myriad Roman" pitchFamily="34" charset="0"/>
              </a:rPr>
              <a:pPr eaLnBrk="0" hangingPunct="0"/>
              <a:t>‹#›</a:t>
            </a:fld>
            <a:endParaRPr lang="en-US" altLang="en-US" sz="800" i="0">
              <a:solidFill>
                <a:schemeClr val="bg2"/>
              </a:solidFill>
              <a:latin typeface="Myriad Roman" pitchFamily="34" charset="0"/>
            </a:endParaRPr>
          </a:p>
        </p:txBody>
      </p:sp>
      <p:pic>
        <p:nvPicPr>
          <p:cNvPr id="182278" name="Picture 6" descr="DCApeachLogo2v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60581" y="773854"/>
            <a:ext cx="1145540" cy="11362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82279" name="Rectangle 7"/>
          <p:cNvSpPr>
            <a:spLocks noChangeArrowheads="1"/>
          </p:cNvSpPr>
          <p:nvPr/>
        </p:nvSpPr>
        <p:spPr bwMode="auto">
          <a:xfrm>
            <a:off x="799783" y="6951139"/>
            <a:ext cx="2491901" cy="247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algn="l" eaLnBrk="0" hangingPunct="0"/>
            <a:r>
              <a:rPr lang="en-US" altLang="en-US" sz="800" dirty="0">
                <a:solidFill>
                  <a:schemeClr val="bg2"/>
                </a:solidFill>
                <a:latin typeface="Myriad Roman" pitchFamily="34" charset="0"/>
              </a:rPr>
              <a:t>2014 CDBG Recipients' Workshop</a:t>
            </a:r>
          </a:p>
        </p:txBody>
      </p:sp>
      <p:sp>
        <p:nvSpPr>
          <p:cNvPr id="18228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18509" y="6951134"/>
            <a:ext cx="3780631" cy="2438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 i="0">
                <a:solidFill>
                  <a:schemeClr val="bg2"/>
                </a:solidFill>
                <a:latin typeface="Myriad Roman" pitchFamily="34" charset="0"/>
              </a:defRPr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  <p:pic>
        <p:nvPicPr>
          <p:cNvPr id="182281" name="Picture 9" descr="CDFDtyp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3822" y="568960"/>
            <a:ext cx="7879080" cy="358987"/>
          </a:xfrm>
          <a:prstGeom prst="rect">
            <a:avLst/>
          </a:prstGeom>
          <a:noFill/>
        </p:spPr>
      </p:pic>
      <p:pic>
        <p:nvPicPr>
          <p:cNvPr id="182282" name="Picture 10" descr="Background Slide PMS 37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pic>
        <p:nvPicPr>
          <p:cNvPr id="182283" name="Picture 11" descr="DCApeachLogo2ver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60581" y="773854"/>
            <a:ext cx="1145540" cy="113622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82284" name="Picture 12" descr="OfficeCommunityDev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91627" y="492761"/>
            <a:ext cx="6441915" cy="364066"/>
          </a:xfrm>
          <a:prstGeom prst="rect">
            <a:avLst/>
          </a:prstGeom>
          <a:noFill/>
        </p:spPr>
      </p:pic>
      <p:sp>
        <p:nvSpPr>
          <p:cNvPr id="182285" name="Rectangle 13"/>
          <p:cNvSpPr>
            <a:spLocks noChangeArrowheads="1"/>
          </p:cNvSpPr>
          <p:nvPr userDrawn="1"/>
        </p:nvSpPr>
        <p:spPr bwMode="auto">
          <a:xfrm>
            <a:off x="799783" y="6951139"/>
            <a:ext cx="2491901" cy="247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algn="l" eaLnBrk="0" hangingPunct="0"/>
            <a:r>
              <a:rPr lang="en-US" altLang="en-US" sz="800">
                <a:solidFill>
                  <a:schemeClr val="bg2"/>
                </a:solidFill>
                <a:latin typeface="Myriad Roman" pitchFamily="34" charset="0"/>
              </a:rPr>
              <a:t>2008 CDBG/CHIP Recipients’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ransition/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56600"/>
        </a:buClr>
        <a:buChar char="•"/>
        <a:defRPr sz="2600" b="1">
          <a:solidFill>
            <a:srgbClr val="7D706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56600"/>
        </a:buClr>
        <a:buFont typeface="Arial" charset="0"/>
        <a:buChar char="▪"/>
        <a:defRPr sz="2500">
          <a:solidFill>
            <a:srgbClr val="7D706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56600"/>
        </a:buClr>
        <a:buChar char="•"/>
        <a:defRPr sz="2200">
          <a:solidFill>
            <a:srgbClr val="7D706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700">
          <a:solidFill>
            <a:srgbClr val="A19795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346" name="Picture 2" descr="Background Slide PMS 37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1853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54382" y="975360"/>
            <a:ext cx="729234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Heading for slide goes here</a:t>
            </a:r>
          </a:p>
        </p:txBody>
      </p:sp>
      <p:sp>
        <p:nvSpPr>
          <p:cNvPr id="1853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4380" y="1950720"/>
            <a:ext cx="8298180" cy="438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First row of your information goes here</a:t>
            </a:r>
          </a:p>
          <a:p>
            <a:pPr lvl="1"/>
            <a:r>
              <a:rPr lang="en-US"/>
              <a:t>Second row is located here</a:t>
            </a:r>
          </a:p>
          <a:p>
            <a:pPr lvl="2"/>
            <a:r>
              <a:rPr lang="en-US"/>
              <a:t>Third row here</a:t>
            </a:r>
          </a:p>
        </p:txBody>
      </p:sp>
      <p:sp>
        <p:nvSpPr>
          <p:cNvPr id="185349" name="Rectangle 5"/>
          <p:cNvSpPr>
            <a:spLocks noChangeArrowheads="1"/>
          </p:cNvSpPr>
          <p:nvPr/>
        </p:nvSpPr>
        <p:spPr bwMode="auto">
          <a:xfrm>
            <a:off x="4440716" y="6947747"/>
            <a:ext cx="717708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altLang="en-US" sz="800" i="0">
                <a:solidFill>
                  <a:schemeClr val="bg2"/>
                </a:solidFill>
                <a:latin typeface="Myriad Roman" pitchFamily="34" charset="0"/>
              </a:rPr>
              <a:t>Page </a:t>
            </a:r>
            <a:fld id="{E0E6D6D6-DB7A-4EE3-A5B0-4EF54597AB17}" type="slidenum">
              <a:rPr lang="en-US" altLang="en-US" sz="800" i="0">
                <a:solidFill>
                  <a:schemeClr val="bg2"/>
                </a:solidFill>
                <a:latin typeface="Myriad Roman" pitchFamily="34" charset="0"/>
              </a:rPr>
              <a:pPr eaLnBrk="0" hangingPunct="0"/>
              <a:t>‹#›</a:t>
            </a:fld>
            <a:endParaRPr lang="en-US" altLang="en-US" sz="800" i="0">
              <a:solidFill>
                <a:schemeClr val="bg2"/>
              </a:solidFill>
              <a:latin typeface="Myriad Roman" pitchFamily="34" charset="0"/>
            </a:endParaRPr>
          </a:p>
        </p:txBody>
      </p:sp>
      <p:pic>
        <p:nvPicPr>
          <p:cNvPr id="185350" name="Picture 6" descr="DCApeachLogo2v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60581" y="773854"/>
            <a:ext cx="1145540" cy="11362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85351" name="Rectangle 7"/>
          <p:cNvSpPr>
            <a:spLocks noChangeArrowheads="1"/>
          </p:cNvSpPr>
          <p:nvPr/>
        </p:nvSpPr>
        <p:spPr bwMode="auto">
          <a:xfrm>
            <a:off x="799783" y="6951139"/>
            <a:ext cx="2491901" cy="247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algn="l" eaLnBrk="0" hangingPunct="0"/>
            <a:r>
              <a:rPr lang="en-US" altLang="en-US" sz="800" dirty="0">
                <a:solidFill>
                  <a:schemeClr val="bg2"/>
                </a:solidFill>
                <a:latin typeface="Myriad Roman" pitchFamily="34" charset="0"/>
              </a:rPr>
              <a:t>2014 CDBG Recipients' Workshop</a:t>
            </a:r>
          </a:p>
        </p:txBody>
      </p:sp>
      <p:sp>
        <p:nvSpPr>
          <p:cNvPr id="1853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18509" y="6951134"/>
            <a:ext cx="3780631" cy="2438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 i="0">
                <a:solidFill>
                  <a:schemeClr val="bg2"/>
                </a:solidFill>
                <a:latin typeface="Myriad Roman" pitchFamily="34" charset="0"/>
              </a:defRPr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  <p:pic>
        <p:nvPicPr>
          <p:cNvPr id="185353" name="Picture 9" descr="CDFDtyp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3822" y="568960"/>
            <a:ext cx="7879080" cy="358987"/>
          </a:xfrm>
          <a:prstGeom prst="rect">
            <a:avLst/>
          </a:prstGeom>
          <a:noFill/>
        </p:spPr>
      </p:pic>
      <p:pic>
        <p:nvPicPr>
          <p:cNvPr id="185354" name="Picture 10" descr="Background Slide PMS 37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pic>
        <p:nvPicPr>
          <p:cNvPr id="185355" name="Picture 11" descr="DCApeachLogo2ver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60581" y="773854"/>
            <a:ext cx="1145540" cy="113622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85356" name="Picture 12" descr="OfficeCommunityDev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91627" y="492761"/>
            <a:ext cx="6441915" cy="364066"/>
          </a:xfrm>
          <a:prstGeom prst="rect">
            <a:avLst/>
          </a:prstGeom>
          <a:noFill/>
        </p:spPr>
      </p:pic>
      <p:sp>
        <p:nvSpPr>
          <p:cNvPr id="185357" name="Rectangle 13"/>
          <p:cNvSpPr>
            <a:spLocks noChangeArrowheads="1"/>
          </p:cNvSpPr>
          <p:nvPr userDrawn="1"/>
        </p:nvSpPr>
        <p:spPr bwMode="auto">
          <a:xfrm>
            <a:off x="799783" y="6951139"/>
            <a:ext cx="2491901" cy="247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algn="l" eaLnBrk="0" hangingPunct="0"/>
            <a:r>
              <a:rPr lang="en-US" altLang="en-US" sz="800">
                <a:solidFill>
                  <a:schemeClr val="bg2"/>
                </a:solidFill>
                <a:latin typeface="Myriad Roman" pitchFamily="34" charset="0"/>
              </a:rPr>
              <a:t>2008 CDBG/CHIP Recipients’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ransition/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56600"/>
        </a:buClr>
        <a:buChar char="•"/>
        <a:defRPr sz="2600" b="1">
          <a:solidFill>
            <a:srgbClr val="7D706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56600"/>
        </a:buClr>
        <a:buFont typeface="Arial" charset="0"/>
        <a:buChar char="▪"/>
        <a:defRPr sz="2500">
          <a:solidFill>
            <a:srgbClr val="7D706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56600"/>
        </a:buClr>
        <a:buChar char="•"/>
        <a:defRPr sz="2200">
          <a:solidFill>
            <a:srgbClr val="7D706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700">
          <a:solidFill>
            <a:srgbClr val="A19795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418" name="Picture 2" descr="Background Slide PMS 37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1884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54382" y="975360"/>
            <a:ext cx="729234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Heading for slide goes here</a:t>
            </a:r>
          </a:p>
        </p:txBody>
      </p:sp>
      <p:sp>
        <p:nvSpPr>
          <p:cNvPr id="1884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4380" y="1950720"/>
            <a:ext cx="8298180" cy="438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First row of your information goes here</a:t>
            </a:r>
          </a:p>
          <a:p>
            <a:pPr lvl="1"/>
            <a:r>
              <a:rPr lang="en-US"/>
              <a:t>Second row is located here</a:t>
            </a:r>
          </a:p>
          <a:p>
            <a:pPr lvl="2"/>
            <a:r>
              <a:rPr lang="en-US"/>
              <a:t>Third row here</a:t>
            </a:r>
          </a:p>
        </p:txBody>
      </p:sp>
      <p:sp>
        <p:nvSpPr>
          <p:cNvPr id="188421" name="Rectangle 5"/>
          <p:cNvSpPr>
            <a:spLocks noChangeArrowheads="1"/>
          </p:cNvSpPr>
          <p:nvPr/>
        </p:nvSpPr>
        <p:spPr bwMode="auto">
          <a:xfrm>
            <a:off x="4440716" y="6947747"/>
            <a:ext cx="717708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altLang="en-US" sz="800" i="0">
                <a:solidFill>
                  <a:schemeClr val="bg2"/>
                </a:solidFill>
                <a:latin typeface="Myriad Roman" pitchFamily="34" charset="0"/>
              </a:rPr>
              <a:t>Page </a:t>
            </a:r>
            <a:fld id="{765C77F2-C7C0-45C3-B768-0B9F51768059}" type="slidenum">
              <a:rPr lang="en-US" altLang="en-US" sz="800" i="0">
                <a:solidFill>
                  <a:schemeClr val="bg2"/>
                </a:solidFill>
                <a:latin typeface="Myriad Roman" pitchFamily="34" charset="0"/>
              </a:rPr>
              <a:pPr eaLnBrk="0" hangingPunct="0"/>
              <a:t>‹#›</a:t>
            </a:fld>
            <a:endParaRPr lang="en-US" altLang="en-US" sz="800" i="0">
              <a:solidFill>
                <a:schemeClr val="bg2"/>
              </a:solidFill>
              <a:latin typeface="Myriad Roman" pitchFamily="34" charset="0"/>
            </a:endParaRPr>
          </a:p>
        </p:txBody>
      </p:sp>
      <p:pic>
        <p:nvPicPr>
          <p:cNvPr id="188422" name="Picture 6" descr="DCApeachLogo2v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60581" y="773854"/>
            <a:ext cx="1145540" cy="11362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88423" name="Rectangle 7"/>
          <p:cNvSpPr>
            <a:spLocks noChangeArrowheads="1"/>
          </p:cNvSpPr>
          <p:nvPr/>
        </p:nvSpPr>
        <p:spPr bwMode="auto">
          <a:xfrm>
            <a:off x="799783" y="6951139"/>
            <a:ext cx="2491901" cy="247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algn="l" eaLnBrk="0" hangingPunct="0"/>
            <a:r>
              <a:rPr lang="en-US" altLang="en-US" sz="800" dirty="0">
                <a:solidFill>
                  <a:schemeClr val="bg2"/>
                </a:solidFill>
                <a:latin typeface="Myriad Roman" pitchFamily="34" charset="0"/>
              </a:rPr>
              <a:t>2014 CDBG Recipients' Workshop</a:t>
            </a:r>
          </a:p>
        </p:txBody>
      </p:sp>
      <p:sp>
        <p:nvSpPr>
          <p:cNvPr id="18842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18509" y="6951134"/>
            <a:ext cx="3780631" cy="2438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 i="0">
                <a:solidFill>
                  <a:schemeClr val="bg2"/>
                </a:solidFill>
                <a:latin typeface="Myriad Roman" pitchFamily="34" charset="0"/>
              </a:defRPr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  <p:pic>
        <p:nvPicPr>
          <p:cNvPr id="188425" name="Picture 9" descr="CDFDtyp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3822" y="568960"/>
            <a:ext cx="7879080" cy="358987"/>
          </a:xfrm>
          <a:prstGeom prst="rect">
            <a:avLst/>
          </a:prstGeom>
          <a:noFill/>
        </p:spPr>
      </p:pic>
      <p:pic>
        <p:nvPicPr>
          <p:cNvPr id="188426" name="Picture 10" descr="Background Slide PMS 37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pic>
        <p:nvPicPr>
          <p:cNvPr id="188427" name="Picture 11" descr="DCApeachLogo2ver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60581" y="773854"/>
            <a:ext cx="1145540" cy="113622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88428" name="Picture 12" descr="OfficeCommunityDev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91627" y="492761"/>
            <a:ext cx="6441915" cy="364066"/>
          </a:xfrm>
          <a:prstGeom prst="rect">
            <a:avLst/>
          </a:prstGeom>
          <a:noFill/>
        </p:spPr>
      </p:pic>
      <p:sp>
        <p:nvSpPr>
          <p:cNvPr id="188429" name="Rectangle 13"/>
          <p:cNvSpPr>
            <a:spLocks noChangeArrowheads="1"/>
          </p:cNvSpPr>
          <p:nvPr userDrawn="1"/>
        </p:nvSpPr>
        <p:spPr bwMode="auto">
          <a:xfrm>
            <a:off x="799783" y="6951139"/>
            <a:ext cx="2491901" cy="247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algn="l" eaLnBrk="0" hangingPunct="0"/>
            <a:r>
              <a:rPr lang="en-US" altLang="en-US" sz="800">
                <a:solidFill>
                  <a:schemeClr val="bg2"/>
                </a:solidFill>
                <a:latin typeface="Myriad Roman" pitchFamily="34" charset="0"/>
              </a:rPr>
              <a:t>2008 CDBG/CHIP Recipients’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ransition/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56600"/>
        </a:buClr>
        <a:buChar char="•"/>
        <a:defRPr sz="2600" b="1">
          <a:solidFill>
            <a:srgbClr val="7D706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56600"/>
        </a:buClr>
        <a:buFont typeface="Arial" charset="0"/>
        <a:buChar char="▪"/>
        <a:defRPr sz="2500">
          <a:solidFill>
            <a:srgbClr val="7D706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56600"/>
        </a:buClr>
        <a:buChar char="•"/>
        <a:defRPr sz="2200">
          <a:solidFill>
            <a:srgbClr val="7D706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700">
          <a:solidFill>
            <a:srgbClr val="A19795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610" name="Picture 2" descr="Background Slide PMS 37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sp>
        <p:nvSpPr>
          <p:cNvPr id="19661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54382" y="975360"/>
            <a:ext cx="729234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Heading for slide goes here</a:t>
            </a:r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4380" y="1950720"/>
            <a:ext cx="8298180" cy="438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First row of your information goes here</a:t>
            </a:r>
          </a:p>
          <a:p>
            <a:pPr lvl="1"/>
            <a:r>
              <a:rPr lang="en-US"/>
              <a:t>Second row is located here</a:t>
            </a:r>
          </a:p>
          <a:p>
            <a:pPr lvl="2"/>
            <a:r>
              <a:rPr lang="en-US"/>
              <a:t>Third row here</a:t>
            </a:r>
          </a:p>
        </p:txBody>
      </p:sp>
      <p:sp>
        <p:nvSpPr>
          <p:cNvPr id="196613" name="Rectangle 5"/>
          <p:cNvSpPr>
            <a:spLocks noChangeArrowheads="1"/>
          </p:cNvSpPr>
          <p:nvPr/>
        </p:nvSpPr>
        <p:spPr bwMode="auto">
          <a:xfrm>
            <a:off x="4440716" y="6947747"/>
            <a:ext cx="717708" cy="243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/>
            <a:r>
              <a:rPr lang="en-US" altLang="en-US" sz="800" i="0">
                <a:solidFill>
                  <a:schemeClr val="bg2"/>
                </a:solidFill>
                <a:latin typeface="Myriad Roman" pitchFamily="34" charset="0"/>
              </a:rPr>
              <a:t>Page </a:t>
            </a:r>
            <a:fld id="{1FB5926B-34E0-4477-BE01-9F123C6E7B17}" type="slidenum">
              <a:rPr lang="en-US" altLang="en-US" sz="800" i="0">
                <a:solidFill>
                  <a:schemeClr val="bg2"/>
                </a:solidFill>
                <a:latin typeface="Myriad Roman" pitchFamily="34" charset="0"/>
              </a:rPr>
              <a:pPr eaLnBrk="0" hangingPunct="0"/>
              <a:t>‹#›</a:t>
            </a:fld>
            <a:endParaRPr lang="en-US" altLang="en-US" sz="800" i="0">
              <a:solidFill>
                <a:schemeClr val="bg2"/>
              </a:solidFill>
              <a:latin typeface="Myriad Roman" pitchFamily="34" charset="0"/>
            </a:endParaRPr>
          </a:p>
        </p:txBody>
      </p:sp>
      <p:pic>
        <p:nvPicPr>
          <p:cNvPr id="196614" name="Picture 6" descr="DCApeachLogo2v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60581" y="773854"/>
            <a:ext cx="1145540" cy="1136226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96615" name="Rectangle 7"/>
          <p:cNvSpPr>
            <a:spLocks noChangeArrowheads="1"/>
          </p:cNvSpPr>
          <p:nvPr/>
        </p:nvSpPr>
        <p:spPr bwMode="auto">
          <a:xfrm>
            <a:off x="799783" y="6951139"/>
            <a:ext cx="2491901" cy="247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algn="l" eaLnBrk="0" hangingPunct="0"/>
            <a:r>
              <a:rPr lang="en-US" altLang="en-US" sz="800" dirty="0">
                <a:solidFill>
                  <a:schemeClr val="bg2"/>
                </a:solidFill>
                <a:latin typeface="Myriad Roman" pitchFamily="34" charset="0"/>
              </a:rPr>
              <a:t>2014 CDBG Recipients' Workshop</a:t>
            </a:r>
          </a:p>
        </p:txBody>
      </p:sp>
      <p:sp>
        <p:nvSpPr>
          <p:cNvPr id="19661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18509" y="6951134"/>
            <a:ext cx="3780631" cy="2438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800" i="0">
                <a:solidFill>
                  <a:schemeClr val="bg2"/>
                </a:solidFill>
                <a:latin typeface="Myriad Roman" pitchFamily="34" charset="0"/>
              </a:defRPr>
            </a:lvl1pPr>
          </a:lstStyle>
          <a:p>
            <a:r>
              <a:rPr lang="en-US"/>
              <a:t>September 4, 2014</a:t>
            </a:r>
            <a:endParaRPr lang="en-US" dirty="0"/>
          </a:p>
        </p:txBody>
      </p:sp>
      <p:pic>
        <p:nvPicPr>
          <p:cNvPr id="196617" name="Picture 9" descr="CDFDtype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3822" y="568960"/>
            <a:ext cx="7879080" cy="358987"/>
          </a:xfrm>
          <a:prstGeom prst="rect">
            <a:avLst/>
          </a:prstGeom>
          <a:noFill/>
        </p:spPr>
      </p:pic>
      <p:pic>
        <p:nvPicPr>
          <p:cNvPr id="196618" name="Picture 10" descr="Background Slide PMS 37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0058400" cy="7315200"/>
          </a:xfrm>
          <a:prstGeom prst="rect">
            <a:avLst/>
          </a:prstGeom>
          <a:noFill/>
        </p:spPr>
      </p:pic>
      <p:pic>
        <p:nvPicPr>
          <p:cNvPr id="196619" name="Picture 11" descr="DCApeachLogo2ver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460581" y="773854"/>
            <a:ext cx="1145540" cy="1136226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96620" name="Picture 12" descr="OfficeCommunityDev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91627" y="492761"/>
            <a:ext cx="6441915" cy="364066"/>
          </a:xfrm>
          <a:prstGeom prst="rect">
            <a:avLst/>
          </a:prstGeom>
          <a:noFill/>
        </p:spPr>
      </p:pic>
      <p:sp>
        <p:nvSpPr>
          <p:cNvPr id="196621" name="Rectangle 13"/>
          <p:cNvSpPr>
            <a:spLocks noChangeArrowheads="1"/>
          </p:cNvSpPr>
          <p:nvPr userDrawn="1"/>
        </p:nvSpPr>
        <p:spPr bwMode="auto">
          <a:xfrm>
            <a:off x="799783" y="6951139"/>
            <a:ext cx="2491901" cy="247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algn="l" eaLnBrk="0" hangingPunct="0"/>
            <a:r>
              <a:rPr lang="en-US" altLang="en-US" sz="800">
                <a:solidFill>
                  <a:schemeClr val="bg2"/>
                </a:solidFill>
                <a:latin typeface="Myriad Roman" pitchFamily="34" charset="0"/>
              </a:rPr>
              <a:t>2008 CDBG/CHIP Recipients’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ransition/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7D706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56600"/>
        </a:buClr>
        <a:buChar char="•"/>
        <a:defRPr sz="2600" b="1">
          <a:solidFill>
            <a:srgbClr val="7D706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56600"/>
        </a:buClr>
        <a:buFont typeface="Arial" charset="0"/>
        <a:buChar char="▪"/>
        <a:defRPr sz="2500">
          <a:solidFill>
            <a:srgbClr val="7D706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56600"/>
        </a:buClr>
        <a:buChar char="•"/>
        <a:defRPr sz="2200">
          <a:solidFill>
            <a:srgbClr val="7D706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700">
          <a:solidFill>
            <a:srgbClr val="A19795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700">
          <a:solidFill>
            <a:srgbClr val="A1979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michael.casper@dca.ga.gov" TargetMode="External"/><Relationship Id="rId1" Type="http://schemas.openxmlformats.org/officeDocument/2006/relationships/slideLayout" Target="../slideLayouts/slideLayout14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7677" y="1562128"/>
            <a:ext cx="9596062" cy="1950720"/>
          </a:xfrm>
        </p:spPr>
        <p:txBody>
          <a:bodyPr>
            <a:noAutofit/>
          </a:bodyPr>
          <a:lstStyle/>
          <a:p>
            <a:r>
              <a:rPr lang="en-US" sz="6600" dirty="0"/>
              <a:t>CONFLICT OF INTEREST PROHIBITION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750" dirty="0"/>
              <a:t>Michael Casper, Compliance Manager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sz="2100" dirty="0" smtClean="0"/>
              <a:t>October 4, 2017</a:t>
            </a:r>
            <a:endParaRPr lang="en-US" dirty="0"/>
          </a:p>
          <a:p>
            <a:endParaRPr lang="en-US" dirty="0"/>
          </a:p>
        </p:txBody>
      </p:sp>
      <p:pic>
        <p:nvPicPr>
          <p:cNvPr id="3" name="Picture 2" descr="C:\Users\rob.shaw\Desktop\equalHousHandiComb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0907" y="5123527"/>
            <a:ext cx="1799656" cy="106720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Items to Address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04736" y="1614413"/>
            <a:ext cx="8968740" cy="5485030"/>
          </a:xfrm>
        </p:spPr>
        <p:txBody>
          <a:bodyPr>
            <a:normAutofit fontScale="92500"/>
          </a:bodyPr>
          <a:lstStyle/>
          <a:p>
            <a:pPr algn="just">
              <a:buClr>
                <a:srgbClr val="F56600"/>
              </a:buClr>
              <a:buFont typeface="Wingdings" pitchFamily="2" charset="2"/>
              <a:buChar char="§"/>
            </a:pPr>
            <a:r>
              <a:rPr lang="en-US" sz="4000" dirty="0"/>
              <a:t>Include map of CDBG target area to include affected party interest (residence, etc.)</a:t>
            </a:r>
          </a:p>
          <a:p>
            <a:pPr algn="just">
              <a:buClr>
                <a:srgbClr val="F56600"/>
              </a:buClr>
              <a:buFont typeface="Wingdings" pitchFamily="2" charset="2"/>
              <a:buChar char="§"/>
            </a:pPr>
            <a:r>
              <a:rPr lang="en-US" sz="4000" dirty="0"/>
              <a:t>Ensure and state that the affected party will receive no greater benefit than others in the target area</a:t>
            </a:r>
          </a:p>
          <a:p>
            <a:pPr algn="just">
              <a:buClr>
                <a:srgbClr val="F56600"/>
              </a:buClr>
              <a:buFont typeface="Wingdings" pitchFamily="2" charset="2"/>
              <a:buChar char="§"/>
            </a:pPr>
            <a:r>
              <a:rPr lang="en-US" sz="4000" dirty="0"/>
              <a:t>If possible and applicable, ensure affected party will abstain from decision making process regarding project </a:t>
            </a:r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Summary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an COI Exception request - highpoints:</a:t>
            </a:r>
          </a:p>
          <a:p>
            <a:r>
              <a:rPr lang="en-US" sz="1900" dirty="0" smtClean="0"/>
              <a:t>Chief Elected Official must request </a:t>
            </a:r>
          </a:p>
          <a:p>
            <a:r>
              <a:rPr lang="en-US" sz="1900" dirty="0" smtClean="0"/>
              <a:t>City/County Attorney must state their opinion is that granting the exception would not violate State of Local law</a:t>
            </a:r>
          </a:p>
          <a:p>
            <a:r>
              <a:rPr lang="en-US" sz="1900" dirty="0" smtClean="0"/>
              <a:t>Provide evidence the COI was discussed at an Open and Public meeting (advertisement should state that a purpose of meeting is to discuss a potential COI)</a:t>
            </a:r>
          </a:p>
          <a:p>
            <a:r>
              <a:rPr lang="en-US" sz="1900" dirty="0" smtClean="0"/>
              <a:t>Target Area map indicating affected property</a:t>
            </a:r>
          </a:p>
          <a:p>
            <a:r>
              <a:rPr lang="en-US" sz="1900" dirty="0" smtClean="0"/>
              <a:t>Ensure benefits received by affected party are generally same as others in the target area</a:t>
            </a:r>
          </a:p>
          <a:p>
            <a:r>
              <a:rPr lang="en-US" sz="1900" dirty="0" smtClean="0"/>
              <a:t>Ensure affected party does not participate in decision making process regarding grant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069627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For More Information: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54380" y="1623317"/>
            <a:ext cx="8944424" cy="5527495"/>
          </a:xfrm>
        </p:spPr>
        <p:txBody>
          <a:bodyPr>
            <a:normAutofit/>
          </a:bodyPr>
          <a:lstStyle/>
          <a:p>
            <a:pPr>
              <a:buClr>
                <a:srgbClr val="F56600"/>
              </a:buClr>
              <a:buFont typeface="Wingdings" pitchFamily="2" charset="2"/>
              <a:buChar char="§"/>
            </a:pPr>
            <a:r>
              <a:rPr lang="en-US" sz="4000" dirty="0"/>
              <a:t>Recipients’ Manual</a:t>
            </a:r>
          </a:p>
          <a:p>
            <a:pPr lvl="1">
              <a:buClr>
                <a:srgbClr val="92D050"/>
              </a:buClr>
              <a:buFont typeface="Wingdings" pitchFamily="2" charset="2"/>
              <a:buChar char="ü"/>
            </a:pPr>
            <a:r>
              <a:rPr lang="en-US" sz="4000" dirty="0"/>
              <a:t>Chapter 1, Section 12</a:t>
            </a:r>
          </a:p>
          <a:p>
            <a:pPr lvl="1">
              <a:buClr>
                <a:srgbClr val="92D050"/>
              </a:buClr>
              <a:buFont typeface="Wingdings" pitchFamily="2" charset="2"/>
              <a:buChar char="ü"/>
            </a:pPr>
            <a:r>
              <a:rPr lang="en-US" sz="4000" dirty="0"/>
              <a:t>Chapter 3, Section 4</a:t>
            </a:r>
          </a:p>
          <a:p>
            <a:pPr lvl="1">
              <a:buClr>
                <a:srgbClr val="92D050"/>
              </a:buClr>
              <a:buFont typeface="Wingdings" pitchFamily="2" charset="2"/>
              <a:buChar char="ü"/>
            </a:pPr>
            <a:r>
              <a:rPr lang="en-US" sz="4000" dirty="0"/>
              <a:t> Appendix II, Item V</a:t>
            </a:r>
            <a:endParaRPr lang="en-US" sz="800" dirty="0"/>
          </a:p>
          <a:p>
            <a:pPr lvl="1">
              <a:buClr>
                <a:srgbClr val="92D050"/>
              </a:buClr>
              <a:buFont typeface="Wingdings" pitchFamily="2" charset="2"/>
              <a:buChar char="ü"/>
            </a:pPr>
            <a:endParaRPr lang="en-US" sz="800" dirty="0"/>
          </a:p>
          <a:p>
            <a:pPr>
              <a:buClr>
                <a:srgbClr val="F56600"/>
              </a:buClr>
              <a:buFont typeface="Wingdings" pitchFamily="2" charset="2"/>
              <a:buChar char="§"/>
            </a:pPr>
            <a:r>
              <a:rPr lang="en-US" sz="4000" dirty="0"/>
              <a:t>Regulation</a:t>
            </a:r>
          </a:p>
          <a:p>
            <a:pPr lvl="1">
              <a:buClr>
                <a:srgbClr val="92D050"/>
              </a:buClr>
              <a:buFont typeface="Wingdings" pitchFamily="2" charset="2"/>
              <a:buChar char="ü"/>
            </a:pPr>
            <a:r>
              <a:rPr lang="en-US" sz="4000" dirty="0"/>
              <a:t>24 CFR Part 570.489(h)</a:t>
            </a:r>
          </a:p>
          <a:p>
            <a:pPr lvl="1">
              <a:buClr>
                <a:srgbClr val="92D050"/>
              </a:buClr>
              <a:buFont typeface="Wingdings" pitchFamily="2" charset="2"/>
              <a:buChar char="ü"/>
            </a:pPr>
            <a:r>
              <a:rPr lang="en-US" sz="4000" dirty="0"/>
              <a:t>24 CFR Part 85.36</a:t>
            </a:r>
          </a:p>
          <a:p>
            <a:pPr lvl="1">
              <a:buClr>
                <a:srgbClr val="F56600"/>
              </a:buClr>
              <a:buFont typeface="Wingdings" pitchFamily="2" charset="2"/>
              <a:buChar char="§"/>
            </a:pPr>
            <a:endParaRPr lang="en-US" sz="3600" dirty="0"/>
          </a:p>
          <a:p>
            <a:pPr lvl="1"/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More Information: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buClr>
                <a:srgbClr val="F56600"/>
              </a:buClr>
              <a:buFont typeface="Wingdings" pitchFamily="2" charset="2"/>
              <a:buChar char="§"/>
            </a:pPr>
            <a:r>
              <a:rPr lang="en-US" sz="4000"/>
              <a:t>Contact </a:t>
            </a:r>
            <a:r>
              <a:rPr lang="en-US" sz="4000" dirty="0"/>
              <a:t>Michael Casper at </a:t>
            </a:r>
            <a:r>
              <a:rPr lang="en-US" sz="4000" dirty="0">
                <a:hlinkClick r:id="rId2"/>
              </a:rPr>
              <a:t>michael.casper@dca.ga.gov</a:t>
            </a:r>
            <a:r>
              <a:rPr lang="en-US" sz="4000" dirty="0"/>
              <a:t> </a:t>
            </a:r>
          </a:p>
          <a:p>
            <a:pPr marL="639763" lvl="1" indent="49213">
              <a:buClr>
                <a:srgbClr val="F56600"/>
              </a:buClr>
              <a:buNone/>
            </a:pPr>
            <a:r>
              <a:rPr lang="en-US" sz="4000" dirty="0"/>
              <a:t>Or 404-679-0594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0219" y="233566"/>
            <a:ext cx="8968740" cy="1056640"/>
          </a:xfrm>
        </p:spPr>
        <p:txBody>
          <a:bodyPr>
            <a:normAutofit/>
          </a:bodyPr>
          <a:lstStyle/>
          <a:p>
            <a:r>
              <a:rPr lang="en-US" sz="5400" dirty="0"/>
              <a:t>Conflicts Prohibited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73913" y="1541123"/>
            <a:ext cx="8968740" cy="5435029"/>
          </a:xfrm>
        </p:spPr>
        <p:txBody>
          <a:bodyPr>
            <a:normAutofit/>
          </a:bodyPr>
          <a:lstStyle/>
          <a:p>
            <a:pPr algn="just">
              <a:buFontTx/>
              <a:buNone/>
            </a:pPr>
            <a:r>
              <a:rPr lang="en-US" dirty="0"/>
              <a:t>	</a:t>
            </a:r>
            <a:r>
              <a:rPr lang="en-US" sz="3600" dirty="0"/>
              <a:t>No covered persons may obtain a financial interest or benefit from a CDBG-assisted activity, or have an interest in any contract, either for themselves or those with whom they have family or business ties, during their tenure or for one year thereafter. </a:t>
            </a:r>
          </a:p>
          <a:p>
            <a:pPr>
              <a:buFontTx/>
              <a:buNone/>
            </a:pPr>
            <a:endParaRPr lang="en-US" sz="1000" dirty="0"/>
          </a:p>
          <a:p>
            <a:pPr>
              <a:buFontTx/>
              <a:buNone/>
            </a:pPr>
            <a:r>
              <a:rPr lang="en-US" sz="3600" dirty="0"/>
              <a:t>	</a:t>
            </a:r>
            <a:endParaRPr lang="en-US" sz="3600" u="sng" dirty="0"/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95902" y="511670"/>
            <a:ext cx="7292340" cy="812800"/>
          </a:xfrm>
        </p:spPr>
        <p:txBody>
          <a:bodyPr>
            <a:noAutofit/>
          </a:bodyPr>
          <a:lstStyle/>
          <a:p>
            <a:r>
              <a:rPr lang="en-US" sz="5400" dirty="0"/>
              <a:t>Covered Persons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95477" y="1436312"/>
            <a:ext cx="9031117" cy="5303535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endParaRPr lang="en-US" sz="1000" dirty="0">
              <a:solidFill>
                <a:srgbClr val="7D706B"/>
              </a:solidFill>
            </a:endParaRPr>
          </a:p>
          <a:p>
            <a:pPr algn="just">
              <a:buFontTx/>
              <a:buNone/>
            </a:pPr>
            <a:r>
              <a:rPr lang="en-US" sz="5100" dirty="0">
                <a:solidFill>
                  <a:srgbClr val="7D706B"/>
                </a:solidFill>
              </a:rPr>
              <a:t>For the State or Local Unit of Government receiving or administering CDBG:</a:t>
            </a:r>
          </a:p>
          <a:p>
            <a:pPr marL="852488" indent="-452438">
              <a:buFont typeface="Wingdings" pitchFamily="2" charset="2"/>
              <a:buChar char="Ø"/>
            </a:pPr>
            <a:r>
              <a:rPr lang="en-US" sz="5100" dirty="0">
                <a:solidFill>
                  <a:srgbClr val="7D706B"/>
                </a:solidFill>
              </a:rPr>
              <a:t>Employees  </a:t>
            </a:r>
          </a:p>
          <a:p>
            <a:pPr marL="852488" indent="-452438">
              <a:buFont typeface="Wingdings" pitchFamily="2" charset="2"/>
              <a:buChar char="Ø"/>
            </a:pPr>
            <a:r>
              <a:rPr lang="en-US" sz="5100" dirty="0">
                <a:solidFill>
                  <a:srgbClr val="7D706B"/>
                </a:solidFill>
              </a:rPr>
              <a:t>Consultants</a:t>
            </a:r>
          </a:p>
          <a:p>
            <a:pPr marL="852488" indent="-452438">
              <a:buFont typeface="Wingdings" pitchFamily="2" charset="2"/>
              <a:buChar char="Ø"/>
            </a:pPr>
            <a:r>
              <a:rPr lang="en-US" sz="5100" dirty="0">
                <a:solidFill>
                  <a:srgbClr val="7D706B"/>
                </a:solidFill>
              </a:rPr>
              <a:t>Elected or Appointed Officials </a:t>
            </a:r>
          </a:p>
          <a:p>
            <a:pPr marL="852488" indent="-452438">
              <a:buFont typeface="Wingdings" pitchFamily="2" charset="2"/>
              <a:buChar char="Ø"/>
            </a:pPr>
            <a:r>
              <a:rPr lang="en-US" sz="5100" dirty="0">
                <a:solidFill>
                  <a:srgbClr val="7D706B"/>
                </a:solidFill>
              </a:rPr>
              <a:t>Sub-recipients</a:t>
            </a:r>
          </a:p>
          <a:p>
            <a:pPr marL="852488" indent="-452438">
              <a:buFont typeface="Wingdings" pitchFamily="2" charset="2"/>
              <a:buChar char="Ø"/>
            </a:pPr>
            <a:r>
              <a:rPr lang="en-US" sz="5100" dirty="0">
                <a:solidFill>
                  <a:srgbClr val="7D706B"/>
                </a:solidFill>
              </a:rPr>
              <a:t>Families of the above</a:t>
            </a: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754382" y="510481"/>
            <a:ext cx="8656746" cy="812800"/>
          </a:xfrm>
        </p:spPr>
        <p:txBody>
          <a:bodyPr>
            <a:noAutofit/>
          </a:bodyPr>
          <a:lstStyle/>
          <a:p>
            <a:r>
              <a:rPr lang="en-US" sz="5400" dirty="0"/>
              <a:t>Requesting a COI Exception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44105" y="1900720"/>
            <a:ext cx="8564281" cy="5229546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4000" kern="0" dirty="0"/>
              <a:t>Granted by DCA on a case-by-case basis</a:t>
            </a: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4000" kern="0" dirty="0"/>
              <a:t>Can be granted only if it will “serve the purposes of the CDBG program”</a:t>
            </a: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4000" kern="0" dirty="0"/>
              <a:t>We can grant an exception, not a waiver.</a:t>
            </a:r>
          </a:p>
          <a:p>
            <a:pPr>
              <a:lnSpc>
                <a:spcPct val="100000"/>
              </a:lnSpc>
              <a:buFont typeface="Wingdings" pitchFamily="2" charset="2"/>
              <a:buChar char="§"/>
            </a:pPr>
            <a:r>
              <a:rPr lang="en-US" sz="4000" kern="0" dirty="0"/>
              <a:t>Request must be in writing to DCA from the Chief Elected Official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72200" y="609810"/>
            <a:ext cx="8595089" cy="718686"/>
          </a:xfrm>
        </p:spPr>
        <p:txBody>
          <a:bodyPr>
            <a:noAutofit/>
          </a:bodyPr>
          <a:lstStyle/>
          <a:p>
            <a:r>
              <a:rPr lang="en-US" sz="5400" dirty="0"/>
              <a:t>Requesting a COI Exception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9521" y="1734925"/>
            <a:ext cx="8753457" cy="5456985"/>
          </a:xfrm>
        </p:spPr>
        <p:txBody>
          <a:bodyPr>
            <a:normAutofit/>
          </a:bodyPr>
          <a:lstStyle/>
          <a:p>
            <a:pPr marL="225425" indent="-225425">
              <a:lnSpc>
                <a:spcPct val="80000"/>
              </a:lnSpc>
              <a:buClr>
                <a:srgbClr val="F56600"/>
              </a:buClr>
              <a:buFont typeface="Wingdings" pitchFamily="2" charset="2"/>
              <a:buChar char="§"/>
            </a:pPr>
            <a:r>
              <a:rPr lang="en-US" sz="4000" dirty="0"/>
              <a:t>Fully describe nature of conflict</a:t>
            </a:r>
          </a:p>
          <a:p>
            <a:pPr marL="225425" indent="-225425">
              <a:lnSpc>
                <a:spcPct val="80000"/>
              </a:lnSpc>
              <a:buClr>
                <a:srgbClr val="F56600"/>
              </a:buClr>
              <a:buFont typeface="Wingdings" pitchFamily="2" charset="2"/>
              <a:buChar char="§"/>
            </a:pPr>
            <a:r>
              <a:rPr lang="en-US" sz="4000" dirty="0"/>
              <a:t>Describe how “non-involvement” requirement met (not participate in decision making, abstaining, etc</a:t>
            </a:r>
            <a:r>
              <a:rPr lang="en-US" sz="3200" dirty="0"/>
              <a:t>.)</a:t>
            </a:r>
          </a:p>
          <a:p>
            <a:pPr marL="233363" indent="-233363">
              <a:lnSpc>
                <a:spcPct val="80000"/>
              </a:lnSpc>
              <a:buClr>
                <a:srgbClr val="F56600"/>
              </a:buClr>
              <a:buFont typeface="Wingdings" pitchFamily="2" charset="2"/>
              <a:buChar char="§"/>
            </a:pPr>
            <a:r>
              <a:rPr lang="en-US" sz="4000" dirty="0"/>
              <a:t>Include opinion of City/County Attorney addressing that COI does not violate state and local law</a:t>
            </a:r>
          </a:p>
          <a:p>
            <a:pPr marL="233363" lvl="1" indent="-233363">
              <a:lnSpc>
                <a:spcPct val="80000"/>
              </a:lnSpc>
              <a:spcBef>
                <a:spcPts val="700"/>
              </a:spcBef>
              <a:buClr>
                <a:srgbClr val="F56600"/>
              </a:buClr>
              <a:buFont typeface="Wingdings" pitchFamily="2" charset="2"/>
              <a:buChar char="§"/>
            </a:pPr>
            <a:r>
              <a:rPr lang="en-US" sz="4000" dirty="0"/>
              <a:t>Provide Map indicating affected party’s interest (residence, etc.)</a:t>
            </a:r>
          </a:p>
          <a:p>
            <a:pPr marL="233363" lvl="1" indent="-233363">
              <a:lnSpc>
                <a:spcPct val="80000"/>
              </a:lnSpc>
              <a:spcBef>
                <a:spcPts val="700"/>
              </a:spcBef>
              <a:buClr>
                <a:srgbClr val="F56600"/>
              </a:buClr>
              <a:buFont typeface="Wingdings" pitchFamily="2" charset="2"/>
              <a:buChar char="§"/>
            </a:pPr>
            <a:r>
              <a:rPr lang="en-US" sz="4000" dirty="0"/>
              <a:t>Submit ASAP</a:t>
            </a:r>
          </a:p>
          <a:p>
            <a:pPr marL="233363" indent="-233363">
              <a:lnSpc>
                <a:spcPct val="80000"/>
              </a:lnSpc>
              <a:buFont typeface="Wingdings" pitchFamily="2" charset="2"/>
              <a:buChar char="§"/>
            </a:pPr>
            <a:endParaRPr lang="en-US" sz="3200" dirty="0"/>
          </a:p>
          <a:p>
            <a:pPr>
              <a:lnSpc>
                <a:spcPct val="80000"/>
              </a:lnSpc>
              <a:buFontTx/>
              <a:buNone/>
            </a:pPr>
            <a:endParaRPr lang="en-US" sz="1000" dirty="0"/>
          </a:p>
          <a:p>
            <a:pPr>
              <a:lnSpc>
                <a:spcPct val="80000"/>
              </a:lnSpc>
              <a:buFontTx/>
              <a:buNone/>
            </a:pPr>
            <a:endParaRPr lang="en-US" sz="2200" dirty="0"/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Requesting a COI Exception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63639" y="1922638"/>
            <a:ext cx="8968740" cy="4795520"/>
          </a:xfrm>
        </p:spPr>
        <p:txBody>
          <a:bodyPr>
            <a:normAutofit/>
          </a:bodyPr>
          <a:lstStyle/>
          <a:p>
            <a:pPr marL="233363" indent="-233363">
              <a:lnSpc>
                <a:spcPct val="80000"/>
              </a:lnSpc>
              <a:buClr>
                <a:srgbClr val="F56600"/>
              </a:buClr>
              <a:buFont typeface="Wingdings" pitchFamily="2" charset="2"/>
              <a:buChar char="§"/>
            </a:pPr>
            <a:r>
              <a:rPr lang="en-US" sz="4000" dirty="0"/>
              <a:t>Describe the Public Disclosure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4000" dirty="0"/>
              <a:t>Provide a Copy of Posted Agenda or Advertisement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4000" dirty="0"/>
              <a:t>Provide Certified Minutes of meeting where COI discussed</a:t>
            </a:r>
          </a:p>
          <a:p>
            <a:pPr marL="741363" lvl="1" indent="-284163">
              <a:lnSpc>
                <a:spcPct val="80000"/>
              </a:lnSpc>
              <a:buFont typeface="Wingdings" pitchFamily="2" charset="2"/>
              <a:buChar char="ü"/>
            </a:pPr>
            <a:r>
              <a:rPr lang="en-US" sz="4000" dirty="0"/>
              <a:t>Provide Chief Elected Official Certification that Meetings, where the COI was discussed, abided by OCGA 50-14 </a:t>
            </a:r>
          </a:p>
          <a:p>
            <a:pPr marL="233363" indent="-233363">
              <a:lnSpc>
                <a:spcPct val="80000"/>
              </a:lnSpc>
            </a:pPr>
            <a:endParaRPr lang="en-US" sz="3200" dirty="0"/>
          </a:p>
          <a:p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715394" y="456268"/>
            <a:ext cx="7292340" cy="812800"/>
          </a:xfrm>
        </p:spPr>
        <p:txBody>
          <a:bodyPr>
            <a:noAutofit/>
          </a:bodyPr>
          <a:lstStyle/>
          <a:p>
            <a:r>
              <a:rPr lang="en-US" sz="5400" dirty="0"/>
              <a:t>DCA Decision Factors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47271" y="1633590"/>
            <a:ext cx="8989888" cy="5537772"/>
          </a:xfrm>
        </p:spPr>
        <p:txBody>
          <a:bodyPr>
            <a:noAutofit/>
          </a:bodyPr>
          <a:lstStyle/>
          <a:p>
            <a:pPr>
              <a:buClr>
                <a:srgbClr val="F56600"/>
              </a:buClr>
              <a:buFont typeface="Wingdings" pitchFamily="2" charset="2"/>
              <a:buChar char="§"/>
            </a:pPr>
            <a:r>
              <a:rPr lang="en-US" sz="3600" dirty="0"/>
              <a:t>Is the affected party involved LMI?</a:t>
            </a:r>
          </a:p>
          <a:p>
            <a:pPr>
              <a:buClr>
                <a:srgbClr val="F56600"/>
              </a:buClr>
              <a:buFont typeface="Wingdings" pitchFamily="2" charset="2"/>
              <a:buChar char="§"/>
            </a:pPr>
            <a:r>
              <a:rPr lang="en-US" sz="3600" dirty="0"/>
              <a:t>Is the COI affected party benefit the same as others in the target area?  Is there proportionality?</a:t>
            </a:r>
          </a:p>
          <a:p>
            <a:pPr>
              <a:buClr>
                <a:srgbClr val="F56600"/>
              </a:buClr>
              <a:buFont typeface="Wingdings" pitchFamily="2" charset="2"/>
              <a:buChar char="§"/>
            </a:pPr>
            <a:r>
              <a:rPr lang="en-US" sz="3600" dirty="0"/>
              <a:t>Has the affected party withdrawn from responsibilities or decision making process?</a:t>
            </a:r>
          </a:p>
          <a:p>
            <a:pPr>
              <a:buClr>
                <a:srgbClr val="F56600"/>
              </a:buClr>
              <a:buFont typeface="Wingdings" pitchFamily="2" charset="2"/>
              <a:buChar char="§"/>
            </a:pPr>
            <a:r>
              <a:rPr lang="en-US" sz="3600" dirty="0"/>
              <a:t>See other factors at 24 CFR 570.489 (h)</a:t>
            </a: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734888" y="537646"/>
            <a:ext cx="9179674" cy="812800"/>
          </a:xfrm>
        </p:spPr>
        <p:txBody>
          <a:bodyPr>
            <a:noAutofit/>
          </a:bodyPr>
          <a:lstStyle/>
          <a:p>
            <a:r>
              <a:rPr lang="en-US" sz="5400" dirty="0"/>
              <a:t>Procurement Conflicts of Interest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94080" y="1756881"/>
            <a:ext cx="8158480" cy="5301465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F56600"/>
              </a:buClr>
              <a:buFont typeface="Wingdings" pitchFamily="2" charset="2"/>
              <a:buChar char="§"/>
            </a:pPr>
            <a:r>
              <a:rPr lang="en-US" sz="4000" dirty="0"/>
              <a:t>Covers procurement of goods or services.</a:t>
            </a:r>
          </a:p>
          <a:p>
            <a:pPr>
              <a:buClr>
                <a:srgbClr val="F56600"/>
              </a:buClr>
              <a:buFont typeface="Wingdings" pitchFamily="2" charset="2"/>
              <a:buChar char="§"/>
            </a:pPr>
            <a:endParaRPr lang="en-US" sz="1200" dirty="0"/>
          </a:p>
          <a:p>
            <a:pPr>
              <a:buClr>
                <a:srgbClr val="F56600"/>
              </a:buClr>
              <a:buFont typeface="Wingdings" pitchFamily="2" charset="2"/>
              <a:buChar char="§"/>
            </a:pPr>
            <a:r>
              <a:rPr lang="en-US" sz="4000" dirty="0"/>
              <a:t>Elected Officials or staff can not be a party to any contract.</a:t>
            </a:r>
          </a:p>
          <a:p>
            <a:pPr>
              <a:buClr>
                <a:srgbClr val="F56600"/>
              </a:buClr>
              <a:buFont typeface="Wingdings" pitchFamily="2" charset="2"/>
              <a:buChar char="§"/>
            </a:pPr>
            <a:endParaRPr lang="en-US" sz="1700" dirty="0"/>
          </a:p>
          <a:p>
            <a:pPr>
              <a:buClr>
                <a:srgbClr val="F56600"/>
              </a:buClr>
              <a:buFont typeface="Wingdings" pitchFamily="2" charset="2"/>
              <a:buChar char="§"/>
            </a:pPr>
            <a:r>
              <a:rPr lang="en-US" sz="4000" dirty="0"/>
              <a:t>No exceptions.</a:t>
            </a:r>
          </a:p>
          <a:p>
            <a:pPr>
              <a:buFontTx/>
              <a:buNone/>
            </a:pPr>
            <a:endParaRPr lang="en-US" sz="1100" dirty="0"/>
          </a:p>
          <a:p>
            <a:pPr>
              <a:buFontTx/>
              <a:buNone/>
            </a:pPr>
            <a:r>
              <a:rPr lang="en-US" sz="4000" dirty="0"/>
              <a:t>	See Chapter 3, Section 4 of </a:t>
            </a:r>
            <a:r>
              <a:rPr lang="en-US" sz="4000" u="sng" dirty="0"/>
              <a:t>Recipients’ Manual</a:t>
            </a:r>
            <a:r>
              <a:rPr lang="en-US" sz="4000" dirty="0"/>
              <a:t>.</a:t>
            </a: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Items to Address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54380" y="1674688"/>
            <a:ext cx="8903328" cy="5251354"/>
          </a:xfrm>
        </p:spPr>
        <p:txBody>
          <a:bodyPr>
            <a:normAutofit fontScale="92500" lnSpcReduction="20000"/>
          </a:bodyPr>
          <a:lstStyle/>
          <a:p>
            <a:pPr algn="just">
              <a:buClr>
                <a:srgbClr val="F56600"/>
              </a:buClr>
              <a:buFont typeface="Wingdings" pitchFamily="2" charset="2"/>
              <a:buChar char="§"/>
            </a:pPr>
            <a:r>
              <a:rPr lang="en-US" sz="4000" dirty="0"/>
              <a:t>Ensure project’s publication lists the potential conflict</a:t>
            </a:r>
          </a:p>
          <a:p>
            <a:pPr algn="just">
              <a:buClr>
                <a:srgbClr val="F56600"/>
              </a:buClr>
              <a:buFont typeface="Wingdings" pitchFamily="2" charset="2"/>
              <a:buChar char="§"/>
            </a:pPr>
            <a:r>
              <a:rPr lang="en-US" sz="4000" dirty="0"/>
              <a:t>Ensure agenda lists potential conflict and meeting minutes address COI</a:t>
            </a:r>
          </a:p>
          <a:p>
            <a:pPr algn="just">
              <a:buClr>
                <a:srgbClr val="F56600"/>
              </a:buClr>
              <a:buFont typeface="Wingdings" pitchFamily="2" charset="2"/>
              <a:buChar char="§"/>
            </a:pPr>
            <a:r>
              <a:rPr lang="en-US" sz="4000" dirty="0"/>
              <a:t>City/County Attorney to opine that the conflict does not violate State or local laws</a:t>
            </a:r>
          </a:p>
          <a:p>
            <a:pPr algn="just">
              <a:buClr>
                <a:srgbClr val="F56600"/>
              </a:buClr>
              <a:buFont typeface="Wingdings" pitchFamily="2" charset="2"/>
              <a:buChar char="§"/>
            </a:pPr>
            <a:r>
              <a:rPr lang="en-US" sz="4000" dirty="0"/>
              <a:t>Chief Elected Official certify the meeting, where the COI was discussed, met OCGA 50-14 requirements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fade/>
  </p:transition>
</p:sld>
</file>

<file path=ppt/theme/_rels/them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Text Master">
  <a:themeElements>
    <a:clrScheme name="Text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xt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xt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6_CDFD Recipients Template">
  <a:themeElements>
    <a:clrScheme name="6_CDFD Recipients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DFD Recipients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DFD Recipient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DFD Recipients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DFD Recipients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DFD Recipients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DFD Recipients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DFD Recipients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DFD Recipients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DFD Recipients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DFD Recipients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DFD Recipients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DFD Recipients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DFD Recipients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7_CDFD Recipients Template">
  <a:themeElements>
    <a:clrScheme name="7_CDFD Recipients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CDFD Recipients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7_CDFD Recipient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DFD Recipients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DFD Recipients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DFD Recipients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DFD Recipients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CDFD Recipients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DFD Recipients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DFD Recipients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DFD Recipients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DFD Recipients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DFD Recipients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CDFD Recipients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8_CDFD Recipients Template">
  <a:themeElements>
    <a:clrScheme name="CDFD Recipients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DFD Recipients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FD Recipient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D Recipients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D Recipients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D Recipients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D Recipients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D Recipients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FD Recipients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FD Recipients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FD Recipients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FD Recipients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FD Recipients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FD Recipients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9_CDFD Recipients Template">
  <a:themeElements>
    <a:clrScheme name="CDFD Recipients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DFD Recipients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FD Recipient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D Recipients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D Recipients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D Recipients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D Recipients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D Recipients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FD Recipients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FD Recipients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FD Recipients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FD Recipients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FD Recipients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FD Recipients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DCA powerpoint master.rev.8-14">
  <a:themeElements>
    <a:clrScheme name="Custom 1">
      <a:dk1>
        <a:sysClr val="windowText" lastClr="000000"/>
      </a:dk1>
      <a:lt1>
        <a:sysClr val="window" lastClr="FFFFFF"/>
      </a:lt1>
      <a:dk2>
        <a:srgbClr val="8A7967"/>
      </a:dk2>
      <a:lt2>
        <a:srgbClr val="EBDDC3"/>
      </a:lt2>
      <a:accent1>
        <a:srgbClr val="92D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49711E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ables">
  <a:themeElements>
    <a:clrScheme name="Tabl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ab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abl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bl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bl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bl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bl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bl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bl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bl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bl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bl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bl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bl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Images">
  <a:themeElements>
    <a:clrScheme name="1_Imag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Imag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Imag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mag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mag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mag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mag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Imag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mag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mag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mag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mag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mag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Imag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DFD Recipients Template">
  <a:themeElements>
    <a:clrScheme name="CDFD Recipients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DFD Recipients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DFD Recipient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D Recipients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D Recipients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D Recipients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D Recipients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FD Recipients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FD Recipients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FD Recipients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FD Recipients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FD Recipients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FD Recipients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DFD Recipients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CDFD Recipients Template">
  <a:themeElements>
    <a:clrScheme name="1_CDFD Recipients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DFD Recipients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DFD Recipient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DFD Recipients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DFD Recipients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DFD Recipients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DFD Recipients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DFD Recipients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DFD Recipients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DFD Recipients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DFD Recipients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DFD Recipients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DFD Recipients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DFD Recipients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CDFD Recipients Template">
  <a:themeElements>
    <a:clrScheme name="2_CDFD Recipients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DFD Recipients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DFD Recipient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DFD Recipients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DFD Recipients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DFD Recipients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DFD Recipients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DFD Recipients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DFD Recipients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DFD Recipients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DFD Recipients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DFD Recipients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DFD Recipients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DFD Recipients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CDFD Recipients Template">
  <a:themeElements>
    <a:clrScheme name="3_CDFD Recipients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DFD Recipients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DFD Recipient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DFD Recipients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DFD Recipients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DFD Recipients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DFD Recipients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DFD Recipients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DFD Recipients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DFD Recipients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DFD Recipients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DFD Recipients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DFD Recipients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DFD Recipients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4_CDFD Recipients Template">
  <a:themeElements>
    <a:clrScheme name="4_CDFD Recipients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CDFD Recipients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CDFD Recipient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DFD Recipients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DFD Recipients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DFD Recipients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DFD Recipients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DFD Recipients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DFD Recipients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DFD Recipients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DFD Recipients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DFD Recipients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DFD Recipients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DFD Recipients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5_CDFD Recipients Template">
  <a:themeElements>
    <a:clrScheme name="5_CDFD Recipients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CDFD Recipients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5_CDFD Recipient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DFD Recipients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DFD Recipients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DFD Recipients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DFD Recipients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CDFD Recipients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DFD Recipients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DFD Recipients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DFD Recipients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DFD Recipients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DFD Recipients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CDFD Recipients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3B5F0BF75E754686931CD1D1984FD8" ma:contentTypeVersion="2" ma:contentTypeDescription="Create a new document." ma:contentTypeScope="" ma:versionID="94026880ac61301f0a32566e13487495">
  <xsd:schema xmlns:xsd="http://www.w3.org/2001/XMLSchema" xmlns:xs="http://www.w3.org/2001/XMLSchema" xmlns:p="http://schemas.microsoft.com/office/2006/metadata/properties" xmlns:ns2="32b673cb-32f9-4f8a-bde1-317ba16e8f75" targetNamespace="http://schemas.microsoft.com/office/2006/metadata/properties" ma:root="true" ma:fieldsID="6824e26ebf612b5c5c2632a183b813f6" ns2:_="">
    <xsd:import namespace="32b673cb-32f9-4f8a-bde1-317ba16e8f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b673cb-32f9-4f8a-bde1-317ba16e8f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0EA54A38-8014-44FF-93EA-0AC3BF9851AE}"/>
</file>

<file path=customXml/itemProps2.xml><?xml version="1.0" encoding="utf-8"?>
<ds:datastoreItem xmlns:ds="http://schemas.openxmlformats.org/officeDocument/2006/customXml" ds:itemID="{F08F3E14-CFBB-471A-975C-197CBC0A767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ACDECE-B591-48E1-B4B0-8B9047338E7B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0fe989c0-158f-48e5-b253-8f6673e64448"/>
    <ds:schemaRef ds:uri="431100d4-4470-42c1-96bc-46686c1829ae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5131</TotalTime>
  <Words>508</Words>
  <Application>Microsoft Office PowerPoint</Application>
  <PresentationFormat>Custom</PresentationFormat>
  <Paragraphs>77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14</vt:i4>
      </vt:variant>
      <vt:variant>
        <vt:lpstr>Slide Titles</vt:lpstr>
      </vt:variant>
      <vt:variant>
        <vt:i4>13</vt:i4>
      </vt:variant>
    </vt:vector>
  </HeadingPairs>
  <TitlesOfParts>
    <vt:vector size="32" baseType="lpstr">
      <vt:lpstr>Arial</vt:lpstr>
      <vt:lpstr>Myriad Roman</vt:lpstr>
      <vt:lpstr>Tw Cen MT</vt:lpstr>
      <vt:lpstr>Wingdings</vt:lpstr>
      <vt:lpstr>Wingdings 2</vt:lpstr>
      <vt:lpstr>Text Master</vt:lpstr>
      <vt:lpstr>Tables</vt:lpstr>
      <vt:lpstr>1_Images</vt:lpstr>
      <vt:lpstr>CDFD Recipients Template</vt:lpstr>
      <vt:lpstr>1_CDFD Recipients Template</vt:lpstr>
      <vt:lpstr>2_CDFD Recipients Template</vt:lpstr>
      <vt:lpstr>3_CDFD Recipients Template</vt:lpstr>
      <vt:lpstr>4_CDFD Recipients Template</vt:lpstr>
      <vt:lpstr>5_CDFD Recipients Template</vt:lpstr>
      <vt:lpstr>6_CDFD Recipients Template</vt:lpstr>
      <vt:lpstr>7_CDFD Recipients Template</vt:lpstr>
      <vt:lpstr>8_CDFD Recipients Template</vt:lpstr>
      <vt:lpstr>9_CDFD Recipients Template</vt:lpstr>
      <vt:lpstr>DCA powerpoint master.rev.8-14</vt:lpstr>
      <vt:lpstr>CONFLICT OF INTEREST PROHIBITION</vt:lpstr>
      <vt:lpstr>Conflicts Prohibited</vt:lpstr>
      <vt:lpstr>Covered Persons</vt:lpstr>
      <vt:lpstr>Requesting a COI Exception</vt:lpstr>
      <vt:lpstr>Requesting a COI Exception</vt:lpstr>
      <vt:lpstr>Requesting a COI Exception</vt:lpstr>
      <vt:lpstr>DCA Decision Factors</vt:lpstr>
      <vt:lpstr>Procurement Conflicts of Interest</vt:lpstr>
      <vt:lpstr>Items to Address</vt:lpstr>
      <vt:lpstr>Items to Address</vt:lpstr>
      <vt:lpstr>In Summary</vt:lpstr>
      <vt:lpstr>For More Information:</vt:lpstr>
      <vt:lpstr>For More Information:</vt:lpstr>
    </vt:vector>
  </TitlesOfParts>
  <Company>Georgia Department of Economic Development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GDEcD Powerpoint Template</dc:title>
  <dc:creator>Fred Huff</dc:creator>
  <cp:lastModifiedBy>Michael Casper</cp:lastModifiedBy>
  <cp:revision>144</cp:revision>
  <cp:lastPrinted>2016-10-03T19:53:27Z</cp:lastPrinted>
  <dcterms:created xsi:type="dcterms:W3CDTF">2005-08-31T20:49:52Z</dcterms:created>
  <dcterms:modified xsi:type="dcterms:W3CDTF">2017-09-28T16:58:39Z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0x010100AD3B5F0BF75E754686931CD1D1984FD8</vt:lpwstr>
  </property>
</Properties>
</file>