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6" r:id="rId5"/>
    <p:sldMasterId id="2147483701" r:id="rId6"/>
    <p:sldMasterId id="2147483711" r:id="rId7"/>
  </p:sldMasterIdLst>
  <p:notesMasterIdLst>
    <p:notesMasterId r:id="rId56"/>
  </p:notesMasterIdLst>
  <p:handoutMasterIdLst>
    <p:handoutMasterId r:id="rId57"/>
  </p:handoutMasterIdLst>
  <p:sldIdLst>
    <p:sldId id="257" r:id="rId8"/>
    <p:sldId id="258" r:id="rId9"/>
    <p:sldId id="259" r:id="rId10"/>
    <p:sldId id="261" r:id="rId11"/>
    <p:sldId id="262" r:id="rId12"/>
    <p:sldId id="263" r:id="rId13"/>
    <p:sldId id="264" r:id="rId14"/>
    <p:sldId id="265" r:id="rId15"/>
    <p:sldId id="266" r:id="rId16"/>
    <p:sldId id="267" r:id="rId17"/>
    <p:sldId id="269" r:id="rId18"/>
    <p:sldId id="317" r:id="rId19"/>
    <p:sldId id="320" r:id="rId20"/>
    <p:sldId id="319" r:id="rId21"/>
    <p:sldId id="318" r:id="rId22"/>
    <p:sldId id="272" r:id="rId23"/>
    <p:sldId id="273" r:id="rId24"/>
    <p:sldId id="274" r:id="rId25"/>
    <p:sldId id="275" r:id="rId26"/>
    <p:sldId id="276" r:id="rId27"/>
    <p:sldId id="277" r:id="rId28"/>
    <p:sldId id="278" r:id="rId29"/>
    <p:sldId id="279" r:id="rId30"/>
    <p:sldId id="280" r:id="rId31"/>
    <p:sldId id="312" r:id="rId32"/>
    <p:sldId id="313"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301" r:id="rId48"/>
    <p:sldId id="302" r:id="rId49"/>
    <p:sldId id="304" r:id="rId50"/>
    <p:sldId id="305" r:id="rId51"/>
    <p:sldId id="306" r:id="rId52"/>
    <p:sldId id="307" r:id="rId53"/>
    <p:sldId id="308" r:id="rId54"/>
    <p:sldId id="314" r:id="rId5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ed Robinson" initials="SR" lastIdx="15" clrIdx="0">
    <p:extLst>
      <p:ext uri="{19B8F6BF-5375-455C-9EA6-DF929625EA0E}">
        <p15:presenceInfo xmlns:p15="http://schemas.microsoft.com/office/powerpoint/2012/main" userId="S-1-5-21-1292428093-1454471165-682003330-1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3A1C"/>
    <a:srgbClr val="F82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722"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handoutMaster" Target="handoutMasters/handout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9581F88C-85CC-4B92-8DB6-92023CBB1655}" type="datetimeFigureOut">
              <a:rPr lang="en-US" smtClean="0"/>
              <a:pPr/>
              <a:t>9/30/2016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A49BD3F-DA76-4E11-9C2E-18C0D457E526}" type="slidenum">
              <a:rPr lang="en-US" smtClean="0"/>
              <a:pPr/>
              <a:t>0</a:t>
            </a:fld>
            <a:endParaRPr lang="en-US"/>
          </a:p>
        </p:txBody>
      </p:sp>
    </p:spTree>
    <p:extLst>
      <p:ext uri="{BB962C8B-B14F-4D97-AF65-F5344CB8AC3E}">
        <p14:creationId xmlns:p14="http://schemas.microsoft.com/office/powerpoint/2010/main" val="1557959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CFA2E89-7CDA-419E-A8A8-6F41B94652ED}" type="datetimeFigureOut">
              <a:rPr lang="en-US" smtClean="0"/>
              <a:pPr/>
              <a:t>9/30/2016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DDF464A-4E82-4015-82C2-4BB3292759AB}" type="slidenum">
              <a:rPr lang="en-US" smtClean="0"/>
              <a:pPr/>
              <a:t>‹#›</a:t>
            </a:fld>
            <a:endParaRPr lang="en-US"/>
          </a:p>
        </p:txBody>
      </p:sp>
    </p:spTree>
    <p:extLst>
      <p:ext uri="{BB962C8B-B14F-4D97-AF65-F5344CB8AC3E}">
        <p14:creationId xmlns:p14="http://schemas.microsoft.com/office/powerpoint/2010/main" val="406578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D936C17B-2710-4BD1-9A8B-146E7E538906}" type="slidenum">
              <a:rPr lang="en-US"/>
              <a:pPr/>
              <a:t>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897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10</a:t>
            </a:fld>
            <a:endParaRPr lang="en-US"/>
          </a:p>
        </p:txBody>
      </p:sp>
    </p:spTree>
    <p:extLst>
      <p:ext uri="{BB962C8B-B14F-4D97-AF65-F5344CB8AC3E}">
        <p14:creationId xmlns:p14="http://schemas.microsoft.com/office/powerpoint/2010/main" val="477485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11</a:t>
            </a:fld>
            <a:endParaRPr lang="en-US"/>
          </a:p>
        </p:txBody>
      </p:sp>
    </p:spTree>
    <p:extLst>
      <p:ext uri="{BB962C8B-B14F-4D97-AF65-F5344CB8AC3E}">
        <p14:creationId xmlns:p14="http://schemas.microsoft.com/office/powerpoint/2010/main" val="256872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9F7BD069-9EE0-4B5A-AF07-82AEAEF8AFE1}" type="slidenum">
              <a:rPr lang="en-US"/>
              <a:pPr/>
              <a:t>12</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en-US"/>
              <a:t>*Not the budget summary</a:t>
            </a:r>
          </a:p>
        </p:txBody>
      </p:sp>
    </p:spTree>
    <p:extLst>
      <p:ext uri="{BB962C8B-B14F-4D97-AF65-F5344CB8AC3E}">
        <p14:creationId xmlns:p14="http://schemas.microsoft.com/office/powerpoint/2010/main" val="3599645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E7034A08-D6AB-4183-A88B-67754C033A41}" type="slidenum">
              <a:rPr lang="en-US"/>
              <a:pPr/>
              <a:t>15</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r>
              <a:rPr lang="en-US"/>
              <a:t>*except, of course, when you draw down funds.  Drawn down funds should leave account within 3 days of arrival</a:t>
            </a:r>
          </a:p>
        </p:txBody>
      </p:sp>
    </p:spTree>
    <p:extLst>
      <p:ext uri="{BB962C8B-B14F-4D97-AF65-F5344CB8AC3E}">
        <p14:creationId xmlns:p14="http://schemas.microsoft.com/office/powerpoint/2010/main" val="2880547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58E9F018-86AA-4D3E-B6FD-03442EA9B585}" type="slidenum">
              <a:rPr lang="en-US"/>
              <a:pPr/>
              <a:t>16</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8297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17</a:t>
            </a:fld>
            <a:endParaRPr lang="en-US"/>
          </a:p>
        </p:txBody>
      </p:sp>
    </p:spTree>
    <p:extLst>
      <p:ext uri="{BB962C8B-B14F-4D97-AF65-F5344CB8AC3E}">
        <p14:creationId xmlns:p14="http://schemas.microsoft.com/office/powerpoint/2010/main" val="2314861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1E3951F0-77BC-4CB0-9D70-6DD8C69D92C8}" type="slidenum">
              <a:rPr lang="en-US"/>
              <a:pPr/>
              <a:t>18</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a:t>These are the forms we use when we monitor your records!  This is excellent insider information which will prepare you for these visits.</a:t>
            </a:r>
          </a:p>
        </p:txBody>
      </p:sp>
    </p:spTree>
    <p:extLst>
      <p:ext uri="{BB962C8B-B14F-4D97-AF65-F5344CB8AC3E}">
        <p14:creationId xmlns:p14="http://schemas.microsoft.com/office/powerpoint/2010/main" val="328075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19</a:t>
            </a:fld>
            <a:endParaRPr lang="en-US"/>
          </a:p>
        </p:txBody>
      </p:sp>
    </p:spTree>
    <p:extLst>
      <p:ext uri="{BB962C8B-B14F-4D97-AF65-F5344CB8AC3E}">
        <p14:creationId xmlns:p14="http://schemas.microsoft.com/office/powerpoint/2010/main" val="3392954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20</a:t>
            </a:fld>
            <a:endParaRPr lang="en-US"/>
          </a:p>
        </p:txBody>
      </p:sp>
    </p:spTree>
    <p:extLst>
      <p:ext uri="{BB962C8B-B14F-4D97-AF65-F5344CB8AC3E}">
        <p14:creationId xmlns:p14="http://schemas.microsoft.com/office/powerpoint/2010/main" val="1703202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F898443F-AF4F-4E15-81E4-9FBE76631954}" type="slidenum">
              <a:rPr lang="en-US"/>
              <a:pPr/>
              <a:t>21</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r>
              <a:rPr lang="en-US"/>
              <a:t>Program jargon at DCA</a:t>
            </a:r>
          </a:p>
        </p:txBody>
      </p:sp>
    </p:spTree>
    <p:extLst>
      <p:ext uri="{BB962C8B-B14F-4D97-AF65-F5344CB8AC3E}">
        <p14:creationId xmlns:p14="http://schemas.microsoft.com/office/powerpoint/2010/main" val="221986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2</a:t>
            </a:fld>
            <a:endParaRPr lang="en-US"/>
          </a:p>
        </p:txBody>
      </p:sp>
    </p:spTree>
    <p:extLst>
      <p:ext uri="{BB962C8B-B14F-4D97-AF65-F5344CB8AC3E}">
        <p14:creationId xmlns:p14="http://schemas.microsoft.com/office/powerpoint/2010/main" val="2230831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22</a:t>
            </a:fld>
            <a:endParaRPr lang="en-US"/>
          </a:p>
        </p:txBody>
      </p:sp>
    </p:spTree>
    <p:extLst>
      <p:ext uri="{BB962C8B-B14F-4D97-AF65-F5344CB8AC3E}">
        <p14:creationId xmlns:p14="http://schemas.microsoft.com/office/powerpoint/2010/main" val="2851151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1A0D1545-EC9C-4174-8DC3-ADC34C8A9C43}" type="slidenum">
              <a:rPr lang="en-US"/>
              <a:pPr/>
              <a:t>23</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8147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D15792EF-A97C-44EF-8A60-85A8C2C78635}" type="slidenum">
              <a:rPr lang="en-US"/>
              <a:pPr/>
              <a:t>24</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a:t>Posters can be found on HUD website or they can be e-mailed to you upon request</a:t>
            </a:r>
          </a:p>
        </p:txBody>
      </p:sp>
    </p:spTree>
    <p:extLst>
      <p:ext uri="{BB962C8B-B14F-4D97-AF65-F5344CB8AC3E}">
        <p14:creationId xmlns:p14="http://schemas.microsoft.com/office/powerpoint/2010/main" val="2722682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D15792EF-A97C-44EF-8A60-85A8C2C78635}" type="slidenum">
              <a:rPr lang="en-US"/>
              <a:pPr/>
              <a:t>25</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a:t>Posters can be found on HUD website or they can be e-mailed to you upon request</a:t>
            </a:r>
          </a:p>
        </p:txBody>
      </p:sp>
    </p:spTree>
    <p:extLst>
      <p:ext uri="{BB962C8B-B14F-4D97-AF65-F5344CB8AC3E}">
        <p14:creationId xmlns:p14="http://schemas.microsoft.com/office/powerpoint/2010/main" val="2904401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D15792EF-A97C-44EF-8A60-85A8C2C78635}" type="slidenum">
              <a:rPr lang="en-US"/>
              <a:pPr/>
              <a:t>26</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a:t>Posters can be found on HUD website or they can be e-mailed to you upon request</a:t>
            </a:r>
          </a:p>
        </p:txBody>
      </p:sp>
    </p:spTree>
    <p:extLst>
      <p:ext uri="{BB962C8B-B14F-4D97-AF65-F5344CB8AC3E}">
        <p14:creationId xmlns:p14="http://schemas.microsoft.com/office/powerpoint/2010/main" val="3036194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27</a:t>
            </a:fld>
            <a:endParaRPr lang="en-US"/>
          </a:p>
        </p:txBody>
      </p:sp>
    </p:spTree>
    <p:extLst>
      <p:ext uri="{BB962C8B-B14F-4D97-AF65-F5344CB8AC3E}">
        <p14:creationId xmlns:p14="http://schemas.microsoft.com/office/powerpoint/2010/main" val="3900581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28</a:t>
            </a:fld>
            <a:endParaRPr lang="en-US"/>
          </a:p>
        </p:txBody>
      </p:sp>
    </p:spTree>
    <p:extLst>
      <p:ext uri="{BB962C8B-B14F-4D97-AF65-F5344CB8AC3E}">
        <p14:creationId xmlns:p14="http://schemas.microsoft.com/office/powerpoint/2010/main" val="864779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FBEA4A0E-3121-449E-B7C4-7B54A52BC76C}" type="slidenum">
              <a:rPr lang="en-US"/>
              <a:pPr/>
              <a:t>29</a:t>
            </a:fld>
            <a:endParaRPr lang="en-US"/>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r>
              <a:rPr lang="en-US"/>
              <a:t>This is a very big deal. There are different types of COI, some of which can receive exceptions. If it’s discovered that a Mayor’s nephew is living in a target area, for example, then as long as certain strict steps are taken to disclose this fact, DCA can potentially grant an exception.  Not the case with Procurement.  If the Mayor’s nephew is hired on as a contractor in a project using CDBG funds, for example, then there will be serious consequences.</a:t>
            </a:r>
          </a:p>
        </p:txBody>
      </p:sp>
    </p:spTree>
    <p:extLst>
      <p:ext uri="{BB962C8B-B14F-4D97-AF65-F5344CB8AC3E}">
        <p14:creationId xmlns:p14="http://schemas.microsoft.com/office/powerpoint/2010/main" val="1218187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30</a:t>
            </a:fld>
            <a:endParaRPr lang="en-US"/>
          </a:p>
        </p:txBody>
      </p:sp>
    </p:spTree>
    <p:extLst>
      <p:ext uri="{BB962C8B-B14F-4D97-AF65-F5344CB8AC3E}">
        <p14:creationId xmlns:p14="http://schemas.microsoft.com/office/powerpoint/2010/main" val="1849905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31</a:t>
            </a:fld>
            <a:endParaRPr lang="en-US"/>
          </a:p>
        </p:txBody>
      </p:sp>
    </p:spTree>
    <p:extLst>
      <p:ext uri="{BB962C8B-B14F-4D97-AF65-F5344CB8AC3E}">
        <p14:creationId xmlns:p14="http://schemas.microsoft.com/office/powerpoint/2010/main" val="174463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E0F1EF1A-38DD-4F52-B0F2-F5E230C52177}" type="slidenum">
              <a:rPr lang="en-US"/>
              <a:pPr/>
              <a:t>3</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5706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32</a:t>
            </a:fld>
            <a:endParaRPr lang="en-US"/>
          </a:p>
        </p:txBody>
      </p:sp>
    </p:spTree>
    <p:extLst>
      <p:ext uri="{BB962C8B-B14F-4D97-AF65-F5344CB8AC3E}">
        <p14:creationId xmlns:p14="http://schemas.microsoft.com/office/powerpoint/2010/main" val="100785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A5235DA2-22F8-4CBD-8E0F-60CFA510497C}" type="slidenum">
              <a:rPr lang="en-US"/>
              <a:pPr/>
              <a:t>33</a:t>
            </a:fld>
            <a:endParaRPr lang="en-US"/>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r>
              <a:rPr lang="en-US"/>
              <a:t>#1. In other words, service providers should know what you’re looking for and you should establish these criteria prior to soliciting the service</a:t>
            </a:r>
          </a:p>
          <a:p>
            <a:r>
              <a:rPr lang="en-US"/>
              <a:t>#3.  Say if you went through procurement in order to get Bonus Points in 2009 but didn’t get funded</a:t>
            </a:r>
          </a:p>
        </p:txBody>
      </p:sp>
    </p:spTree>
    <p:extLst>
      <p:ext uri="{BB962C8B-B14F-4D97-AF65-F5344CB8AC3E}">
        <p14:creationId xmlns:p14="http://schemas.microsoft.com/office/powerpoint/2010/main" val="369724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34</a:t>
            </a:fld>
            <a:endParaRPr lang="en-US"/>
          </a:p>
        </p:txBody>
      </p:sp>
    </p:spTree>
    <p:extLst>
      <p:ext uri="{BB962C8B-B14F-4D97-AF65-F5344CB8AC3E}">
        <p14:creationId xmlns:p14="http://schemas.microsoft.com/office/powerpoint/2010/main" val="3935752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E579F5EE-F4A1-48EE-AB14-5EBE97E28366}" type="slidenum">
              <a:rPr lang="en-US"/>
              <a:pPr/>
              <a:t>35</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r>
              <a:rPr lang="en-US"/>
              <a:t>“Firm-fixed-price” is a must for these contracts, compared to “cost plus % of cost” method.</a:t>
            </a:r>
          </a:p>
        </p:txBody>
      </p:sp>
    </p:spTree>
    <p:extLst>
      <p:ext uri="{BB962C8B-B14F-4D97-AF65-F5344CB8AC3E}">
        <p14:creationId xmlns:p14="http://schemas.microsoft.com/office/powerpoint/2010/main" val="3975935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33581BB0-954B-40E3-B72D-53551AD37615}" type="slidenum">
              <a:rPr lang="en-US"/>
              <a:pPr/>
              <a:t>36</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t>“Base Bid” plus or minus…  When going out to bid, the community might include items in the bid that they could do without but they would really like to have if within their budget; i.e. architectural shingles, metal roof, shock resistant exercise floor and/or porch (senior centers), etc.  Works the same way with deducts; i.e. brick facade or four-side brick, etc. </a:t>
            </a:r>
          </a:p>
        </p:txBody>
      </p:sp>
    </p:spTree>
    <p:extLst>
      <p:ext uri="{BB962C8B-B14F-4D97-AF65-F5344CB8AC3E}">
        <p14:creationId xmlns:p14="http://schemas.microsoft.com/office/powerpoint/2010/main" val="2930524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F336F392-E3CA-4BB7-B24A-3C117A951004}" type="slidenum">
              <a:rPr lang="en-US"/>
              <a:pPr/>
              <a:t>37</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r>
              <a:rPr lang="en-US"/>
              <a:t>Quotes from the GA Local Gov Public Works Construction Law, Appendix 2.  If you go the internet route, make sure to print out documentation.  Regarding the 2</a:t>
            </a:r>
            <a:r>
              <a:rPr lang="en-US" baseline="30000"/>
              <a:t>nd</a:t>
            </a:r>
            <a:r>
              <a:rPr lang="en-US"/>
              <a:t> newspaper ad, use common sense.  You don’t want to run this ad only one day before the bid opening…the point is to advertise MORE THAN ONCE and to give potential contractors TIME  to respond.  If the first ad is 4 weeks before the bid opening (minimum), then make the 2</a:t>
            </a:r>
            <a:r>
              <a:rPr lang="en-US" baseline="30000"/>
              <a:t>nd</a:t>
            </a:r>
            <a:r>
              <a:rPr lang="en-US"/>
              <a:t> ad two weeks later in order to provide sufficient time to the contractors who might not have seen the first advertisement.  If they only see the 2</a:t>
            </a:r>
            <a:r>
              <a:rPr lang="en-US" baseline="30000"/>
              <a:t>nd</a:t>
            </a:r>
            <a:r>
              <a:rPr lang="en-US"/>
              <a:t> ad, they will have a full two weeks to respond. </a:t>
            </a:r>
          </a:p>
        </p:txBody>
      </p:sp>
    </p:spTree>
    <p:extLst>
      <p:ext uri="{BB962C8B-B14F-4D97-AF65-F5344CB8AC3E}">
        <p14:creationId xmlns:p14="http://schemas.microsoft.com/office/powerpoint/2010/main" val="3318638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E57B9079-2C94-423D-BBE4-1A9BCABF09F7}" type="slidenum">
              <a:rPr lang="en-US"/>
              <a:pPr/>
              <a:t>38</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en-US"/>
              <a:t>DCA reserves the right</a:t>
            </a:r>
          </a:p>
        </p:txBody>
      </p:sp>
    </p:spTree>
    <p:extLst>
      <p:ext uri="{BB962C8B-B14F-4D97-AF65-F5344CB8AC3E}">
        <p14:creationId xmlns:p14="http://schemas.microsoft.com/office/powerpoint/2010/main" val="3955769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449EA6D1-DF1F-4275-B3D6-D26EE36965BA}" type="slidenum">
              <a:rPr lang="en-US"/>
              <a:pPr/>
              <a:t>4</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en-US"/>
              <a:t>First Bullet: “in accordance with the plan set forth in the application</a:t>
            </a:r>
          </a:p>
          <a:p>
            <a:r>
              <a:rPr lang="en-US"/>
              <a:t>Second Bullet: on ALL correspondences submitted to DCA</a:t>
            </a:r>
          </a:p>
          <a:p>
            <a:r>
              <a:rPr lang="en-US"/>
              <a:t>Third Bullet: If an extension is needed, request in advance of the grant expiration.</a:t>
            </a:r>
          </a:p>
        </p:txBody>
      </p:sp>
    </p:spTree>
    <p:extLst>
      <p:ext uri="{BB962C8B-B14F-4D97-AF65-F5344CB8AC3E}">
        <p14:creationId xmlns:p14="http://schemas.microsoft.com/office/powerpoint/2010/main" val="49526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5</a:t>
            </a:fld>
            <a:endParaRPr lang="en-US"/>
          </a:p>
        </p:txBody>
      </p:sp>
    </p:spTree>
    <p:extLst>
      <p:ext uri="{BB962C8B-B14F-4D97-AF65-F5344CB8AC3E}">
        <p14:creationId xmlns:p14="http://schemas.microsoft.com/office/powerpoint/2010/main" val="282506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C85ECDA9-0663-4AFE-8F24-905B9C44F546}" type="slidenum">
              <a:rPr lang="en-US"/>
              <a:pPr/>
              <a:t>6</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a:t>Second  bullet: this goes back to that contract idea: by signing, you are agreeing to these General Conditions.</a:t>
            </a:r>
          </a:p>
        </p:txBody>
      </p:sp>
    </p:spTree>
    <p:extLst>
      <p:ext uri="{BB962C8B-B14F-4D97-AF65-F5344CB8AC3E}">
        <p14:creationId xmlns:p14="http://schemas.microsoft.com/office/powerpoint/2010/main" val="319508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September 5-6,  2013</a:t>
            </a:r>
          </a:p>
        </p:txBody>
      </p:sp>
      <p:sp>
        <p:nvSpPr>
          <p:cNvPr id="5" name="Rectangle 7"/>
          <p:cNvSpPr>
            <a:spLocks noGrp="1" noChangeArrowheads="1"/>
          </p:cNvSpPr>
          <p:nvPr>
            <p:ph type="sldNum" sz="quarter" idx="5"/>
          </p:nvPr>
        </p:nvSpPr>
        <p:spPr>
          <a:ln/>
        </p:spPr>
        <p:txBody>
          <a:bodyPr/>
          <a:lstStyle/>
          <a:p>
            <a:fld id="{48F414B5-4D75-4077-A873-62AA848DCDC4}" type="slidenum">
              <a:rPr lang="en-US"/>
              <a:pPr/>
              <a:t>7</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r>
              <a:rPr lang="en-US"/>
              <a:t>First Bullet: you may not have any SC’s</a:t>
            </a:r>
          </a:p>
        </p:txBody>
      </p:sp>
    </p:spTree>
    <p:extLst>
      <p:ext uri="{BB962C8B-B14F-4D97-AF65-F5344CB8AC3E}">
        <p14:creationId xmlns:p14="http://schemas.microsoft.com/office/powerpoint/2010/main" val="407984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8</a:t>
            </a:fld>
            <a:endParaRPr lang="en-US"/>
          </a:p>
        </p:txBody>
      </p:sp>
    </p:spTree>
    <p:extLst>
      <p:ext uri="{BB962C8B-B14F-4D97-AF65-F5344CB8AC3E}">
        <p14:creationId xmlns:p14="http://schemas.microsoft.com/office/powerpoint/2010/main" val="251535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F464A-4E82-4015-82C2-4BB3292759AB}" type="slidenum">
              <a:rPr lang="en-US" smtClean="0"/>
              <a:pPr/>
              <a:t>9</a:t>
            </a:fld>
            <a:endParaRPr lang="en-US"/>
          </a:p>
        </p:txBody>
      </p:sp>
    </p:spTree>
    <p:extLst>
      <p:ext uri="{BB962C8B-B14F-4D97-AF65-F5344CB8AC3E}">
        <p14:creationId xmlns:p14="http://schemas.microsoft.com/office/powerpoint/2010/main" val="1498194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lgn="l">
              <a:spcBef>
                <a:spcPct val="50000"/>
              </a:spcBef>
              <a:defRPr/>
            </a:pPr>
            <a:endParaRPr lang="en-US" i="0">
              <a:solidFill>
                <a:schemeClr val="tx1"/>
              </a:solidFill>
            </a:endParaRPr>
          </a:p>
        </p:txBody>
      </p:sp>
      <p:pic>
        <p:nvPicPr>
          <p:cNvPr id="6" name="Picture 6" descr="DCApeachLogo2ver"/>
          <p:cNvPicPr>
            <a:picLocks noChangeAspect="1" noChangeArrowheads="1"/>
          </p:cNvPicPr>
          <p:nvPr/>
        </p:nvPicPr>
        <p:blipFill>
          <a:blip r:embed="rId3" cstate="print"/>
          <a:srcRect/>
          <a:stretch>
            <a:fillRect/>
          </a:stretch>
        </p:blipFill>
        <p:spPr bwMode="auto">
          <a:xfrm>
            <a:off x="7956550" y="101600"/>
            <a:ext cx="1041400" cy="1065213"/>
          </a:xfrm>
          <a:prstGeom prst="rect">
            <a:avLst/>
          </a:prstGeom>
          <a:solidFill>
            <a:schemeClr val="bg1"/>
          </a:solidFill>
          <a:ln w="9525">
            <a:noFill/>
            <a:miter lim="800000"/>
            <a:headEnd/>
            <a:tailEnd/>
          </a:ln>
        </p:spPr>
      </p:pic>
      <p:sp>
        <p:nvSpPr>
          <p:cNvPr id="7" name="Text Box 8"/>
          <p:cNvSpPr txBox="1">
            <a:spLocks noChangeArrowheads="1"/>
          </p:cNvSpPr>
          <p:nvPr/>
        </p:nvSpPr>
        <p:spPr bwMode="auto">
          <a:xfrm>
            <a:off x="3167063" y="6129338"/>
            <a:ext cx="5605462" cy="366712"/>
          </a:xfrm>
          <a:prstGeom prst="rect">
            <a:avLst/>
          </a:prstGeom>
          <a:noFill/>
          <a:ln w="9525" algn="ctr">
            <a:noFill/>
            <a:miter lim="800000"/>
            <a:headEnd/>
            <a:tailEnd/>
          </a:ln>
          <a:effectLst/>
        </p:spPr>
        <p:txBody>
          <a:bodyPr>
            <a:spAutoFit/>
          </a:bodyPr>
          <a:lstStyle/>
          <a:p>
            <a:pPr algn="r">
              <a:spcBef>
                <a:spcPct val="50000"/>
              </a:spcBef>
              <a:defRPr/>
            </a:pPr>
            <a:r>
              <a:rPr lang="en-US" i="0" dirty="0"/>
              <a:t>2012 CDBG Recipients’ Workshop</a:t>
            </a:r>
          </a:p>
        </p:txBody>
      </p:sp>
      <p:sp>
        <p:nvSpPr>
          <p:cNvPr id="5123" name="Rectangle 3"/>
          <p:cNvSpPr>
            <a:spLocks noGrp="1" noChangeArrowheads="1"/>
          </p:cNvSpPr>
          <p:nvPr>
            <p:ph type="ctrTitle"/>
          </p:nvPr>
        </p:nvSpPr>
        <p:spPr>
          <a:xfrm>
            <a:off x="914400" y="2054225"/>
            <a:ext cx="7315200" cy="765175"/>
          </a:xfrm>
        </p:spPr>
        <p:txBody>
          <a:bodyPr/>
          <a:lstStyle>
            <a:lvl1pPr>
              <a:spcBef>
                <a:spcPct val="50000"/>
              </a:spcBef>
              <a:defRPr sz="360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914400" y="2971800"/>
            <a:ext cx="6629400" cy="762000"/>
          </a:xfrm>
        </p:spPr>
        <p:txBody>
          <a:bodyPr/>
          <a:lstStyle>
            <a:lvl1pPr marL="0" indent="0">
              <a:buFontTx/>
              <a:buNone/>
              <a:defRPr sz="2900">
                <a:solidFill>
                  <a:schemeClr val="bg1"/>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914400"/>
            <a:ext cx="18859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5054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512" y="914681"/>
            <a:ext cx="7543511" cy="5028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5056910" y="6521823"/>
            <a:ext cx="3437659" cy="229721"/>
          </a:xfrm>
        </p:spPr>
        <p:txBody>
          <a:bodyPr/>
          <a:lstStyle>
            <a:lvl1pPr>
              <a:defRPr/>
            </a:lvl1pPr>
          </a:lstStyle>
          <a:p>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512" y="914681"/>
            <a:ext cx="6629977" cy="762000"/>
          </a:xfrm>
        </p:spPr>
        <p:txBody>
          <a:bodyPr/>
          <a:lstStyle/>
          <a:p>
            <a:r>
              <a:rPr lang="en-US"/>
              <a:t>Click to edit Master title style</a:t>
            </a:r>
          </a:p>
        </p:txBody>
      </p:sp>
      <p:sp>
        <p:nvSpPr>
          <p:cNvPr id="3" name="Text Placeholder 2"/>
          <p:cNvSpPr>
            <a:spLocks noGrp="1"/>
          </p:cNvSpPr>
          <p:nvPr>
            <p:ph type="body" sz="half" idx="1"/>
          </p:nvPr>
        </p:nvSpPr>
        <p:spPr>
          <a:xfrm>
            <a:off x="685512" y="1829360"/>
            <a:ext cx="3701761" cy="4113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25818" y="1829360"/>
            <a:ext cx="3703205" cy="4113960"/>
          </a:xfrm>
        </p:spPr>
        <p:txBody>
          <a:bodyPr/>
          <a:lstStyle/>
          <a:p>
            <a:endParaRPr lang="en-US"/>
          </a:p>
        </p:txBody>
      </p:sp>
      <p:sp>
        <p:nvSpPr>
          <p:cNvPr id="5" name="Footer Placeholder 4"/>
          <p:cNvSpPr>
            <a:spLocks noGrp="1"/>
          </p:cNvSpPr>
          <p:nvPr>
            <p:ph type="ftr" sz="quarter" idx="10"/>
          </p:nvPr>
        </p:nvSpPr>
        <p:spPr>
          <a:xfrm>
            <a:off x="5056910" y="6521823"/>
            <a:ext cx="3437659" cy="229721"/>
          </a:xfrm>
        </p:spPr>
        <p:txBody>
          <a:bodyPr/>
          <a:lstStyle>
            <a:lvl1pPr>
              <a:defRPr/>
            </a:lvl1pPr>
          </a:lstStyle>
          <a:p>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lgn="l">
              <a:spcBef>
                <a:spcPct val="50000"/>
              </a:spcBef>
              <a:defRPr/>
            </a:pPr>
            <a:endParaRPr lang="en-US" i="0">
              <a:solidFill>
                <a:schemeClr val="tx1"/>
              </a:solidFill>
            </a:endParaRPr>
          </a:p>
        </p:txBody>
      </p:sp>
      <p:pic>
        <p:nvPicPr>
          <p:cNvPr id="6" name="Picture 6" descr="DCApeachLogo2ver"/>
          <p:cNvPicPr>
            <a:picLocks noChangeAspect="1" noChangeArrowheads="1"/>
          </p:cNvPicPr>
          <p:nvPr/>
        </p:nvPicPr>
        <p:blipFill>
          <a:blip r:embed="rId3" cstate="print"/>
          <a:srcRect/>
          <a:stretch>
            <a:fillRect/>
          </a:stretch>
        </p:blipFill>
        <p:spPr bwMode="auto">
          <a:xfrm>
            <a:off x="7956550" y="101600"/>
            <a:ext cx="1041400" cy="1065213"/>
          </a:xfrm>
          <a:prstGeom prst="rect">
            <a:avLst/>
          </a:prstGeom>
          <a:solidFill>
            <a:schemeClr val="bg1"/>
          </a:solidFill>
          <a:ln w="9525">
            <a:noFill/>
            <a:miter lim="800000"/>
            <a:headEnd/>
            <a:tailEnd/>
          </a:ln>
        </p:spPr>
      </p:pic>
      <p:sp>
        <p:nvSpPr>
          <p:cNvPr id="7" name="Text Box 8"/>
          <p:cNvSpPr txBox="1">
            <a:spLocks noChangeArrowheads="1"/>
          </p:cNvSpPr>
          <p:nvPr/>
        </p:nvSpPr>
        <p:spPr bwMode="auto">
          <a:xfrm>
            <a:off x="3167063" y="6129338"/>
            <a:ext cx="5605462" cy="366712"/>
          </a:xfrm>
          <a:prstGeom prst="rect">
            <a:avLst/>
          </a:prstGeom>
          <a:noFill/>
          <a:ln w="9525" algn="ctr">
            <a:noFill/>
            <a:miter lim="800000"/>
            <a:headEnd/>
            <a:tailEnd/>
          </a:ln>
          <a:effectLst/>
        </p:spPr>
        <p:txBody>
          <a:bodyPr>
            <a:spAutoFit/>
          </a:bodyPr>
          <a:lstStyle/>
          <a:p>
            <a:pPr algn="r">
              <a:spcBef>
                <a:spcPct val="50000"/>
              </a:spcBef>
              <a:defRPr/>
            </a:pPr>
            <a:r>
              <a:rPr lang="en-US" i="0" dirty="0"/>
              <a:t>2013 CDBG Recipients' Workshop</a:t>
            </a:r>
          </a:p>
        </p:txBody>
      </p:sp>
      <p:sp>
        <p:nvSpPr>
          <p:cNvPr id="5123" name="Rectangle 3"/>
          <p:cNvSpPr>
            <a:spLocks noGrp="1" noChangeArrowheads="1"/>
          </p:cNvSpPr>
          <p:nvPr>
            <p:ph type="ctrTitle"/>
          </p:nvPr>
        </p:nvSpPr>
        <p:spPr>
          <a:xfrm>
            <a:off x="914400" y="2054225"/>
            <a:ext cx="7315200" cy="765175"/>
          </a:xfrm>
        </p:spPr>
        <p:txBody>
          <a:bodyPr/>
          <a:lstStyle>
            <a:lvl1pPr>
              <a:spcBef>
                <a:spcPct val="50000"/>
              </a:spcBef>
              <a:defRPr sz="360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914400" y="2971800"/>
            <a:ext cx="6629400" cy="762000"/>
          </a:xfrm>
        </p:spPr>
        <p:txBody>
          <a:bodyPr/>
          <a:lstStyle>
            <a:lvl1pPr marL="0" indent="0">
              <a:buFontTx/>
              <a:buNone/>
              <a:defRPr sz="2900">
                <a:solidFill>
                  <a:schemeClr val="bg1"/>
                </a:solidFill>
              </a:defRPr>
            </a:lvl1pPr>
          </a:lstStyle>
          <a:p>
            <a:r>
              <a:rPr lang="en-US"/>
              <a:t>Click to edit Master subtitle style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914400"/>
            <a:ext cx="18859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5054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512" y="914681"/>
            <a:ext cx="7543511" cy="5028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5056910" y="6521823"/>
            <a:ext cx="3437659" cy="229721"/>
          </a:xfrm>
        </p:spPr>
        <p:txBody>
          <a:bodyPr/>
          <a:lstStyle>
            <a:lvl1pPr>
              <a:defRPr/>
            </a:lvl1pPr>
          </a:lstStyle>
          <a:p>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512" y="914681"/>
            <a:ext cx="6629977" cy="762000"/>
          </a:xfrm>
        </p:spPr>
        <p:txBody>
          <a:bodyPr/>
          <a:lstStyle/>
          <a:p>
            <a:r>
              <a:rPr lang="en-US"/>
              <a:t>Click to edit Master title style</a:t>
            </a:r>
          </a:p>
        </p:txBody>
      </p:sp>
      <p:sp>
        <p:nvSpPr>
          <p:cNvPr id="3" name="Text Placeholder 2"/>
          <p:cNvSpPr>
            <a:spLocks noGrp="1"/>
          </p:cNvSpPr>
          <p:nvPr>
            <p:ph type="body" sz="half" idx="1"/>
          </p:nvPr>
        </p:nvSpPr>
        <p:spPr>
          <a:xfrm>
            <a:off x="685512" y="1829360"/>
            <a:ext cx="3701761" cy="4113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25818" y="1829360"/>
            <a:ext cx="3703205" cy="4113960"/>
          </a:xfrm>
        </p:spPr>
        <p:txBody>
          <a:bodyPr/>
          <a:lstStyle/>
          <a:p>
            <a:endParaRPr lang="en-US"/>
          </a:p>
        </p:txBody>
      </p:sp>
      <p:sp>
        <p:nvSpPr>
          <p:cNvPr id="5" name="Footer Placeholder 4"/>
          <p:cNvSpPr>
            <a:spLocks noGrp="1"/>
          </p:cNvSpPr>
          <p:nvPr>
            <p:ph type="ftr" sz="quarter" idx="10"/>
          </p:nvPr>
        </p:nvSpPr>
        <p:spPr>
          <a:xfrm>
            <a:off x="5056910" y="6521823"/>
            <a:ext cx="3437659" cy="229721"/>
          </a:xfrm>
        </p:spPr>
        <p:txBody>
          <a:bodyPr/>
          <a:lstStyle>
            <a:lvl1pPr>
              <a:defRPr/>
            </a:lvl1pPr>
          </a:lstStyle>
          <a:p>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8875" y="5162550"/>
            <a:ext cx="2828925" cy="781050"/>
          </a:xfrm>
          <a:prstGeom prst="rect">
            <a:avLst/>
          </a:prstGeom>
        </p:spPr>
      </p:pic>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6865" y="6044184"/>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1370766" y="1676400"/>
            <a:ext cx="6477000" cy="1828800"/>
          </a:xfrm>
        </p:spPr>
        <p:txBody>
          <a:bodyPr anchor="ctr"/>
          <a:lstStyle>
            <a:lvl1pPr algn="ctr">
              <a:defRPr cap="none" baseline="0"/>
            </a:lvl1pPr>
          </a:lstStyle>
          <a:p>
            <a:r>
              <a:rPr kumimoji="0" lang="en-US" dirty="0"/>
              <a:t>Click To Add Title</a:t>
            </a:r>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260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add speaker name &amp; title</a:t>
            </a:r>
          </a:p>
        </p:txBody>
      </p:sp>
      <p:sp>
        <p:nvSpPr>
          <p:cNvPr id="3" name="Text Placeholder 2"/>
          <p:cNvSpPr>
            <a:spLocks noGrp="1"/>
          </p:cNvSpPr>
          <p:nvPr>
            <p:ph type="body" sz="quarter" idx="10" hasCustomPrompt="1"/>
          </p:nvPr>
        </p:nvSpPr>
        <p:spPr>
          <a:xfrm>
            <a:off x="66865" y="6043614"/>
            <a:ext cx="2249424" cy="714375"/>
          </a:xfrm>
        </p:spPr>
        <p:txBody>
          <a:bodyPr anchor="ctr">
            <a:normAutofit/>
          </a:bodyPr>
          <a:lstStyle>
            <a:lvl1pPr>
              <a:defRPr sz="2000">
                <a:solidFill>
                  <a:schemeClr val="tx1"/>
                </a:solidFill>
              </a:defRPr>
            </a:lvl1pPr>
          </a:lstStyle>
          <a:p>
            <a:pPr lvl="0"/>
            <a:r>
              <a:rPr lang="en-US" dirty="0"/>
              <a:t>Click to add date</a:t>
            </a:r>
          </a:p>
        </p:txBody>
      </p:sp>
    </p:spTree>
    <p:extLst>
      <p:ext uri="{BB962C8B-B14F-4D97-AF65-F5344CB8AC3E}">
        <p14:creationId xmlns:p14="http://schemas.microsoft.com/office/powerpoint/2010/main" val="1321146140"/>
      </p:ext>
    </p:extLst>
  </p:cSld>
  <p:clrMapOvr>
    <a:overrideClrMapping bg1="dk1" tx1="lt1" bg2="dk2" tx2="lt2" accent1="accent1" accent2="accent2" accent3="accent3" accent4="accent4" accent5="accent5" accent6="accent6" hlink="hlink" folHlink="folHlink"/>
  </p:clrMapOvr>
  <p:transition spd="med">
    <p:fade/>
  </p:transition>
  <p:extLst mod="1">
    <p:ext uri="{DCECCB84-F9BA-43D5-87BE-67443E8EF086}">
      <p15:sldGuideLst xmlns:p15="http://schemas.microsoft.com/office/powerpoint/2012/main">
        <p15:guide id="1" orient="horz" pos="3744">
          <p15:clr>
            <a:srgbClr val="FBAE40"/>
          </p15:clr>
        </p15:guide>
        <p15:guide id="2" pos="550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07DC8122-6348-4B77-8097-F2ADDCECB3A6}" type="datetime1">
              <a:rPr lang="en-US" smtClean="0"/>
              <a:pPr/>
              <a:t>9/30/2016</a:t>
            </a:fld>
            <a:endParaRPr lang="en-US" dirty="0"/>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612648" y="1600200"/>
            <a:ext cx="8153400" cy="4495800"/>
          </a:xfrm>
        </p:spPr>
        <p:txBody>
          <a:bodyPr/>
          <a:lstStyle>
            <a:lvl1pPr marL="320040" indent="-320040">
              <a:lnSpc>
                <a:spcPct val="114000"/>
              </a:lnSpc>
              <a:spcBef>
                <a:spcPts val="700"/>
              </a:spcBef>
              <a:buSzPct val="70000"/>
              <a:buFont typeface="Wingdings" panose="05000000000000000000" pitchFamily="2" charset="2"/>
              <a:buChar char=""/>
              <a:defRPr/>
            </a:lvl1pPr>
            <a:lvl2pPr marL="640080" indent="-274320">
              <a:buFont typeface="Wingdings" panose="05000000000000000000" pitchFamily="2" charset="2"/>
              <a:buChar char="q"/>
              <a:defRPr/>
            </a:lvl2pPr>
            <a:lvl3pPr>
              <a:defRPr/>
            </a:lvl3pPr>
            <a:lvl4pPr>
              <a:defRPr/>
            </a:lvl4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414908838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35091835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11" name="Content Placeholder 10"/>
          <p:cNvSpPr>
            <a:spLocks noGrp="1"/>
          </p:cNvSpPr>
          <p:nvPr>
            <p:ph sz="quarter" idx="2"/>
          </p:nvPr>
        </p:nvSpPr>
        <p:spPr>
          <a:xfrm>
            <a:off x="4844902" y="1589567"/>
            <a:ext cx="3886200" cy="4572000"/>
          </a:xfrm>
        </p:spPr>
        <p:txBody>
          <a:bodyPr/>
          <a:lstStyle>
            <a:lvl1pPr marL="320040" indent="-320040">
              <a:buSzPct val="70000"/>
              <a:buFont typeface="Wingdings" panose="05000000000000000000" pitchFamily="2" charset="2"/>
              <a:buChar char=""/>
              <a:defRPr/>
            </a:lvl1pPr>
            <a:lvl2pPr marL="625475" indent="-260350">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8" name="Date Placeholder 7"/>
          <p:cNvSpPr>
            <a:spLocks noGrp="1"/>
          </p:cNvSpPr>
          <p:nvPr>
            <p:ph type="dt" sz="half" idx="15"/>
          </p:nvPr>
        </p:nvSpPr>
        <p:spPr/>
        <p:txBody>
          <a:bodyPr rtlCol="0"/>
          <a:lstStyle/>
          <a:p>
            <a:fld id="{D5E65F5A-3813-4085-8E21-BCA1DE085756}" type="datetime1">
              <a:rPr lang="en-US" smtClean="0"/>
              <a:pPr/>
              <a:t>9/30/2016</a:t>
            </a:fld>
            <a:endParaRPr lang="en-US" dirty="0"/>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192589047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0DE26C8-359A-46EC-993B-C8C690D6416C}" type="datetime1">
              <a:rPr lang="en-US" smtClean="0"/>
              <a:pPr/>
              <a:t>9/30/2016</a:t>
            </a:fld>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7365508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96A2D-1A27-4E84-B99A-B046FC4792A5}" type="datetime1">
              <a:rPr lang="en-US" smtClean="0"/>
              <a:pPr/>
              <a:t>9/30/2016</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6BBE7942-5B1B-4E74-B3CD-25BF9B0ABE25}" type="slidenum">
              <a:rPr lang="en-US" smtClean="0"/>
              <a:pPr/>
              <a:t>‹#›</a:t>
            </a:fld>
            <a:endParaRPr lang="en-US" dirty="0"/>
          </a:p>
        </p:txBody>
      </p:sp>
      <p:pic>
        <p:nvPicPr>
          <p:cNvPr id="8"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09600" y="1905000"/>
            <a:ext cx="7645400" cy="1955800"/>
          </a:xfrm>
          <a:prstGeom prst="rect">
            <a:avLst/>
          </a:prstGeom>
        </p:spPr>
      </p:pic>
    </p:spTree>
    <p:extLst>
      <p:ext uri="{BB962C8B-B14F-4D97-AF65-F5344CB8AC3E}">
        <p14:creationId xmlns:p14="http://schemas.microsoft.com/office/powerpoint/2010/main" val="269946442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21C48D2C-02D1-4EA2-9144-8E862AD04E84}" type="datetime1">
              <a:rPr lang="en-US" smtClean="0"/>
              <a:pPr/>
              <a:t>9/30/2016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3B7FEA86-1680-48AE-B31F-3E3431F3A32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3744608347"/>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512" y="914681"/>
            <a:ext cx="6629977" cy="762000"/>
          </a:xfrm>
        </p:spPr>
        <p:txBody>
          <a:bodyPr/>
          <a:lstStyle/>
          <a:p>
            <a:r>
              <a:rPr lang="en-US"/>
              <a:t>Click to edit Master title style</a:t>
            </a:r>
          </a:p>
        </p:txBody>
      </p:sp>
      <p:sp>
        <p:nvSpPr>
          <p:cNvPr id="3" name="Text Placeholder 2"/>
          <p:cNvSpPr>
            <a:spLocks noGrp="1"/>
          </p:cNvSpPr>
          <p:nvPr>
            <p:ph type="body" sz="half" idx="1"/>
          </p:nvPr>
        </p:nvSpPr>
        <p:spPr>
          <a:xfrm>
            <a:off x="685512" y="1829360"/>
            <a:ext cx="3701761" cy="4113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25818" y="1829360"/>
            <a:ext cx="3703205" cy="4113960"/>
          </a:xfrm>
        </p:spPr>
        <p:txBody>
          <a:bodyPr/>
          <a:lstStyle/>
          <a:p>
            <a:endParaRPr lang="en-US"/>
          </a:p>
        </p:txBody>
      </p:sp>
      <p:sp>
        <p:nvSpPr>
          <p:cNvPr id="5" name="Footer Placeholder 4"/>
          <p:cNvSpPr>
            <a:spLocks noGrp="1"/>
          </p:cNvSpPr>
          <p:nvPr>
            <p:ph type="ftr" sz="quarter" idx="10"/>
          </p:nvPr>
        </p:nvSpPr>
        <p:spPr>
          <a:xfrm>
            <a:off x="5056910" y="6521823"/>
            <a:ext cx="3437659" cy="229721"/>
          </a:xfrm>
        </p:spPr>
        <p:txBody>
          <a:bodyPr/>
          <a:lstStyle>
            <a:lvl1pPr>
              <a:defRPr/>
            </a:lvl1pPr>
          </a:lstStyle>
          <a:p>
            <a:endParaRPr lang="en-US" dirty="0"/>
          </a:p>
        </p:txBody>
      </p:sp>
    </p:spTree>
    <p:extLst>
      <p:ext uri="{BB962C8B-B14F-4D97-AF65-F5344CB8AC3E}">
        <p14:creationId xmlns:p14="http://schemas.microsoft.com/office/powerpoint/2010/main" val="416720830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75" y="5162550"/>
            <a:ext cx="2828925" cy="781050"/>
          </a:xfrm>
          <a:prstGeom prst="rect">
            <a:avLst/>
          </a:prstGeom>
        </p:spPr>
      </p:pic>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6865" y="6044184"/>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hasCustomPrompt="1"/>
          </p:nvPr>
        </p:nvSpPr>
        <p:spPr>
          <a:xfrm>
            <a:off x="1370766" y="1676400"/>
            <a:ext cx="6477000" cy="1828800"/>
          </a:xfrm>
        </p:spPr>
        <p:txBody>
          <a:bodyPr anchor="ctr"/>
          <a:lstStyle>
            <a:lvl1pPr algn="ctr">
              <a:defRPr cap="none" baseline="0"/>
            </a:lvl1pPr>
          </a:lstStyle>
          <a:p>
            <a:r>
              <a:rPr kumimoji="0" lang="en-US" dirty="0"/>
              <a:t>Click To Add Title</a:t>
            </a:r>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260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add speaker name &amp; title</a:t>
            </a:r>
          </a:p>
        </p:txBody>
      </p:sp>
      <p:sp>
        <p:nvSpPr>
          <p:cNvPr id="3" name="Text Placeholder 2"/>
          <p:cNvSpPr>
            <a:spLocks noGrp="1"/>
          </p:cNvSpPr>
          <p:nvPr>
            <p:ph type="body" sz="quarter" idx="10" hasCustomPrompt="1"/>
          </p:nvPr>
        </p:nvSpPr>
        <p:spPr>
          <a:xfrm>
            <a:off x="66865" y="6043614"/>
            <a:ext cx="2249424" cy="714375"/>
          </a:xfrm>
        </p:spPr>
        <p:txBody>
          <a:bodyPr anchor="ctr">
            <a:normAutofit/>
          </a:bodyPr>
          <a:lstStyle>
            <a:lvl1pPr>
              <a:defRPr sz="2000">
                <a:solidFill>
                  <a:schemeClr val="tx1"/>
                </a:solidFill>
              </a:defRPr>
            </a:lvl1pPr>
          </a:lstStyle>
          <a:p>
            <a:pPr lvl="0"/>
            <a:r>
              <a:rPr lang="en-US" dirty="0"/>
              <a:t>Click to add date</a:t>
            </a:r>
          </a:p>
        </p:txBody>
      </p:sp>
    </p:spTree>
    <p:extLst>
      <p:ext uri="{BB962C8B-B14F-4D97-AF65-F5344CB8AC3E}">
        <p14:creationId xmlns:p14="http://schemas.microsoft.com/office/powerpoint/2010/main" val="981684969"/>
      </p:ext>
    </p:extLst>
  </p:cSld>
  <p:clrMapOvr>
    <a:overrideClrMapping bg1="dk1" tx1="lt1" bg2="dk2" tx2="lt2" accent1="accent1" accent2="accent2" accent3="accent3" accent4="accent4" accent5="accent5" accent6="accent6" hlink="hlink" folHlink="folHlink"/>
  </p:clrMapOvr>
  <p:transition spd="med">
    <p:fade/>
  </p:transition>
  <p:extLst mod="1">
    <p:ext uri="{DCECCB84-F9BA-43D5-87BE-67443E8EF086}">
      <p15:sldGuideLst xmlns:p15="http://schemas.microsoft.com/office/powerpoint/2012/main">
        <p15:guide id="1" orient="horz" pos="3744">
          <p15:clr>
            <a:srgbClr val="FBAE40"/>
          </p15:clr>
        </p15:guide>
        <p15:guide id="2" pos="550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lvl1pPr>
          </a:lstStyle>
          <a:p>
            <a:r>
              <a:rPr kumimoji="0" lang="en-US" dirty="0"/>
              <a:t>Click to edit Master title style</a:t>
            </a:r>
          </a:p>
        </p:txBody>
      </p:sp>
      <p:sp>
        <p:nvSpPr>
          <p:cNvPr id="4" name="Date Placeholder 3"/>
          <p:cNvSpPr>
            <a:spLocks noGrp="1"/>
          </p:cNvSpPr>
          <p:nvPr>
            <p:ph type="dt" sz="half" idx="10"/>
          </p:nvPr>
        </p:nvSpPr>
        <p:spPr/>
        <p:txBody>
          <a:bodyPr/>
          <a:lstStyle/>
          <a:p>
            <a:fld id="{24ABB9F7-FE8F-4CB7-B90F-B7A115B006F6}" type="datetimeFigureOut">
              <a:rPr lang="en-US" smtClean="0">
                <a:solidFill>
                  <a:srgbClr val="8A7967"/>
                </a:solidFill>
              </a:rPr>
              <a:pPr/>
              <a:t>9/30/2016</a:t>
            </a:fld>
            <a:endParaRPr lang="en-US" dirty="0">
              <a:solidFill>
                <a:srgbClr val="8A7967"/>
              </a:solidFill>
            </a:endParaRPr>
          </a:p>
        </p:txBody>
      </p:sp>
      <p:sp>
        <p:nvSpPr>
          <p:cNvPr id="5" name="Footer Placeholder 4"/>
          <p:cNvSpPr>
            <a:spLocks noGrp="1"/>
          </p:cNvSpPr>
          <p:nvPr>
            <p:ph type="ftr" sz="quarter" idx="11"/>
          </p:nvPr>
        </p:nvSpPr>
        <p:spPr/>
        <p:txBody>
          <a:bodyPr/>
          <a:lstStyle/>
          <a:p>
            <a:endParaRPr lang="en-US" dirty="0">
              <a:solidFill>
                <a:srgbClr val="8A7967"/>
              </a:solidFill>
            </a:endParaRPr>
          </a:p>
        </p:txBody>
      </p:sp>
      <p:sp>
        <p:nvSpPr>
          <p:cNvPr id="8" name="Content Placeholder 7"/>
          <p:cNvSpPr>
            <a:spLocks noGrp="1"/>
          </p:cNvSpPr>
          <p:nvPr>
            <p:ph sz="quarter" idx="1"/>
          </p:nvPr>
        </p:nvSpPr>
        <p:spPr>
          <a:xfrm>
            <a:off x="612648" y="1600200"/>
            <a:ext cx="8153400" cy="4495800"/>
          </a:xfrm>
        </p:spPr>
        <p:txBody>
          <a:bodyPr/>
          <a:lstStyle>
            <a:lvl1pPr marL="320040" indent="-320040">
              <a:lnSpc>
                <a:spcPct val="114000"/>
              </a:lnSpc>
              <a:spcBef>
                <a:spcPts val="700"/>
              </a:spcBef>
              <a:buSzPct val="70000"/>
              <a:buFont typeface="Wingdings" panose="05000000000000000000" pitchFamily="2" charset="2"/>
              <a:buChar char=""/>
              <a:defRPr/>
            </a:lvl1pPr>
            <a:lvl2pPr marL="640080" indent="-274320">
              <a:buFont typeface="Wingdings" panose="05000000000000000000" pitchFamily="2" charset="2"/>
              <a:buChar char="q"/>
              <a:defRPr/>
            </a:lvl2pPr>
            <a:lvl3pPr>
              <a:defRPr/>
            </a:lvl3pPr>
            <a:lvl4pPr>
              <a:defRPr/>
            </a:lvl4pPr>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p:txBody>
      </p:sp>
    </p:spTree>
    <p:extLst>
      <p:ext uri="{BB962C8B-B14F-4D97-AF65-F5344CB8AC3E}">
        <p14:creationId xmlns:p14="http://schemas.microsoft.com/office/powerpoint/2010/main" val="344712351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71217050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p:txBody>
      </p:sp>
      <p:sp>
        <p:nvSpPr>
          <p:cNvPr id="11" name="Content Placeholder 10"/>
          <p:cNvSpPr>
            <a:spLocks noGrp="1"/>
          </p:cNvSpPr>
          <p:nvPr>
            <p:ph sz="quarter" idx="2"/>
          </p:nvPr>
        </p:nvSpPr>
        <p:spPr>
          <a:xfrm>
            <a:off x="4844902" y="1589567"/>
            <a:ext cx="3886200" cy="4572000"/>
          </a:xfrm>
        </p:spPr>
        <p:txBody>
          <a:bodyPr/>
          <a:lstStyle>
            <a:lvl1pPr marL="320040" indent="-320040">
              <a:buSzPct val="70000"/>
              <a:buFont typeface="Wingdings" panose="05000000000000000000" pitchFamily="2" charset="2"/>
              <a:buChar char=""/>
              <a:defRPr/>
            </a:lvl1pPr>
            <a:lvl2pPr marL="625475" indent="-260350">
              <a:buFont typeface="Wingdings" panose="05000000000000000000" pitchFamily="2" charset="2"/>
              <a:buChar char="q"/>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p:txBody>
      </p:sp>
      <p:sp>
        <p:nvSpPr>
          <p:cNvPr id="8" name="Date Placeholder 7"/>
          <p:cNvSpPr>
            <a:spLocks noGrp="1"/>
          </p:cNvSpPr>
          <p:nvPr>
            <p:ph type="dt" sz="half" idx="15"/>
          </p:nvPr>
        </p:nvSpPr>
        <p:spPr/>
        <p:txBody>
          <a:bodyPr rtlCol="0"/>
          <a:lstStyle/>
          <a:p>
            <a:fld id="{F12952B5-7A2F-4CC8-B7CE-9234E21C2837}" type="datetime1">
              <a:rPr lang="en-US" smtClean="0">
                <a:solidFill>
                  <a:srgbClr val="8A7967"/>
                </a:solidFill>
              </a:rPr>
              <a:pPr/>
              <a:t>9/30/2016</a:t>
            </a:fld>
            <a:endParaRPr lang="en-US" dirty="0">
              <a:solidFill>
                <a:srgbClr val="8A7967"/>
              </a:solidFill>
            </a:endParaRPr>
          </a:p>
        </p:txBody>
      </p:sp>
      <p:sp>
        <p:nvSpPr>
          <p:cNvPr id="12" name="Footer Placeholder 11"/>
          <p:cNvSpPr>
            <a:spLocks noGrp="1"/>
          </p:cNvSpPr>
          <p:nvPr>
            <p:ph type="ftr" sz="quarter" idx="17"/>
          </p:nvPr>
        </p:nvSpPr>
        <p:spPr/>
        <p:txBody>
          <a:bodyPr rtlCol="0"/>
          <a:lstStyle/>
          <a:p>
            <a:endParaRPr lang="en-US" dirty="0">
              <a:solidFill>
                <a:srgbClr val="8A7967"/>
              </a:solidFill>
            </a:endParaRPr>
          </a:p>
        </p:txBody>
      </p:sp>
    </p:spTree>
    <p:extLst>
      <p:ext uri="{BB962C8B-B14F-4D97-AF65-F5344CB8AC3E}">
        <p14:creationId xmlns:p14="http://schemas.microsoft.com/office/powerpoint/2010/main" val="4252875051"/>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101A9C7-C274-4F50-89C9-83BDB06EDB81}" type="datetime1">
              <a:rPr lang="en-US" smtClean="0">
                <a:solidFill>
                  <a:srgbClr val="8A7967"/>
                </a:solidFill>
              </a:rPr>
              <a:pPr/>
              <a:t>9/30/2016</a:t>
            </a:fld>
            <a:endParaRPr lang="en-US" dirty="0">
              <a:solidFill>
                <a:srgbClr val="8A7967"/>
              </a:solidFill>
            </a:endParaRPr>
          </a:p>
        </p:txBody>
      </p:sp>
      <p:sp>
        <p:nvSpPr>
          <p:cNvPr id="4" name="Footer Placeholder 3"/>
          <p:cNvSpPr>
            <a:spLocks noGrp="1"/>
          </p:cNvSpPr>
          <p:nvPr>
            <p:ph type="ftr" sz="quarter" idx="11"/>
          </p:nvPr>
        </p:nvSpPr>
        <p:spPr/>
        <p:txBody>
          <a:bodyPr/>
          <a:lstStyle/>
          <a:p>
            <a:endParaRPr lang="en-US" dirty="0">
              <a:solidFill>
                <a:srgbClr val="8A7967"/>
              </a:solidFill>
            </a:endParaRPr>
          </a:p>
        </p:txBody>
      </p:sp>
    </p:spTree>
    <p:extLst>
      <p:ext uri="{BB962C8B-B14F-4D97-AF65-F5344CB8AC3E}">
        <p14:creationId xmlns:p14="http://schemas.microsoft.com/office/powerpoint/2010/main" val="284971469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smtClean="0">
                <a:solidFill>
                  <a:srgbClr val="8A7967"/>
                </a:solidFill>
              </a:rPr>
              <a:pPr/>
              <a:t>9/30/2016</a:t>
            </a:fld>
            <a:endParaRPr lang="en-US" dirty="0">
              <a:solidFill>
                <a:srgbClr val="8A7967"/>
              </a:solidFill>
            </a:endParaRPr>
          </a:p>
        </p:txBody>
      </p:sp>
      <p:sp>
        <p:nvSpPr>
          <p:cNvPr id="3" name="Footer Placeholder 2"/>
          <p:cNvSpPr>
            <a:spLocks noGrp="1"/>
          </p:cNvSpPr>
          <p:nvPr>
            <p:ph type="ftr" sz="quarter" idx="11"/>
          </p:nvPr>
        </p:nvSpPr>
        <p:spPr/>
        <p:txBody>
          <a:bodyPr/>
          <a:lstStyle/>
          <a:p>
            <a:endParaRPr lang="en-US" dirty="0">
              <a:solidFill>
                <a:srgbClr val="8A7967"/>
              </a:solidFill>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6BBE7942-5B1B-4E74-B3CD-25BF9B0ABE25}" type="slidenum">
              <a:rPr lang="en-US" smtClean="0">
                <a:solidFill>
                  <a:srgbClr val="8A7967"/>
                </a:solidFill>
              </a:rPr>
              <a:pPr/>
              <a:t>‹#›</a:t>
            </a:fld>
            <a:endParaRPr lang="en-US" dirty="0">
              <a:solidFill>
                <a:srgbClr val="8A7967"/>
              </a:solidFill>
            </a:endParaRPr>
          </a:p>
        </p:txBody>
      </p:sp>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0" y="1905000"/>
            <a:ext cx="7645400" cy="1955800"/>
          </a:xfrm>
          <a:prstGeom prst="rect">
            <a:avLst/>
          </a:prstGeom>
        </p:spPr>
      </p:pic>
    </p:spTree>
    <p:extLst>
      <p:ext uri="{BB962C8B-B14F-4D97-AF65-F5344CB8AC3E}">
        <p14:creationId xmlns:p14="http://schemas.microsoft.com/office/powerpoint/2010/main" val="4028598969"/>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F13884F-698C-4153-AB67-9A0F214F106F}" type="datetimeFigureOut">
              <a:rPr lang="en-US" smtClean="0">
                <a:solidFill>
                  <a:srgbClr val="8A7967"/>
                </a:solidFill>
              </a:rPr>
              <a:pPr/>
              <a:t>9/30/2016</a:t>
            </a:fld>
            <a:endParaRPr lang="en-US" dirty="0">
              <a:solidFill>
                <a:srgbClr val="8A7967"/>
              </a:solidFill>
            </a:endParaRPr>
          </a:p>
        </p:txBody>
      </p:sp>
      <p:sp>
        <p:nvSpPr>
          <p:cNvPr id="6" name="Footer Placeholder 5"/>
          <p:cNvSpPr>
            <a:spLocks noGrp="1"/>
          </p:cNvSpPr>
          <p:nvPr>
            <p:ph type="ftr" sz="quarter" idx="11"/>
          </p:nvPr>
        </p:nvSpPr>
        <p:spPr/>
        <p:txBody>
          <a:bodyPr/>
          <a:lstStyle/>
          <a:p>
            <a:endParaRPr lang="en-US" dirty="0">
              <a:solidFill>
                <a:srgbClr val="8A7967"/>
              </a:solidFill>
            </a:endParaRP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3B7FEA86-1680-48AE-B31F-3E3431F3A32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p:txBody>
      </p:sp>
    </p:spTree>
    <p:extLst>
      <p:ext uri="{BB962C8B-B14F-4D97-AF65-F5344CB8AC3E}">
        <p14:creationId xmlns:p14="http://schemas.microsoft.com/office/powerpoint/2010/main" val="421197778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 Slide PMS 376"/>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914400"/>
            <a:ext cx="6629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Heading for slide goes here</a:t>
            </a:r>
          </a:p>
        </p:txBody>
      </p:sp>
      <p:sp>
        <p:nvSpPr>
          <p:cNvPr id="1028" name="Rectangle 4"/>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row of your information goes here</a:t>
            </a:r>
          </a:p>
          <a:p>
            <a:pPr lvl="1"/>
            <a:r>
              <a:rPr lang="en-US"/>
              <a:t>Second row is located here</a:t>
            </a:r>
          </a:p>
          <a:p>
            <a:pPr lvl="2"/>
            <a:r>
              <a:rPr lang="en-US"/>
              <a:t>Third row here</a:t>
            </a:r>
          </a:p>
        </p:txBody>
      </p:sp>
      <p:sp>
        <p:nvSpPr>
          <p:cNvPr id="4101" name="Rectangle 5"/>
          <p:cNvSpPr>
            <a:spLocks noChangeArrowheads="1"/>
          </p:cNvSpPr>
          <p:nvPr/>
        </p:nvSpPr>
        <p:spPr bwMode="auto">
          <a:xfrm>
            <a:off x="4037013" y="6513513"/>
            <a:ext cx="652462" cy="228600"/>
          </a:xfrm>
          <a:prstGeom prst="rect">
            <a:avLst/>
          </a:prstGeom>
          <a:noFill/>
          <a:ln w="9525">
            <a:noFill/>
            <a:miter lim="800000"/>
            <a:headEnd/>
            <a:tailEnd/>
          </a:ln>
          <a:effectLst/>
        </p:spPr>
        <p:txBody>
          <a:bodyPr/>
          <a:lstStyle/>
          <a:p>
            <a:pPr eaLnBrk="0" hangingPunct="0">
              <a:defRPr/>
            </a:pPr>
            <a:r>
              <a:rPr lang="en-US" altLang="en-US" sz="800" i="0">
                <a:solidFill>
                  <a:schemeClr val="bg2"/>
                </a:solidFill>
                <a:latin typeface="Myriad Roman" pitchFamily="34" charset="0"/>
              </a:rPr>
              <a:t>Page </a:t>
            </a:r>
            <a:fld id="{2287F234-B5D5-4623-94CF-41DE3188A24C}" type="slidenum">
              <a:rPr lang="en-US" altLang="en-US" sz="800" i="0">
                <a:solidFill>
                  <a:schemeClr val="bg2"/>
                </a:solidFill>
                <a:latin typeface="Myriad Roman" pitchFamily="34" charset="0"/>
              </a:rPr>
              <a:pPr eaLnBrk="0" hangingPunct="0">
                <a:defRPr/>
              </a:pPr>
              <a:t>‹#›</a:t>
            </a:fld>
            <a:endParaRPr lang="en-US" altLang="en-US" sz="800" i="0">
              <a:solidFill>
                <a:schemeClr val="bg2"/>
              </a:solidFill>
              <a:latin typeface="Myriad Roman" pitchFamily="34" charset="0"/>
            </a:endParaRPr>
          </a:p>
        </p:txBody>
      </p:sp>
      <p:pic>
        <p:nvPicPr>
          <p:cNvPr id="1030" name="Picture 6" descr="DCApeachLogo2ver"/>
          <p:cNvPicPr>
            <a:picLocks noChangeAspect="1" noChangeArrowheads="1"/>
          </p:cNvPicPr>
          <p:nvPr/>
        </p:nvPicPr>
        <p:blipFill>
          <a:blip r:embed="rId16" cstate="print"/>
          <a:srcRect/>
          <a:stretch>
            <a:fillRect/>
          </a:stretch>
        </p:blipFill>
        <p:spPr bwMode="auto">
          <a:xfrm>
            <a:off x="7691438" y="725488"/>
            <a:ext cx="1041400" cy="1065212"/>
          </a:xfrm>
          <a:prstGeom prst="rect">
            <a:avLst/>
          </a:prstGeom>
          <a:solidFill>
            <a:schemeClr val="bg1"/>
          </a:solidFill>
          <a:ln w="9525">
            <a:noFill/>
            <a:miter lim="800000"/>
            <a:headEnd/>
            <a:tailEnd/>
          </a:ln>
        </p:spPr>
      </p:pic>
      <p:sp>
        <p:nvSpPr>
          <p:cNvPr id="4104" name="Rectangle 8"/>
          <p:cNvSpPr>
            <a:spLocks noChangeArrowheads="1"/>
          </p:cNvSpPr>
          <p:nvPr/>
        </p:nvSpPr>
        <p:spPr bwMode="auto">
          <a:xfrm>
            <a:off x="727075" y="6516688"/>
            <a:ext cx="2265363" cy="231775"/>
          </a:xfrm>
          <a:prstGeom prst="rect">
            <a:avLst/>
          </a:prstGeom>
          <a:noFill/>
          <a:ln w="9525">
            <a:noFill/>
            <a:miter lim="800000"/>
            <a:headEnd/>
            <a:tailEnd/>
          </a:ln>
          <a:effectLst/>
        </p:spPr>
        <p:txBody>
          <a:bodyPr lIns="0" rIns="0"/>
          <a:lstStyle/>
          <a:p>
            <a:pPr algn="l" eaLnBrk="0" hangingPunct="0">
              <a:defRPr/>
            </a:pPr>
            <a:r>
              <a:rPr lang="en-US" altLang="en-US" sz="800" dirty="0">
                <a:solidFill>
                  <a:schemeClr val="bg2"/>
                </a:solidFill>
                <a:latin typeface="Myriad Roman" pitchFamily="34" charset="0"/>
              </a:rPr>
              <a:t>2012 CDBG Recipients’ Workshop</a:t>
            </a:r>
          </a:p>
        </p:txBody>
      </p:sp>
      <p:sp>
        <p:nvSpPr>
          <p:cNvPr id="4105" name="Rectangle 9"/>
          <p:cNvSpPr>
            <a:spLocks noGrp="1" noChangeArrowheads="1"/>
          </p:cNvSpPr>
          <p:nvPr>
            <p:ph type="ftr" sz="quarter" idx="3"/>
          </p:nvPr>
        </p:nvSpPr>
        <p:spPr bwMode="auto">
          <a:xfrm>
            <a:off x="5289550" y="6516688"/>
            <a:ext cx="3436938" cy="2286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800" i="0">
                <a:solidFill>
                  <a:schemeClr val="bg2"/>
                </a:solidFill>
                <a:latin typeface="Myriad Roman" pitchFamily="34" charset="0"/>
              </a:defRPr>
            </a:lvl1pPr>
          </a:lstStyle>
          <a:p>
            <a:endParaRPr lang="en-US"/>
          </a:p>
        </p:txBody>
      </p:sp>
      <p:sp>
        <p:nvSpPr>
          <p:cNvPr id="10" name="TextBox 9"/>
          <p:cNvSpPr txBox="1"/>
          <p:nvPr/>
        </p:nvSpPr>
        <p:spPr>
          <a:xfrm>
            <a:off x="381000" y="457200"/>
            <a:ext cx="184150" cy="369888"/>
          </a:xfrm>
          <a:prstGeom prst="rect">
            <a:avLst/>
          </a:prstGeom>
          <a:noFill/>
        </p:spPr>
        <p:txBody>
          <a:bodyPr wrap="none">
            <a:spAutoFit/>
          </a:bodyPr>
          <a:lstStyle/>
          <a:p>
            <a:pPr>
              <a:defRPr/>
            </a:pPr>
            <a:endParaRPr lang="en-US" dirty="0"/>
          </a:p>
        </p:txBody>
      </p:sp>
      <p:sp>
        <p:nvSpPr>
          <p:cNvPr id="11" name="TextBox 10"/>
          <p:cNvSpPr txBox="1"/>
          <p:nvPr/>
        </p:nvSpPr>
        <p:spPr>
          <a:xfrm>
            <a:off x="457200" y="381000"/>
            <a:ext cx="5943600" cy="554038"/>
          </a:xfrm>
          <a:prstGeom prst="rect">
            <a:avLst/>
          </a:prstGeom>
          <a:noFill/>
        </p:spPr>
        <p:txBody>
          <a:bodyPr>
            <a:spAutoFit/>
          </a:bodyPr>
          <a:lstStyle/>
          <a:p>
            <a:pPr algn="l">
              <a:defRPr/>
            </a:pPr>
            <a:r>
              <a:rPr lang="en-US" sz="3000" b="1" i="0" dirty="0">
                <a:solidFill>
                  <a:srgbClr val="7D7061"/>
                </a:solidFill>
              </a:rPr>
              <a:t>Community Finance Division</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hf sldNum="0" hdr="0" dt="0"/>
  <p:txStyles>
    <p:titleStyle>
      <a:lvl1pPr algn="l" rtl="0" eaLnBrk="1" fontAlgn="base" hangingPunct="1">
        <a:spcBef>
          <a:spcPct val="0"/>
        </a:spcBef>
        <a:spcAft>
          <a:spcPct val="0"/>
        </a:spcAft>
        <a:defRPr sz="3200" b="1">
          <a:solidFill>
            <a:srgbClr val="7D7061"/>
          </a:solidFill>
          <a:latin typeface="+mj-lt"/>
          <a:ea typeface="+mj-ea"/>
          <a:cs typeface="+mj-cs"/>
        </a:defRPr>
      </a:lvl1pPr>
      <a:lvl2pPr algn="l" rtl="0" eaLnBrk="1" fontAlgn="base" hangingPunct="1">
        <a:spcBef>
          <a:spcPct val="0"/>
        </a:spcBef>
        <a:spcAft>
          <a:spcPct val="0"/>
        </a:spcAft>
        <a:defRPr sz="3200" b="1">
          <a:solidFill>
            <a:srgbClr val="7D7061"/>
          </a:solidFill>
          <a:latin typeface="Arial" charset="0"/>
        </a:defRPr>
      </a:lvl2pPr>
      <a:lvl3pPr algn="l" rtl="0" eaLnBrk="1" fontAlgn="base" hangingPunct="1">
        <a:spcBef>
          <a:spcPct val="0"/>
        </a:spcBef>
        <a:spcAft>
          <a:spcPct val="0"/>
        </a:spcAft>
        <a:defRPr sz="3200" b="1">
          <a:solidFill>
            <a:srgbClr val="7D7061"/>
          </a:solidFill>
          <a:latin typeface="Arial" charset="0"/>
        </a:defRPr>
      </a:lvl3pPr>
      <a:lvl4pPr algn="l" rtl="0" eaLnBrk="1" fontAlgn="base" hangingPunct="1">
        <a:spcBef>
          <a:spcPct val="0"/>
        </a:spcBef>
        <a:spcAft>
          <a:spcPct val="0"/>
        </a:spcAft>
        <a:defRPr sz="3200" b="1">
          <a:solidFill>
            <a:srgbClr val="7D7061"/>
          </a:solidFill>
          <a:latin typeface="Arial" charset="0"/>
        </a:defRPr>
      </a:lvl4pPr>
      <a:lvl5pPr algn="l" rtl="0" eaLnBrk="1" fontAlgn="base" hangingPunct="1">
        <a:spcBef>
          <a:spcPct val="0"/>
        </a:spcBef>
        <a:spcAft>
          <a:spcPct val="0"/>
        </a:spcAft>
        <a:defRPr sz="3200" b="1">
          <a:solidFill>
            <a:srgbClr val="7D7061"/>
          </a:solidFill>
          <a:latin typeface="Arial" charset="0"/>
        </a:defRPr>
      </a:lvl5pPr>
      <a:lvl6pPr marL="457200" algn="l" rtl="0" eaLnBrk="1" fontAlgn="base" hangingPunct="1">
        <a:spcBef>
          <a:spcPct val="0"/>
        </a:spcBef>
        <a:spcAft>
          <a:spcPct val="0"/>
        </a:spcAft>
        <a:defRPr sz="3200" b="1">
          <a:solidFill>
            <a:srgbClr val="7D7061"/>
          </a:solidFill>
          <a:latin typeface="Arial" charset="0"/>
        </a:defRPr>
      </a:lvl6pPr>
      <a:lvl7pPr marL="914400" algn="l" rtl="0" eaLnBrk="1" fontAlgn="base" hangingPunct="1">
        <a:spcBef>
          <a:spcPct val="0"/>
        </a:spcBef>
        <a:spcAft>
          <a:spcPct val="0"/>
        </a:spcAft>
        <a:defRPr sz="3200" b="1">
          <a:solidFill>
            <a:srgbClr val="7D7061"/>
          </a:solidFill>
          <a:latin typeface="Arial" charset="0"/>
        </a:defRPr>
      </a:lvl7pPr>
      <a:lvl8pPr marL="1371600" algn="l" rtl="0" eaLnBrk="1" fontAlgn="base" hangingPunct="1">
        <a:spcBef>
          <a:spcPct val="0"/>
        </a:spcBef>
        <a:spcAft>
          <a:spcPct val="0"/>
        </a:spcAft>
        <a:defRPr sz="3200" b="1">
          <a:solidFill>
            <a:srgbClr val="7D7061"/>
          </a:solidFill>
          <a:latin typeface="Arial" charset="0"/>
        </a:defRPr>
      </a:lvl8pPr>
      <a:lvl9pPr marL="1828800" algn="l" rtl="0" eaLnBrk="1" fontAlgn="base" hangingPunct="1">
        <a:spcBef>
          <a:spcPct val="0"/>
        </a:spcBef>
        <a:spcAft>
          <a:spcPct val="0"/>
        </a:spcAft>
        <a:defRPr sz="3200" b="1">
          <a:solidFill>
            <a:srgbClr val="7D7061"/>
          </a:solidFill>
          <a:latin typeface="Arial" charset="0"/>
        </a:defRPr>
      </a:lvl9pPr>
    </p:titleStyle>
    <p:bodyStyle>
      <a:lvl1pPr marL="342900" indent="-342900" algn="l" rtl="0" eaLnBrk="1" fontAlgn="base" hangingPunct="1">
        <a:spcBef>
          <a:spcPct val="20000"/>
        </a:spcBef>
        <a:spcAft>
          <a:spcPct val="0"/>
        </a:spcAft>
        <a:buClr>
          <a:srgbClr val="F56600"/>
        </a:buClr>
        <a:buChar char="•"/>
        <a:defRPr sz="2600" b="1">
          <a:solidFill>
            <a:srgbClr val="7D7061"/>
          </a:solidFill>
          <a:latin typeface="+mn-lt"/>
          <a:ea typeface="+mn-ea"/>
          <a:cs typeface="+mn-cs"/>
        </a:defRPr>
      </a:lvl1pPr>
      <a:lvl2pPr marL="742950" indent="-285750" algn="l" rtl="0" eaLnBrk="1" fontAlgn="base" hangingPunct="1">
        <a:spcBef>
          <a:spcPct val="20000"/>
        </a:spcBef>
        <a:spcAft>
          <a:spcPct val="0"/>
        </a:spcAft>
        <a:buClr>
          <a:srgbClr val="F56600"/>
        </a:buClr>
        <a:buFont typeface="Arial" charset="0"/>
        <a:buChar char="▪"/>
        <a:defRPr sz="2500">
          <a:solidFill>
            <a:srgbClr val="7D7061"/>
          </a:solidFill>
          <a:latin typeface="+mn-lt"/>
        </a:defRPr>
      </a:lvl2pPr>
      <a:lvl3pPr marL="1143000" indent="-228600" algn="l" rtl="0" eaLnBrk="1" fontAlgn="base" hangingPunct="1">
        <a:spcBef>
          <a:spcPct val="20000"/>
        </a:spcBef>
        <a:spcAft>
          <a:spcPct val="0"/>
        </a:spcAft>
        <a:buClr>
          <a:srgbClr val="F56600"/>
        </a:buClr>
        <a:buChar char="•"/>
        <a:defRPr sz="2200">
          <a:solidFill>
            <a:srgbClr val="7D7061"/>
          </a:solidFill>
          <a:latin typeface="+mn-lt"/>
        </a:defRPr>
      </a:lvl3pPr>
      <a:lvl4pPr marL="1600200" indent="-228600" algn="l" rtl="0" eaLnBrk="1" fontAlgn="base" hangingPunct="1">
        <a:spcBef>
          <a:spcPct val="20000"/>
        </a:spcBef>
        <a:spcAft>
          <a:spcPct val="0"/>
        </a:spcAft>
        <a:buChar char="–"/>
        <a:defRPr sz="2700">
          <a:solidFill>
            <a:srgbClr val="A19795"/>
          </a:solidFill>
          <a:latin typeface="+mn-lt"/>
        </a:defRPr>
      </a:lvl4pPr>
      <a:lvl5pPr marL="2057400" indent="-228600" algn="l" rtl="0" eaLnBrk="1" fontAlgn="base" hangingPunct="1">
        <a:spcBef>
          <a:spcPct val="20000"/>
        </a:spcBef>
        <a:spcAft>
          <a:spcPct val="0"/>
        </a:spcAft>
        <a:buChar char="»"/>
        <a:defRPr sz="2700">
          <a:solidFill>
            <a:srgbClr val="A19795"/>
          </a:solidFill>
          <a:latin typeface="+mn-lt"/>
        </a:defRPr>
      </a:lvl5pPr>
      <a:lvl6pPr marL="2514600" indent="-228600" algn="l" rtl="0" eaLnBrk="1" fontAlgn="base" hangingPunct="1">
        <a:spcBef>
          <a:spcPct val="20000"/>
        </a:spcBef>
        <a:spcAft>
          <a:spcPct val="0"/>
        </a:spcAft>
        <a:buChar char="»"/>
        <a:defRPr sz="2700">
          <a:solidFill>
            <a:srgbClr val="A19795"/>
          </a:solidFill>
          <a:latin typeface="+mn-lt"/>
        </a:defRPr>
      </a:lvl6pPr>
      <a:lvl7pPr marL="2971800" indent="-228600" algn="l" rtl="0" eaLnBrk="1" fontAlgn="base" hangingPunct="1">
        <a:spcBef>
          <a:spcPct val="20000"/>
        </a:spcBef>
        <a:spcAft>
          <a:spcPct val="0"/>
        </a:spcAft>
        <a:buChar char="»"/>
        <a:defRPr sz="2700">
          <a:solidFill>
            <a:srgbClr val="A19795"/>
          </a:solidFill>
          <a:latin typeface="+mn-lt"/>
        </a:defRPr>
      </a:lvl7pPr>
      <a:lvl8pPr marL="3429000" indent="-228600" algn="l" rtl="0" eaLnBrk="1" fontAlgn="base" hangingPunct="1">
        <a:spcBef>
          <a:spcPct val="20000"/>
        </a:spcBef>
        <a:spcAft>
          <a:spcPct val="0"/>
        </a:spcAft>
        <a:buChar char="»"/>
        <a:defRPr sz="2700">
          <a:solidFill>
            <a:srgbClr val="A19795"/>
          </a:solidFill>
          <a:latin typeface="+mn-lt"/>
        </a:defRPr>
      </a:lvl8pPr>
      <a:lvl9pPr marL="3886200" indent="-228600" algn="l" rtl="0" eaLnBrk="1" fontAlgn="base" hangingPunct="1">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 Slide PMS 376"/>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914400"/>
            <a:ext cx="6629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Heading for slide goes here</a:t>
            </a:r>
          </a:p>
        </p:txBody>
      </p:sp>
      <p:sp>
        <p:nvSpPr>
          <p:cNvPr id="1028" name="Rectangle 4"/>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row of your information goes here</a:t>
            </a:r>
          </a:p>
          <a:p>
            <a:pPr lvl="1"/>
            <a:r>
              <a:rPr lang="en-US"/>
              <a:t>Second row is located here</a:t>
            </a:r>
          </a:p>
          <a:p>
            <a:pPr lvl="2"/>
            <a:r>
              <a:rPr lang="en-US"/>
              <a:t>Third row here</a:t>
            </a:r>
          </a:p>
        </p:txBody>
      </p:sp>
      <p:sp>
        <p:nvSpPr>
          <p:cNvPr id="4101" name="Rectangle 5"/>
          <p:cNvSpPr>
            <a:spLocks noChangeArrowheads="1"/>
          </p:cNvSpPr>
          <p:nvPr/>
        </p:nvSpPr>
        <p:spPr bwMode="auto">
          <a:xfrm>
            <a:off x="4037013" y="6513513"/>
            <a:ext cx="652462" cy="228600"/>
          </a:xfrm>
          <a:prstGeom prst="rect">
            <a:avLst/>
          </a:prstGeom>
          <a:noFill/>
          <a:ln w="9525">
            <a:noFill/>
            <a:miter lim="800000"/>
            <a:headEnd/>
            <a:tailEnd/>
          </a:ln>
          <a:effectLst/>
        </p:spPr>
        <p:txBody>
          <a:bodyPr/>
          <a:lstStyle/>
          <a:p>
            <a:pPr eaLnBrk="0" hangingPunct="0">
              <a:defRPr/>
            </a:pPr>
            <a:r>
              <a:rPr lang="en-US" altLang="en-US" sz="800" i="0">
                <a:solidFill>
                  <a:schemeClr val="bg2"/>
                </a:solidFill>
                <a:latin typeface="Myriad Roman" pitchFamily="34" charset="0"/>
              </a:rPr>
              <a:t>Page </a:t>
            </a:r>
            <a:fld id="{2AA3E1EC-C6E1-4532-88F3-E33BE78C5434}" type="slidenum">
              <a:rPr lang="en-US" altLang="en-US" sz="800" i="0">
                <a:solidFill>
                  <a:schemeClr val="bg2"/>
                </a:solidFill>
                <a:latin typeface="Myriad Roman" pitchFamily="34" charset="0"/>
              </a:rPr>
              <a:pPr eaLnBrk="0" hangingPunct="0">
                <a:defRPr/>
              </a:pPr>
              <a:t>‹#›</a:t>
            </a:fld>
            <a:endParaRPr lang="en-US" altLang="en-US" sz="800" i="0">
              <a:solidFill>
                <a:schemeClr val="bg2"/>
              </a:solidFill>
              <a:latin typeface="Myriad Roman" pitchFamily="34" charset="0"/>
            </a:endParaRPr>
          </a:p>
        </p:txBody>
      </p:sp>
      <p:pic>
        <p:nvPicPr>
          <p:cNvPr id="1030" name="Picture 6" descr="DCApeachLogo2ver"/>
          <p:cNvPicPr>
            <a:picLocks noChangeAspect="1" noChangeArrowheads="1"/>
          </p:cNvPicPr>
          <p:nvPr/>
        </p:nvPicPr>
        <p:blipFill>
          <a:blip r:embed="rId16" cstate="print"/>
          <a:srcRect/>
          <a:stretch>
            <a:fillRect/>
          </a:stretch>
        </p:blipFill>
        <p:spPr bwMode="auto">
          <a:xfrm>
            <a:off x="7691438" y="725488"/>
            <a:ext cx="1041400" cy="1065212"/>
          </a:xfrm>
          <a:prstGeom prst="rect">
            <a:avLst/>
          </a:prstGeom>
          <a:solidFill>
            <a:schemeClr val="bg1"/>
          </a:solidFill>
          <a:ln w="9525">
            <a:noFill/>
            <a:miter lim="800000"/>
            <a:headEnd/>
            <a:tailEnd/>
          </a:ln>
        </p:spPr>
      </p:pic>
      <p:sp>
        <p:nvSpPr>
          <p:cNvPr id="4104" name="Rectangle 8"/>
          <p:cNvSpPr>
            <a:spLocks noChangeArrowheads="1"/>
          </p:cNvSpPr>
          <p:nvPr/>
        </p:nvSpPr>
        <p:spPr bwMode="auto">
          <a:xfrm>
            <a:off x="727075" y="6516688"/>
            <a:ext cx="2265363" cy="231775"/>
          </a:xfrm>
          <a:prstGeom prst="rect">
            <a:avLst/>
          </a:prstGeom>
          <a:noFill/>
          <a:ln w="9525">
            <a:noFill/>
            <a:miter lim="800000"/>
            <a:headEnd/>
            <a:tailEnd/>
          </a:ln>
          <a:effectLst/>
        </p:spPr>
        <p:txBody>
          <a:bodyPr lIns="0" rIns="0"/>
          <a:lstStyle/>
          <a:p>
            <a:pPr algn="l" eaLnBrk="0" hangingPunct="0">
              <a:defRPr/>
            </a:pPr>
            <a:r>
              <a:rPr lang="en-US" altLang="en-US" sz="800" dirty="0">
                <a:solidFill>
                  <a:schemeClr val="bg2"/>
                </a:solidFill>
                <a:latin typeface="Myriad Roman" pitchFamily="34" charset="0"/>
              </a:rPr>
              <a:t>2013 CDBG Recipients' Workshop</a:t>
            </a:r>
          </a:p>
        </p:txBody>
      </p:sp>
      <p:sp>
        <p:nvSpPr>
          <p:cNvPr id="4105" name="Rectangle 9"/>
          <p:cNvSpPr>
            <a:spLocks noGrp="1" noChangeArrowheads="1"/>
          </p:cNvSpPr>
          <p:nvPr>
            <p:ph type="ftr" sz="quarter" idx="3"/>
          </p:nvPr>
        </p:nvSpPr>
        <p:spPr bwMode="auto">
          <a:xfrm>
            <a:off x="5289550" y="6516688"/>
            <a:ext cx="3436938" cy="2286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800" i="0" dirty="0" smtClean="0">
                <a:solidFill>
                  <a:schemeClr val="bg2"/>
                </a:solidFill>
                <a:latin typeface="Myriad Roman" pitchFamily="34" charset="0"/>
              </a:defRPr>
            </a:lvl1pPr>
          </a:lstStyle>
          <a:p>
            <a:endParaRPr lang="en-US"/>
          </a:p>
        </p:txBody>
      </p:sp>
      <p:sp>
        <p:nvSpPr>
          <p:cNvPr id="10" name="TextBox 9"/>
          <p:cNvSpPr txBox="1"/>
          <p:nvPr/>
        </p:nvSpPr>
        <p:spPr>
          <a:xfrm>
            <a:off x="381000" y="457200"/>
            <a:ext cx="184150" cy="369888"/>
          </a:xfrm>
          <a:prstGeom prst="rect">
            <a:avLst/>
          </a:prstGeom>
          <a:noFill/>
        </p:spPr>
        <p:txBody>
          <a:bodyPr wrap="none">
            <a:spAutoFit/>
          </a:bodyPr>
          <a:lstStyle/>
          <a:p>
            <a:pPr>
              <a:defRPr/>
            </a:pPr>
            <a:endParaRPr lang="en-US" dirty="0"/>
          </a:p>
        </p:txBody>
      </p:sp>
      <p:sp>
        <p:nvSpPr>
          <p:cNvPr id="11" name="TextBox 10"/>
          <p:cNvSpPr txBox="1"/>
          <p:nvPr/>
        </p:nvSpPr>
        <p:spPr>
          <a:xfrm>
            <a:off x="457200" y="381000"/>
            <a:ext cx="5943600" cy="554038"/>
          </a:xfrm>
          <a:prstGeom prst="rect">
            <a:avLst/>
          </a:prstGeom>
          <a:noFill/>
        </p:spPr>
        <p:txBody>
          <a:bodyPr>
            <a:spAutoFit/>
          </a:bodyPr>
          <a:lstStyle/>
          <a:p>
            <a:pPr algn="l">
              <a:defRPr/>
            </a:pPr>
            <a:r>
              <a:rPr lang="en-US" sz="3000" b="1" i="0" dirty="0">
                <a:solidFill>
                  <a:srgbClr val="7D7061"/>
                </a:solidFill>
              </a:rPr>
              <a:t>Community Finance Division</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ransition/>
  <p:hf sldNum="0" hdr="0" dt="0"/>
  <p:txStyles>
    <p:titleStyle>
      <a:lvl1pPr algn="l" rtl="0" eaLnBrk="1" fontAlgn="base" hangingPunct="1">
        <a:spcBef>
          <a:spcPct val="0"/>
        </a:spcBef>
        <a:spcAft>
          <a:spcPct val="0"/>
        </a:spcAft>
        <a:defRPr sz="3200" b="1">
          <a:solidFill>
            <a:srgbClr val="7D7061"/>
          </a:solidFill>
          <a:latin typeface="+mj-lt"/>
          <a:ea typeface="+mj-ea"/>
          <a:cs typeface="+mj-cs"/>
        </a:defRPr>
      </a:lvl1pPr>
      <a:lvl2pPr algn="l" rtl="0" eaLnBrk="1" fontAlgn="base" hangingPunct="1">
        <a:spcBef>
          <a:spcPct val="0"/>
        </a:spcBef>
        <a:spcAft>
          <a:spcPct val="0"/>
        </a:spcAft>
        <a:defRPr sz="3200" b="1">
          <a:solidFill>
            <a:srgbClr val="7D7061"/>
          </a:solidFill>
          <a:latin typeface="Arial" charset="0"/>
        </a:defRPr>
      </a:lvl2pPr>
      <a:lvl3pPr algn="l" rtl="0" eaLnBrk="1" fontAlgn="base" hangingPunct="1">
        <a:spcBef>
          <a:spcPct val="0"/>
        </a:spcBef>
        <a:spcAft>
          <a:spcPct val="0"/>
        </a:spcAft>
        <a:defRPr sz="3200" b="1">
          <a:solidFill>
            <a:srgbClr val="7D7061"/>
          </a:solidFill>
          <a:latin typeface="Arial" charset="0"/>
        </a:defRPr>
      </a:lvl3pPr>
      <a:lvl4pPr algn="l" rtl="0" eaLnBrk="1" fontAlgn="base" hangingPunct="1">
        <a:spcBef>
          <a:spcPct val="0"/>
        </a:spcBef>
        <a:spcAft>
          <a:spcPct val="0"/>
        </a:spcAft>
        <a:defRPr sz="3200" b="1">
          <a:solidFill>
            <a:srgbClr val="7D7061"/>
          </a:solidFill>
          <a:latin typeface="Arial" charset="0"/>
        </a:defRPr>
      </a:lvl4pPr>
      <a:lvl5pPr algn="l" rtl="0" eaLnBrk="1" fontAlgn="base" hangingPunct="1">
        <a:spcBef>
          <a:spcPct val="0"/>
        </a:spcBef>
        <a:spcAft>
          <a:spcPct val="0"/>
        </a:spcAft>
        <a:defRPr sz="3200" b="1">
          <a:solidFill>
            <a:srgbClr val="7D7061"/>
          </a:solidFill>
          <a:latin typeface="Arial" charset="0"/>
        </a:defRPr>
      </a:lvl5pPr>
      <a:lvl6pPr marL="457200" algn="l" rtl="0" eaLnBrk="1" fontAlgn="base" hangingPunct="1">
        <a:spcBef>
          <a:spcPct val="0"/>
        </a:spcBef>
        <a:spcAft>
          <a:spcPct val="0"/>
        </a:spcAft>
        <a:defRPr sz="3200" b="1">
          <a:solidFill>
            <a:srgbClr val="7D7061"/>
          </a:solidFill>
          <a:latin typeface="Arial" charset="0"/>
        </a:defRPr>
      </a:lvl6pPr>
      <a:lvl7pPr marL="914400" algn="l" rtl="0" eaLnBrk="1" fontAlgn="base" hangingPunct="1">
        <a:spcBef>
          <a:spcPct val="0"/>
        </a:spcBef>
        <a:spcAft>
          <a:spcPct val="0"/>
        </a:spcAft>
        <a:defRPr sz="3200" b="1">
          <a:solidFill>
            <a:srgbClr val="7D7061"/>
          </a:solidFill>
          <a:latin typeface="Arial" charset="0"/>
        </a:defRPr>
      </a:lvl7pPr>
      <a:lvl8pPr marL="1371600" algn="l" rtl="0" eaLnBrk="1" fontAlgn="base" hangingPunct="1">
        <a:spcBef>
          <a:spcPct val="0"/>
        </a:spcBef>
        <a:spcAft>
          <a:spcPct val="0"/>
        </a:spcAft>
        <a:defRPr sz="3200" b="1">
          <a:solidFill>
            <a:srgbClr val="7D7061"/>
          </a:solidFill>
          <a:latin typeface="Arial" charset="0"/>
        </a:defRPr>
      </a:lvl8pPr>
      <a:lvl9pPr marL="1828800" algn="l" rtl="0" eaLnBrk="1" fontAlgn="base" hangingPunct="1">
        <a:spcBef>
          <a:spcPct val="0"/>
        </a:spcBef>
        <a:spcAft>
          <a:spcPct val="0"/>
        </a:spcAft>
        <a:defRPr sz="3200" b="1">
          <a:solidFill>
            <a:srgbClr val="7D7061"/>
          </a:solidFill>
          <a:latin typeface="Arial" charset="0"/>
        </a:defRPr>
      </a:lvl9pPr>
    </p:titleStyle>
    <p:bodyStyle>
      <a:lvl1pPr marL="342900" indent="-342900" algn="l" rtl="0" eaLnBrk="1" fontAlgn="base" hangingPunct="1">
        <a:spcBef>
          <a:spcPct val="20000"/>
        </a:spcBef>
        <a:spcAft>
          <a:spcPct val="0"/>
        </a:spcAft>
        <a:buClr>
          <a:srgbClr val="F56600"/>
        </a:buClr>
        <a:buChar char="•"/>
        <a:defRPr sz="2600" b="1">
          <a:solidFill>
            <a:srgbClr val="7D7061"/>
          </a:solidFill>
          <a:latin typeface="+mn-lt"/>
          <a:ea typeface="+mn-ea"/>
          <a:cs typeface="+mn-cs"/>
        </a:defRPr>
      </a:lvl1pPr>
      <a:lvl2pPr marL="742950" indent="-285750" algn="l" rtl="0" eaLnBrk="1" fontAlgn="base" hangingPunct="1">
        <a:spcBef>
          <a:spcPct val="20000"/>
        </a:spcBef>
        <a:spcAft>
          <a:spcPct val="0"/>
        </a:spcAft>
        <a:buClr>
          <a:srgbClr val="F56600"/>
        </a:buClr>
        <a:buFont typeface="Arial" charset="0"/>
        <a:buChar char="▪"/>
        <a:defRPr sz="2500">
          <a:solidFill>
            <a:srgbClr val="7D7061"/>
          </a:solidFill>
          <a:latin typeface="+mn-lt"/>
        </a:defRPr>
      </a:lvl2pPr>
      <a:lvl3pPr marL="1143000" indent="-228600" algn="l" rtl="0" eaLnBrk="1" fontAlgn="base" hangingPunct="1">
        <a:spcBef>
          <a:spcPct val="20000"/>
        </a:spcBef>
        <a:spcAft>
          <a:spcPct val="0"/>
        </a:spcAft>
        <a:buClr>
          <a:srgbClr val="F56600"/>
        </a:buClr>
        <a:buChar char="•"/>
        <a:defRPr sz="2200">
          <a:solidFill>
            <a:srgbClr val="7D7061"/>
          </a:solidFill>
          <a:latin typeface="+mn-lt"/>
        </a:defRPr>
      </a:lvl3pPr>
      <a:lvl4pPr marL="1600200" indent="-228600" algn="l" rtl="0" eaLnBrk="1" fontAlgn="base" hangingPunct="1">
        <a:spcBef>
          <a:spcPct val="20000"/>
        </a:spcBef>
        <a:spcAft>
          <a:spcPct val="0"/>
        </a:spcAft>
        <a:buChar char="–"/>
        <a:defRPr sz="2700">
          <a:solidFill>
            <a:srgbClr val="A19795"/>
          </a:solidFill>
          <a:latin typeface="+mn-lt"/>
        </a:defRPr>
      </a:lvl4pPr>
      <a:lvl5pPr marL="2057400" indent="-228600" algn="l" rtl="0" eaLnBrk="1" fontAlgn="base" hangingPunct="1">
        <a:spcBef>
          <a:spcPct val="20000"/>
        </a:spcBef>
        <a:spcAft>
          <a:spcPct val="0"/>
        </a:spcAft>
        <a:buChar char="»"/>
        <a:defRPr sz="2700">
          <a:solidFill>
            <a:srgbClr val="A19795"/>
          </a:solidFill>
          <a:latin typeface="+mn-lt"/>
        </a:defRPr>
      </a:lvl5pPr>
      <a:lvl6pPr marL="2514600" indent="-228600" algn="l" rtl="0" eaLnBrk="1" fontAlgn="base" hangingPunct="1">
        <a:spcBef>
          <a:spcPct val="20000"/>
        </a:spcBef>
        <a:spcAft>
          <a:spcPct val="0"/>
        </a:spcAft>
        <a:buChar char="»"/>
        <a:defRPr sz="2700">
          <a:solidFill>
            <a:srgbClr val="A19795"/>
          </a:solidFill>
          <a:latin typeface="+mn-lt"/>
        </a:defRPr>
      </a:lvl6pPr>
      <a:lvl7pPr marL="2971800" indent="-228600" algn="l" rtl="0" eaLnBrk="1" fontAlgn="base" hangingPunct="1">
        <a:spcBef>
          <a:spcPct val="20000"/>
        </a:spcBef>
        <a:spcAft>
          <a:spcPct val="0"/>
        </a:spcAft>
        <a:buChar char="»"/>
        <a:defRPr sz="2700">
          <a:solidFill>
            <a:srgbClr val="A19795"/>
          </a:solidFill>
          <a:latin typeface="+mn-lt"/>
        </a:defRPr>
      </a:lvl7pPr>
      <a:lvl8pPr marL="3429000" indent="-228600" algn="l" rtl="0" eaLnBrk="1" fontAlgn="base" hangingPunct="1">
        <a:spcBef>
          <a:spcPct val="20000"/>
        </a:spcBef>
        <a:spcAft>
          <a:spcPct val="0"/>
        </a:spcAft>
        <a:buChar char="»"/>
        <a:defRPr sz="2700">
          <a:solidFill>
            <a:srgbClr val="A19795"/>
          </a:solidFill>
          <a:latin typeface="+mn-lt"/>
        </a:defRPr>
      </a:lvl8pPr>
      <a:lvl9pPr marL="3886200" indent="-228600" algn="l" rtl="0" eaLnBrk="1" fontAlgn="base" hangingPunct="1">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101A9C7-C274-4F50-89C9-83BDB06EDB81}" type="datetime1">
              <a:rPr lang="en-US" smtClean="0"/>
              <a:pPr/>
              <a:t>9/30/2016</a:t>
            </a:fld>
            <a:endParaRPr lang="en-US" dirty="0"/>
          </a:p>
        </p:txBody>
      </p:sp>
      <p:sp>
        <p:nvSpPr>
          <p:cNvPr id="3" name="Footer Placeholder 2"/>
          <p:cNvSpPr>
            <a:spLocks noGrp="1"/>
          </p:cNvSpPr>
          <p:nvPr>
            <p:ph type="ftr" sz="quarter" idx="3"/>
          </p:nvPr>
        </p:nvSpPr>
        <p:spPr>
          <a:xfrm>
            <a:off x="609600" y="624820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4076833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10" r:id="rId8"/>
  </p:sldLayoutIdLst>
  <p:transition spd="med">
    <p:fade/>
  </p:transition>
  <p:hf sldNum="0" hdr="0" dt="0"/>
  <p:txStyles>
    <p:titleStyle>
      <a:lvl1pPr algn="l" rtl="0" eaLnBrk="1" latinLnBrk="0" hangingPunct="1">
        <a:spcBef>
          <a:spcPct val="0"/>
        </a:spcBef>
        <a:buNone/>
        <a:defRPr kumimoji="0" sz="4400" kern="1200" baseline="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baseline="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n-US" sz="2900" kern="1200" baseline="0" dirty="0" smtClean="0">
          <a:solidFill>
            <a:schemeClr val="tx2"/>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2"/>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2"/>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101A9C7-C274-4F50-89C9-83BDB06EDB81}" type="datetime1">
              <a:rPr lang="en-US" smtClean="0">
                <a:solidFill>
                  <a:srgbClr val="8A7967"/>
                </a:solidFill>
              </a:rPr>
              <a:pPr/>
              <a:t>9/30/2016</a:t>
            </a:fld>
            <a:endParaRPr lang="en-US" dirty="0">
              <a:solidFill>
                <a:srgbClr val="8A7967"/>
              </a:solidFill>
            </a:endParaRPr>
          </a:p>
        </p:txBody>
      </p:sp>
      <p:sp>
        <p:nvSpPr>
          <p:cNvPr id="3" name="Footer Placeholder 2"/>
          <p:cNvSpPr>
            <a:spLocks noGrp="1"/>
          </p:cNvSpPr>
          <p:nvPr>
            <p:ph type="ftr" sz="quarter" idx="3"/>
          </p:nvPr>
        </p:nvSpPr>
        <p:spPr>
          <a:xfrm>
            <a:off x="609600" y="624820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8A7967"/>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2118533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ransition spd="med">
    <p:fade/>
  </p:transition>
  <p:hf sldNum="0" hdr="0" ftr="0" dt="0"/>
  <p:txStyles>
    <p:titleStyle>
      <a:lvl1pPr algn="l" rtl="0" eaLnBrk="1" latinLnBrk="0" hangingPunct="1">
        <a:spcBef>
          <a:spcPct val="0"/>
        </a:spcBef>
        <a:buNone/>
        <a:defRPr kumimoji="0" sz="4400" kern="1200" baseline="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baseline="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n-US" sz="2900" kern="1200" baseline="0" dirty="0" smtClean="0">
          <a:solidFill>
            <a:schemeClr val="tx2"/>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2"/>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2"/>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9.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4.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0.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ln>
            <a:solidFill>
              <a:schemeClr val="tx1"/>
            </a:solidFill>
          </a:ln>
        </p:spPr>
        <p:txBody>
          <a:bodyPr>
            <a:normAutofit fontScale="90000"/>
          </a:bodyPr>
          <a:lstStyle/>
          <a:p>
            <a:pPr algn="ctr"/>
            <a:r>
              <a:rPr lang="en-US" sz="2900" u="sng" dirty="0"/>
              <a:t>YOUR 2016 CDBG</a:t>
            </a:r>
            <a:br>
              <a:rPr lang="en-US" sz="2900" u="sng" dirty="0"/>
            </a:br>
            <a:r>
              <a:rPr lang="en-US" sz="2900" dirty="0"/>
              <a:t>Grant Administration </a:t>
            </a:r>
            <a:br>
              <a:rPr lang="en-US" sz="2900" dirty="0"/>
            </a:br>
            <a:r>
              <a:rPr lang="en-US" sz="2900" dirty="0"/>
              <a:t>&amp;</a:t>
            </a:r>
            <a:br>
              <a:rPr lang="en-US" sz="2900" dirty="0"/>
            </a:br>
            <a:r>
              <a:rPr lang="en-US" sz="2900" dirty="0"/>
              <a:t>Financial Management</a:t>
            </a:r>
            <a:endParaRPr lang="en-US" sz="2200" dirty="0"/>
          </a:p>
        </p:txBody>
      </p:sp>
      <p:sp>
        <p:nvSpPr>
          <p:cNvPr id="8" name="Subtitle 7"/>
          <p:cNvSpPr>
            <a:spLocks noGrp="1"/>
          </p:cNvSpPr>
          <p:nvPr>
            <p:ph type="subTitle" idx="1"/>
          </p:nvPr>
        </p:nvSpPr>
        <p:spPr/>
        <p:txBody>
          <a:bodyPr>
            <a:noAutofit/>
          </a:bodyPr>
          <a:lstStyle/>
          <a:p>
            <a:pPr lvl="1"/>
            <a:r>
              <a:rPr lang="en-US" dirty="0"/>
              <a:t>Brent Allen – Cindy Alligood</a:t>
            </a:r>
          </a:p>
        </p:txBody>
      </p:sp>
      <p:sp>
        <p:nvSpPr>
          <p:cNvPr id="9" name="Text Placeholder 8"/>
          <p:cNvSpPr>
            <a:spLocks noGrp="1"/>
          </p:cNvSpPr>
          <p:nvPr>
            <p:ph type="body" sz="quarter" idx="10"/>
          </p:nvPr>
        </p:nvSpPr>
        <p:spPr/>
        <p:txBody>
          <a:bodyPr>
            <a:normAutofit/>
          </a:bodyPr>
          <a:lstStyle/>
          <a:p>
            <a:r>
              <a:rPr lang="en-US" sz="1600" dirty="0"/>
              <a:t>October 6, 2016</a:t>
            </a:r>
          </a:p>
        </p:txBody>
      </p:sp>
      <p:sp>
        <p:nvSpPr>
          <p:cNvPr id="2061" name="Text Box 13"/>
          <p:cNvSpPr txBox="1">
            <a:spLocks noChangeArrowheads="1"/>
          </p:cNvSpPr>
          <p:nvPr/>
        </p:nvSpPr>
        <p:spPr bwMode="auto">
          <a:xfrm>
            <a:off x="-1399886" y="6540033"/>
            <a:ext cx="165745" cy="683005"/>
          </a:xfrm>
          <a:prstGeom prst="rect">
            <a:avLst/>
          </a:prstGeom>
          <a:noFill/>
          <a:ln w="9525">
            <a:noFill/>
            <a:miter lim="800000"/>
            <a:headEnd/>
            <a:tailEnd/>
          </a:ln>
          <a:effectLst/>
        </p:spPr>
        <p:txBody>
          <a:bodyPr wrap="none" lIns="82039" tIns="41020" rIns="82039" bIns="41020">
            <a:spAutoFit/>
          </a:bodyPr>
          <a:lstStyle/>
          <a:p>
            <a:pPr algn="l"/>
            <a:endParaRPr lang="en-US" sz="3900" dirty="0"/>
          </a:p>
        </p:txBody>
      </p:sp>
      <p:grpSp>
        <p:nvGrpSpPr>
          <p:cNvPr id="2" name="Group 19"/>
          <p:cNvGrpSpPr>
            <a:grpSpLocks/>
          </p:cNvGrpSpPr>
          <p:nvPr/>
        </p:nvGrpSpPr>
        <p:grpSpPr bwMode="auto">
          <a:xfrm>
            <a:off x="2743200" y="3365198"/>
            <a:ext cx="5556440" cy="2468096"/>
            <a:chOff x="445" y="2771"/>
            <a:chExt cx="3011" cy="1762"/>
          </a:xfrm>
        </p:grpSpPr>
        <p:graphicFrame>
          <p:nvGraphicFramePr>
            <p:cNvPr id="2068" name="Object 20"/>
            <p:cNvGraphicFramePr>
              <a:graphicFrameLocks noChangeAspect="1"/>
            </p:cNvGraphicFramePr>
            <p:nvPr/>
          </p:nvGraphicFramePr>
          <p:xfrm>
            <a:off x="445" y="2771"/>
            <a:ext cx="1872" cy="1762"/>
          </p:xfrm>
          <a:graphic>
            <a:graphicData uri="http://schemas.openxmlformats.org/presentationml/2006/ole">
              <mc:AlternateContent xmlns:mc="http://schemas.openxmlformats.org/markup-compatibility/2006">
                <mc:Choice xmlns:v="urn:schemas-microsoft-com:vml" Requires="v">
                  <p:oleObj spid="_x0000_s1066" name="Clip" r:id="rId4" imgW="3717925" imgH="3352800" progId="">
                    <p:embed/>
                  </p:oleObj>
                </mc:Choice>
                <mc:Fallback>
                  <p:oleObj name="Clip" r:id="rId4" imgW="3717925" imgH="3352800" progId="">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 y="2771"/>
                          <a:ext cx="1872" cy="1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9" name="AutoShape 21"/>
            <p:cNvSpPr>
              <a:spLocks noChangeArrowheads="1"/>
            </p:cNvSpPr>
            <p:nvPr/>
          </p:nvSpPr>
          <p:spPr bwMode="auto">
            <a:xfrm>
              <a:off x="2832" y="3072"/>
              <a:ext cx="624" cy="436"/>
            </a:xfrm>
            <a:prstGeom prst="wedgeRoundRectCallout">
              <a:avLst>
                <a:gd name="adj1" fmla="val -130130"/>
                <a:gd name="adj2" fmla="val 74542"/>
                <a:gd name="adj3" fmla="val 16667"/>
              </a:avLst>
            </a:prstGeom>
            <a:solidFill>
              <a:schemeClr val="accent1"/>
            </a:solidFill>
            <a:ln w="9525">
              <a:solidFill>
                <a:schemeClr val="tx1"/>
              </a:solidFill>
              <a:miter lim="800000"/>
              <a:headEnd/>
              <a:tailEnd/>
            </a:ln>
            <a:effectLst/>
          </p:spPr>
          <p:txBody>
            <a:bodyPr lIns="91408" tIns="45704" rIns="91408" bIns="45704" anchor="ctr"/>
            <a:lstStyle/>
            <a:p>
              <a:pPr eaLnBrk="0" hangingPunct="0"/>
              <a:endParaRPr lang="en-US" sz="1100" dirty="0">
                <a:latin typeface="Times New Roman" pitchFamily="18" charset="0"/>
              </a:endParaRPr>
            </a:p>
            <a:p>
              <a:pPr eaLnBrk="0" hangingPunct="0"/>
              <a:r>
                <a:rPr lang="en-US" sz="2200" dirty="0">
                  <a:latin typeface="Times New Roman" pitchFamily="18" charset="0"/>
                </a:rPr>
                <a:t>$?$?$?</a:t>
              </a:r>
            </a:p>
            <a:p>
              <a:pPr eaLnBrk="0" hangingPunct="0"/>
              <a:endParaRPr lang="en-US" sz="1100" dirty="0">
                <a:latin typeface="Times New Roman" pitchFamily="18" charset="0"/>
              </a:endParaRPr>
            </a:p>
          </p:txBody>
        </p:sp>
      </p:grpSp>
      <p:pic>
        <p:nvPicPr>
          <p:cNvPr id="7" name="Picture 6" descr="equalHousHandiCombo.jpg"/>
          <p:cNvPicPr>
            <a:picLocks noChangeAspect="1"/>
          </p:cNvPicPr>
          <p:nvPr/>
        </p:nvPicPr>
        <p:blipFill>
          <a:blip r:embed="rId6" cstate="print"/>
          <a:stretch>
            <a:fillRect/>
          </a:stretch>
        </p:blipFill>
        <p:spPr>
          <a:xfrm>
            <a:off x="228600" y="4343400"/>
            <a:ext cx="2476500" cy="151447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533400" y="0"/>
            <a:ext cx="6899853" cy="1102378"/>
          </a:xfrm>
        </p:spPr>
        <p:txBody>
          <a:bodyPr/>
          <a:lstStyle/>
          <a:p>
            <a:br>
              <a:rPr lang="en-US" sz="2900" dirty="0"/>
            </a:br>
            <a:r>
              <a:rPr lang="en-US" sz="2900" dirty="0">
                <a:solidFill>
                  <a:schemeClr val="tx1"/>
                </a:solidFill>
              </a:rPr>
              <a:t>6. AUTHORIZED SIGNATURE CARD</a:t>
            </a:r>
          </a:p>
        </p:txBody>
      </p:sp>
      <p:sp>
        <p:nvSpPr>
          <p:cNvPr id="4" name="Footer Placeholder 3"/>
          <p:cNvSpPr>
            <a:spLocks noGrp="1"/>
          </p:cNvSpPr>
          <p:nvPr>
            <p:ph type="ftr" sz="quarter" idx="11"/>
          </p:nvPr>
        </p:nvSpPr>
        <p:spPr/>
        <p:txBody>
          <a:bodyPr/>
          <a:lstStyle/>
          <a:p>
            <a:endParaRPr lang="en-US" dirty="0"/>
          </a:p>
        </p:txBody>
      </p:sp>
      <p:sp>
        <p:nvSpPr>
          <p:cNvPr id="361475" name="Rectangle 3"/>
          <p:cNvSpPr>
            <a:spLocks noGrp="1" noChangeArrowheads="1"/>
          </p:cNvSpPr>
          <p:nvPr>
            <p:ph sz="quarter" idx="1"/>
          </p:nvPr>
        </p:nvSpPr>
        <p:spPr>
          <a:xfrm>
            <a:off x="685512" y="1752600"/>
            <a:ext cx="7543511" cy="4190721"/>
          </a:xfrm>
        </p:spPr>
        <p:txBody>
          <a:bodyPr/>
          <a:lstStyle/>
          <a:p>
            <a:pPr>
              <a:lnSpc>
                <a:spcPct val="90000"/>
              </a:lnSpc>
              <a:buFontTx/>
              <a:buNone/>
            </a:pPr>
            <a:endParaRPr lang="en-US" sz="1900" dirty="0"/>
          </a:p>
          <a:p>
            <a:pPr>
              <a:lnSpc>
                <a:spcPct val="90000"/>
              </a:lnSpc>
            </a:pPr>
            <a:r>
              <a:rPr lang="en-US" sz="2200" dirty="0"/>
              <a:t>Local authorization to sign &amp; submit draws</a:t>
            </a:r>
          </a:p>
          <a:p>
            <a:pPr>
              <a:lnSpc>
                <a:spcPct val="90000"/>
              </a:lnSpc>
              <a:buFontTx/>
              <a:buNone/>
            </a:pPr>
            <a:endParaRPr lang="en-US" sz="1900" dirty="0"/>
          </a:p>
          <a:p>
            <a:pPr>
              <a:lnSpc>
                <a:spcPct val="90000"/>
              </a:lnSpc>
              <a:buFontTx/>
              <a:buNone/>
            </a:pPr>
            <a:endParaRPr lang="en-US" sz="1900" dirty="0"/>
          </a:p>
          <a:p>
            <a:pPr>
              <a:lnSpc>
                <a:spcPct val="90000"/>
              </a:lnSpc>
            </a:pPr>
            <a:r>
              <a:rPr lang="en-US" sz="2200" dirty="0"/>
              <a:t>Gives option of 1 </a:t>
            </a:r>
            <a:r>
              <a:rPr lang="en-US" sz="2200" u="sng" dirty="0"/>
              <a:t>or</a:t>
            </a:r>
            <a:r>
              <a:rPr lang="en-US" sz="2200" dirty="0"/>
              <a:t> 2 signatures on draws</a:t>
            </a:r>
          </a:p>
          <a:p>
            <a:pPr>
              <a:lnSpc>
                <a:spcPct val="90000"/>
              </a:lnSpc>
              <a:buFontTx/>
              <a:buNone/>
            </a:pPr>
            <a:endParaRPr lang="en-US" sz="1900" dirty="0"/>
          </a:p>
          <a:p>
            <a:pPr>
              <a:lnSpc>
                <a:spcPct val="90000"/>
              </a:lnSpc>
              <a:buFontTx/>
              <a:buNone/>
            </a:pPr>
            <a:endParaRPr lang="en-US" sz="1900" dirty="0"/>
          </a:p>
          <a:p>
            <a:pPr>
              <a:lnSpc>
                <a:spcPct val="90000"/>
              </a:lnSpc>
            </a:pPr>
            <a:r>
              <a:rPr lang="en-US" sz="2200" dirty="0"/>
              <a:t>At least one local government signature is required (employee or official)</a:t>
            </a:r>
          </a:p>
          <a:p>
            <a:pPr>
              <a:lnSpc>
                <a:spcPct val="90000"/>
              </a:lnSpc>
              <a:buFontTx/>
              <a:buNone/>
            </a:pPr>
            <a:endParaRPr lang="en-US" sz="2200" dirty="0"/>
          </a:p>
          <a:p>
            <a:pPr>
              <a:lnSpc>
                <a:spcPct val="90000"/>
              </a:lnSpc>
            </a:pPr>
            <a:endParaRPr lang="en-US" sz="2200"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304800" y="0"/>
            <a:ext cx="7412182" cy="1169614"/>
          </a:xfrm>
        </p:spPr>
        <p:txBody>
          <a:bodyPr>
            <a:normAutofit fontScale="90000"/>
          </a:bodyPr>
          <a:lstStyle/>
          <a:p>
            <a:br>
              <a:rPr lang="en-US" sz="2900" dirty="0"/>
            </a:br>
            <a:r>
              <a:rPr lang="en-US" sz="3200" dirty="0">
                <a:solidFill>
                  <a:schemeClr val="tx1"/>
                </a:solidFill>
              </a:rPr>
              <a:t>    7. Vendor Management Bank Account                  	Form</a:t>
            </a:r>
          </a:p>
        </p:txBody>
      </p:sp>
      <p:sp>
        <p:nvSpPr>
          <p:cNvPr id="4" name="Footer Placeholder 3"/>
          <p:cNvSpPr>
            <a:spLocks noGrp="1"/>
          </p:cNvSpPr>
          <p:nvPr>
            <p:ph type="ftr" sz="quarter" idx="11"/>
          </p:nvPr>
        </p:nvSpPr>
        <p:spPr/>
        <p:txBody>
          <a:bodyPr/>
          <a:lstStyle/>
          <a:p>
            <a:endParaRPr lang="en-US" dirty="0"/>
          </a:p>
        </p:txBody>
      </p:sp>
      <p:sp>
        <p:nvSpPr>
          <p:cNvPr id="363523" name="Rectangle 3"/>
          <p:cNvSpPr>
            <a:spLocks noGrp="1" noChangeArrowheads="1"/>
          </p:cNvSpPr>
          <p:nvPr>
            <p:ph sz="quarter" idx="1"/>
          </p:nvPr>
        </p:nvSpPr>
        <p:spPr>
          <a:xfrm>
            <a:off x="685512" y="1752600"/>
            <a:ext cx="7543511" cy="4190721"/>
          </a:xfrm>
        </p:spPr>
        <p:txBody>
          <a:bodyPr/>
          <a:lstStyle/>
          <a:p>
            <a:pPr marL="427387" indent="-427387">
              <a:lnSpc>
                <a:spcPct val="90000"/>
              </a:lnSpc>
            </a:pPr>
            <a:endParaRPr lang="en-US" sz="2200" dirty="0"/>
          </a:p>
          <a:p>
            <a:pPr marL="427387" indent="-427387">
              <a:lnSpc>
                <a:spcPct val="90000"/>
              </a:lnSpc>
            </a:pPr>
            <a:r>
              <a:rPr lang="en-US" sz="2200" dirty="0"/>
              <a:t>Draw-Down funds deposited electronically to </a:t>
            </a:r>
            <a:r>
              <a:rPr lang="en-US" sz="2200" u="sng" dirty="0"/>
              <a:t>your CDBG bank account</a:t>
            </a:r>
            <a:endParaRPr lang="en-US" sz="2200" dirty="0"/>
          </a:p>
          <a:p>
            <a:pPr marL="867596" lvl="1" indent="-410291">
              <a:lnSpc>
                <a:spcPct val="90000"/>
              </a:lnSpc>
              <a:buNone/>
            </a:pPr>
            <a:endParaRPr lang="en-US" sz="1800" dirty="0"/>
          </a:p>
          <a:p>
            <a:pPr marL="427387" indent="-427387">
              <a:lnSpc>
                <a:spcPct val="90000"/>
              </a:lnSpc>
              <a:buNone/>
            </a:pPr>
            <a:endParaRPr lang="en-US" sz="2200" dirty="0"/>
          </a:p>
          <a:p>
            <a:pPr marL="427387" indent="-427387">
              <a:lnSpc>
                <a:spcPct val="90000"/>
              </a:lnSpc>
            </a:pPr>
            <a:r>
              <a:rPr lang="en-US" sz="2200" dirty="0"/>
              <a:t>Must be signed &amp; returned with award package</a:t>
            </a:r>
          </a:p>
          <a:p>
            <a:pPr marL="427387" indent="-427387">
              <a:lnSpc>
                <a:spcPct val="90000"/>
              </a:lnSpc>
            </a:pPr>
            <a:endParaRPr lang="en-US" sz="2200" dirty="0"/>
          </a:p>
          <a:p>
            <a:pPr marL="427387" indent="-427387">
              <a:lnSpc>
                <a:spcPct val="90000"/>
              </a:lnSpc>
            </a:pPr>
            <a:r>
              <a:rPr lang="en-US" sz="2200" dirty="0"/>
              <a:t>Attach an original Voided Check </a:t>
            </a:r>
          </a:p>
          <a:p>
            <a:pPr marL="427387" indent="-427387">
              <a:lnSpc>
                <a:spcPct val="90000"/>
              </a:lnSpc>
              <a:buNone/>
            </a:pPr>
            <a:endParaRPr lang="en-US" sz="220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685800" y="0"/>
            <a:ext cx="6629977" cy="900672"/>
          </a:xfrm>
        </p:spPr>
        <p:txBody>
          <a:bodyPr>
            <a:normAutofit fontScale="90000"/>
          </a:bodyPr>
          <a:lstStyle/>
          <a:p>
            <a:br>
              <a:rPr lang="en-US" sz="2900" dirty="0"/>
            </a:br>
            <a:r>
              <a:rPr lang="en-US" sz="3200" dirty="0">
                <a:solidFill>
                  <a:schemeClr val="tx1"/>
                </a:solidFill>
              </a:rPr>
              <a:t>IMPORTANT FINAL REMINDERS</a:t>
            </a:r>
          </a:p>
        </p:txBody>
      </p:sp>
      <p:sp>
        <p:nvSpPr>
          <p:cNvPr id="365571" name="Rectangle 3"/>
          <p:cNvSpPr>
            <a:spLocks noGrp="1" noChangeArrowheads="1"/>
          </p:cNvSpPr>
          <p:nvPr>
            <p:ph type="body" sz="half" idx="1"/>
          </p:nvPr>
        </p:nvSpPr>
        <p:spPr>
          <a:xfrm>
            <a:off x="692728" y="1949824"/>
            <a:ext cx="7350125" cy="2675404"/>
          </a:xfrm>
        </p:spPr>
        <p:txBody>
          <a:bodyPr/>
          <a:lstStyle/>
          <a:p>
            <a:r>
              <a:rPr lang="en-US" sz="2200" u="sng" dirty="0"/>
              <a:t>Keep copies</a:t>
            </a:r>
            <a:r>
              <a:rPr lang="en-US" sz="2200" dirty="0"/>
              <a:t> of your entire award package</a:t>
            </a:r>
          </a:p>
          <a:p>
            <a:pPr>
              <a:buFontTx/>
              <a:buNone/>
            </a:pPr>
            <a:endParaRPr lang="en-US" sz="2200" dirty="0"/>
          </a:p>
          <a:p>
            <a:r>
              <a:rPr lang="en-US" sz="2200" dirty="0"/>
              <a:t>Sign &amp; Return Award Package by November 10, 2016</a:t>
            </a:r>
            <a:endParaRPr lang="en-US" sz="2200" baseline="30000" dirty="0"/>
          </a:p>
          <a:p>
            <a:pPr>
              <a:buNone/>
            </a:pPr>
            <a:endParaRPr lang="en-US" sz="2200" u="sng" baseline="30000" dirty="0"/>
          </a:p>
          <a:p>
            <a:r>
              <a:rPr lang="en-US" sz="2200" dirty="0"/>
              <a:t>Remember: No Signed Award Package = No $$$</a:t>
            </a:r>
          </a:p>
          <a:p>
            <a:pPr algn="ctr">
              <a:buFontTx/>
              <a:buNone/>
            </a:pPr>
            <a:endParaRPr lang="en-US" sz="2200" u="sng" dirty="0"/>
          </a:p>
        </p:txBody>
      </p:sp>
      <p:graphicFrame>
        <p:nvGraphicFramePr>
          <p:cNvPr id="365572" name="Object 4"/>
          <p:cNvGraphicFramePr>
            <a:graphicFrameLocks noGrp="1" noChangeAspect="1"/>
          </p:cNvGraphicFramePr>
          <p:nvPr>
            <p:ph type="clipArt" sz="half" idx="2"/>
          </p:nvPr>
        </p:nvGraphicFramePr>
        <p:xfrm>
          <a:off x="3441700" y="4033838"/>
          <a:ext cx="1668463" cy="2454275"/>
        </p:xfrm>
        <a:graphic>
          <a:graphicData uri="http://schemas.openxmlformats.org/presentationml/2006/ole">
            <mc:AlternateContent xmlns:mc="http://schemas.openxmlformats.org/markup-compatibility/2006">
              <mc:Choice xmlns:v="urn:schemas-microsoft-com:vml" Requires="v">
                <p:oleObj spid="_x0000_s6160" name="Clip" r:id="rId4" imgW="2247900" imgH="3306763" progId="">
                  <p:embed/>
                </p:oleObj>
              </mc:Choice>
              <mc:Fallback>
                <p:oleObj name="Clip" r:id="rId4" imgW="2247900" imgH="3306763"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1700" y="4033838"/>
                        <a:ext cx="1668463" cy="245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3089120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609600" y="457200"/>
            <a:ext cx="8153400" cy="990600"/>
          </a:xfrm>
        </p:spPr>
        <p:txBody>
          <a:bodyPr>
            <a:normAutofit fontScale="90000"/>
          </a:bodyPr>
          <a:lstStyle/>
          <a:p>
            <a:r>
              <a:rPr lang="en-US" sz="2900" dirty="0"/>
              <a:t>	</a:t>
            </a:r>
            <a:r>
              <a:rPr lang="en-US" sz="3200" dirty="0"/>
              <a:t>Draw-Downs to CDBG Checking Account</a:t>
            </a:r>
            <a:br>
              <a:rPr lang="en-US" b="1" dirty="0">
                <a:solidFill>
                  <a:schemeClr val="tx1"/>
                </a:solidFill>
              </a:rPr>
            </a:br>
            <a:endParaRPr lang="en-US" b="1" dirty="0"/>
          </a:p>
        </p:txBody>
      </p:sp>
      <p:sp>
        <p:nvSpPr>
          <p:cNvPr id="4" name="Footer Placeholder 3"/>
          <p:cNvSpPr>
            <a:spLocks noGrp="1"/>
          </p:cNvSpPr>
          <p:nvPr>
            <p:ph type="ftr" sz="quarter" idx="11"/>
          </p:nvPr>
        </p:nvSpPr>
        <p:spPr/>
        <p:txBody>
          <a:bodyPr/>
          <a:lstStyle/>
          <a:p>
            <a:endParaRPr lang="en-US" dirty="0"/>
          </a:p>
        </p:txBody>
      </p:sp>
      <p:sp>
        <p:nvSpPr>
          <p:cNvPr id="400387" name="Rectangle 3"/>
          <p:cNvSpPr>
            <a:spLocks noGrp="1" noChangeArrowheads="1"/>
          </p:cNvSpPr>
          <p:nvPr>
            <p:ph sz="quarter" idx="1"/>
          </p:nvPr>
        </p:nvSpPr>
        <p:spPr>
          <a:xfrm>
            <a:off x="692727" y="1680883"/>
            <a:ext cx="8035636" cy="4759699"/>
          </a:xfrm>
        </p:spPr>
        <p:txBody>
          <a:bodyPr/>
          <a:lstStyle/>
          <a:p>
            <a:pPr>
              <a:buFontTx/>
              <a:buNone/>
            </a:pPr>
            <a:endParaRPr lang="en-US" sz="1300" dirty="0"/>
          </a:p>
          <a:p>
            <a:r>
              <a:rPr lang="en-US" sz="2200" dirty="0">
                <a:latin typeface="Tw Cen MT" panose="020B0602020104020603" pitchFamily="34" charset="0"/>
              </a:rPr>
              <a:t>DCA processes draws on Tuesdays &amp; Thursdays</a:t>
            </a:r>
          </a:p>
          <a:p>
            <a:pPr>
              <a:buFontTx/>
              <a:buNone/>
            </a:pPr>
            <a:endParaRPr lang="en-US" sz="1300" dirty="0">
              <a:latin typeface="Tw Cen MT" panose="020B0602020104020603" pitchFamily="34" charset="0"/>
            </a:endParaRPr>
          </a:p>
          <a:p>
            <a:r>
              <a:rPr lang="en-US" sz="2200" dirty="0">
                <a:latin typeface="Tw Cen MT" panose="020B0602020104020603" pitchFamily="34" charset="0"/>
              </a:rPr>
              <a:t>Time your draw-downs accordingly; “funds should be in your bank 7 days from the day DCA processes request”</a:t>
            </a:r>
          </a:p>
          <a:p>
            <a:pPr>
              <a:buFontTx/>
              <a:buNone/>
            </a:pPr>
            <a:endParaRPr lang="en-US" sz="1300" dirty="0">
              <a:latin typeface="Tw Cen MT" panose="020B0602020104020603" pitchFamily="34" charset="0"/>
            </a:endParaRPr>
          </a:p>
          <a:p>
            <a:r>
              <a:rPr lang="en-US" sz="2200" dirty="0">
                <a:latin typeface="Tw Cen MT" panose="020B0602020104020603" pitchFamily="34" charset="0"/>
              </a:rPr>
              <a:t>Match signatures to those on Authorized Signature Card</a:t>
            </a:r>
          </a:p>
          <a:p>
            <a:endParaRPr lang="en-US" sz="1300" dirty="0">
              <a:latin typeface="Tw Cen MT" panose="020B0602020104020603" pitchFamily="34" charset="0"/>
            </a:endParaRPr>
          </a:p>
          <a:p>
            <a:r>
              <a:rPr lang="en-US" sz="2200" dirty="0">
                <a:latin typeface="Tw Cen MT" panose="020B0602020104020603" pitchFamily="34" charset="0"/>
              </a:rPr>
              <a:t>Funds should be paid out of your account </a:t>
            </a:r>
            <a:r>
              <a:rPr lang="en-US" sz="2200" u="sng" dirty="0">
                <a:latin typeface="Tw Cen MT" panose="020B0602020104020603" pitchFamily="34" charset="0"/>
              </a:rPr>
              <a:t>no later than 3 business days</a:t>
            </a:r>
            <a:r>
              <a:rPr lang="en-US" sz="2200" dirty="0">
                <a:latin typeface="Tw Cen MT" panose="020B0602020104020603" pitchFamily="34" charset="0"/>
              </a:rPr>
              <a:t> after they are deposited</a:t>
            </a:r>
          </a:p>
          <a:p>
            <a:pPr>
              <a:buFontTx/>
              <a:buNone/>
            </a:pPr>
            <a:endParaRPr lang="en-US" sz="2200" dirty="0">
              <a:latin typeface="Times New Roman" pitchFamily="18" charset="0"/>
            </a:endParaRPr>
          </a:p>
          <a:p>
            <a:pPr>
              <a:buFontTx/>
              <a:buNone/>
            </a:pPr>
            <a:endParaRPr lang="en-US" dirty="0">
              <a:solidFill>
                <a:schemeClr val="tx1"/>
              </a:solidFill>
            </a:endParaRPr>
          </a:p>
        </p:txBody>
      </p:sp>
    </p:spTree>
    <p:extLst>
      <p:ext uri="{BB962C8B-B14F-4D97-AF65-F5344CB8AC3E}">
        <p14:creationId xmlns:p14="http://schemas.microsoft.com/office/powerpoint/2010/main" val="154007656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609600" y="381000"/>
            <a:ext cx="8153400" cy="990600"/>
          </a:xfrm>
        </p:spPr>
        <p:txBody>
          <a:bodyPr>
            <a:normAutofit fontScale="90000"/>
          </a:bodyPr>
          <a:lstStyle/>
          <a:p>
            <a:r>
              <a:rPr lang="en-US" sz="3200" dirty="0"/>
              <a:t>You cannot Draw Down funds until you…</a:t>
            </a:r>
            <a:br>
              <a:rPr lang="en-US" dirty="0">
                <a:solidFill>
                  <a:schemeClr val="tx1"/>
                </a:solidFill>
              </a:rPr>
            </a:br>
            <a:endParaRPr lang="en-US" dirty="0"/>
          </a:p>
        </p:txBody>
      </p:sp>
      <p:sp>
        <p:nvSpPr>
          <p:cNvPr id="4" name="Footer Placeholder 3"/>
          <p:cNvSpPr>
            <a:spLocks noGrp="1"/>
          </p:cNvSpPr>
          <p:nvPr>
            <p:ph type="ftr" sz="quarter" idx="11"/>
          </p:nvPr>
        </p:nvSpPr>
        <p:spPr/>
        <p:txBody>
          <a:bodyPr/>
          <a:lstStyle/>
          <a:p>
            <a:endParaRPr lang="en-US" dirty="0"/>
          </a:p>
        </p:txBody>
      </p:sp>
      <p:sp>
        <p:nvSpPr>
          <p:cNvPr id="401411" name="Rectangle 3"/>
          <p:cNvSpPr>
            <a:spLocks noGrp="1" noChangeArrowheads="1"/>
          </p:cNvSpPr>
          <p:nvPr>
            <p:ph sz="quarter" idx="1"/>
          </p:nvPr>
        </p:nvSpPr>
        <p:spPr>
          <a:xfrm>
            <a:off x="685512" y="1829361"/>
            <a:ext cx="7835034" cy="4625228"/>
          </a:xfrm>
        </p:spPr>
        <p:txBody>
          <a:bodyPr>
            <a:normAutofit/>
          </a:bodyPr>
          <a:lstStyle/>
          <a:p>
            <a:pPr marL="495769" indent="-495769">
              <a:buNone/>
            </a:pPr>
            <a:endParaRPr lang="en-US" sz="1300" dirty="0"/>
          </a:p>
          <a:p>
            <a:pPr marL="495769" indent="-495769">
              <a:buFontTx/>
              <a:buAutoNum type="arabicPeriod"/>
            </a:pPr>
            <a:r>
              <a:rPr lang="en-US" sz="2200" dirty="0"/>
              <a:t>Complete and submit grant award package to DCA</a:t>
            </a:r>
          </a:p>
          <a:p>
            <a:pPr marL="495769" indent="-495769">
              <a:buFontTx/>
              <a:buAutoNum type="arabicPeriod"/>
            </a:pPr>
            <a:endParaRPr lang="en-US" sz="1300" dirty="0"/>
          </a:p>
          <a:p>
            <a:pPr marL="495769" indent="-495769">
              <a:buFontTx/>
              <a:buAutoNum type="arabicPeriod"/>
            </a:pPr>
            <a:r>
              <a:rPr lang="en-US" sz="2200" dirty="0"/>
              <a:t>Clear your special conditions through GAN’s</a:t>
            </a:r>
          </a:p>
          <a:p>
            <a:pPr marL="495769" indent="-495769">
              <a:buFontTx/>
              <a:buAutoNum type="arabicPeriod"/>
            </a:pPr>
            <a:endParaRPr lang="en-US" sz="1300" dirty="0"/>
          </a:p>
          <a:p>
            <a:pPr marL="495769" indent="-495769">
              <a:buFontTx/>
              <a:buAutoNum type="arabicPeriod"/>
            </a:pPr>
            <a:r>
              <a:rPr lang="en-US" sz="2200" dirty="0"/>
              <a:t>Receive DCA environmental clearance for non-exempt activities</a:t>
            </a:r>
          </a:p>
          <a:p>
            <a:pPr marL="495769" indent="-495769">
              <a:buFontTx/>
              <a:buAutoNum type="arabicPeriod"/>
            </a:pPr>
            <a:endParaRPr lang="en-US" sz="1300" dirty="0"/>
          </a:p>
          <a:p>
            <a:pPr marL="495769" indent="-495769">
              <a:buFontTx/>
              <a:buAutoNum type="arabicPeriod"/>
            </a:pPr>
            <a:r>
              <a:rPr lang="en-US" sz="2200" dirty="0"/>
              <a:t>…are caught up on Quarterly Reports</a:t>
            </a:r>
          </a:p>
          <a:p>
            <a:pPr marL="495769" indent="-495769">
              <a:buFontTx/>
              <a:buAutoNum type="arabicPeriod"/>
            </a:pPr>
            <a:endParaRPr lang="en-US" sz="2200" dirty="0"/>
          </a:p>
          <a:p>
            <a:pPr marL="495769" indent="-495769">
              <a:buFontTx/>
              <a:buAutoNum type="arabicPeriod"/>
            </a:pPr>
            <a:r>
              <a:rPr lang="en-US" sz="2200" dirty="0"/>
              <a:t>Verify </a:t>
            </a:r>
            <a:r>
              <a:rPr lang="en-US" sz="2200" u="sng" dirty="0"/>
              <a:t>required</a:t>
            </a:r>
            <a:r>
              <a:rPr lang="en-US" sz="2200" dirty="0"/>
              <a:t> cash match/leverage (for </a:t>
            </a:r>
            <a:r>
              <a:rPr lang="en-US" sz="2200" u="sng" dirty="0"/>
              <a:t>final</a:t>
            </a:r>
            <a:r>
              <a:rPr lang="en-US" sz="2200" dirty="0"/>
              <a:t> draw down)</a:t>
            </a:r>
          </a:p>
          <a:p>
            <a:pPr marL="495769" indent="-495769" algn="ctr">
              <a:buNone/>
            </a:pPr>
            <a:endParaRPr lang="en-US" sz="2200" dirty="0"/>
          </a:p>
          <a:p>
            <a:pPr marL="495769" indent="-495769">
              <a:buFontTx/>
              <a:buAutoNum type="arabicPeriod"/>
            </a:pPr>
            <a:endParaRPr lang="en-US" dirty="0">
              <a:solidFill>
                <a:schemeClr val="tx1"/>
              </a:solidFill>
            </a:endParaRPr>
          </a:p>
        </p:txBody>
      </p:sp>
    </p:spTree>
    <p:extLst>
      <p:ext uri="{BB962C8B-B14F-4D97-AF65-F5344CB8AC3E}">
        <p14:creationId xmlns:p14="http://schemas.microsoft.com/office/powerpoint/2010/main" val="22073796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04800"/>
            <a:ext cx="6650182" cy="806824"/>
          </a:xfrm>
        </p:spPr>
        <p:txBody>
          <a:bodyPr/>
          <a:lstStyle/>
          <a:p>
            <a:r>
              <a:rPr lang="en-US" sz="2900" u="sng" dirty="0"/>
              <a:t>YOUR</a:t>
            </a:r>
            <a:r>
              <a:rPr lang="en-US" sz="2900" dirty="0"/>
              <a:t> CDBG BANK ACCOUNT</a:t>
            </a:r>
          </a:p>
        </p:txBody>
      </p:sp>
      <p:sp>
        <p:nvSpPr>
          <p:cNvPr id="5" name="Footer Placeholder 3"/>
          <p:cNvSpPr>
            <a:spLocks noGrp="1"/>
          </p:cNvSpPr>
          <p:nvPr>
            <p:ph type="ftr" sz="quarter" idx="11"/>
          </p:nvPr>
        </p:nvSpPr>
        <p:spPr/>
        <p:txBody>
          <a:bodyPr/>
          <a:lstStyle/>
          <a:p>
            <a:endParaRPr lang="en-US" dirty="0"/>
          </a:p>
        </p:txBody>
      </p:sp>
      <p:sp>
        <p:nvSpPr>
          <p:cNvPr id="14339" name="Rectangle 3"/>
          <p:cNvSpPr>
            <a:spLocks noGrp="1" noChangeArrowheads="1"/>
          </p:cNvSpPr>
          <p:nvPr>
            <p:ph sz="quarter" idx="1"/>
          </p:nvPr>
        </p:nvSpPr>
        <p:spPr>
          <a:xfrm>
            <a:off x="277091" y="1680882"/>
            <a:ext cx="7758545" cy="4840941"/>
          </a:xfrm>
        </p:spPr>
        <p:txBody>
          <a:bodyPr/>
          <a:lstStyle/>
          <a:p>
            <a:pPr marL="495769" indent="-495769">
              <a:lnSpc>
                <a:spcPct val="90000"/>
              </a:lnSpc>
              <a:spcAft>
                <a:spcPct val="50000"/>
              </a:spcAft>
            </a:pPr>
            <a:r>
              <a:rPr lang="en-US" sz="2200" dirty="0"/>
              <a:t>Separate, </a:t>
            </a:r>
            <a:r>
              <a:rPr lang="en-US" sz="2200" u="sng" dirty="0"/>
              <a:t>non-interest bearing</a:t>
            </a:r>
            <a:r>
              <a:rPr lang="en-US" sz="2200" dirty="0"/>
              <a:t> bank account for </a:t>
            </a:r>
            <a:r>
              <a:rPr lang="en-US" sz="2200" u="sng" dirty="0"/>
              <a:t>each</a:t>
            </a:r>
            <a:r>
              <a:rPr lang="en-US" sz="2200" dirty="0"/>
              <a:t> CDBG award</a:t>
            </a:r>
          </a:p>
          <a:p>
            <a:pPr marL="495769" indent="-495769">
              <a:lnSpc>
                <a:spcPct val="90000"/>
              </a:lnSpc>
              <a:spcAft>
                <a:spcPct val="50000"/>
              </a:spcAft>
            </a:pPr>
            <a:r>
              <a:rPr lang="en-US" sz="2200" dirty="0"/>
              <a:t>Account is for CDBG $$$ ONLY (no match or any other project funds!!!!!!!!)</a:t>
            </a:r>
          </a:p>
          <a:p>
            <a:pPr marL="495769" indent="-495769" algn="ctr">
              <a:lnSpc>
                <a:spcPct val="90000"/>
              </a:lnSpc>
              <a:spcAft>
                <a:spcPct val="50000"/>
              </a:spcAft>
              <a:buNone/>
            </a:pPr>
            <a:r>
              <a:rPr lang="en-US" sz="2200" dirty="0"/>
              <a:t>Tips:</a:t>
            </a:r>
          </a:p>
          <a:p>
            <a:pPr marL="935977" lvl="1" indent="-478673">
              <a:lnSpc>
                <a:spcPct val="90000"/>
              </a:lnSpc>
              <a:spcAft>
                <a:spcPct val="50000"/>
              </a:spcAft>
              <a:buFontTx/>
              <a:buAutoNum type="arabicPeriod"/>
            </a:pPr>
            <a:r>
              <a:rPr lang="en-US" sz="2200" dirty="0"/>
              <a:t>Check with bank for minimum balance; if local $ is used to open, it can be reimbursed later</a:t>
            </a:r>
          </a:p>
          <a:p>
            <a:pPr marL="935977" lvl="1" indent="-478673">
              <a:lnSpc>
                <a:spcPct val="90000"/>
              </a:lnSpc>
              <a:spcAft>
                <a:spcPct val="50000"/>
              </a:spcAft>
              <a:buFontTx/>
              <a:buAutoNum type="arabicPeriod"/>
            </a:pPr>
            <a:r>
              <a:rPr lang="en-US" sz="2200" dirty="0"/>
              <a:t>CDBG will not pay insufficient fund charges</a:t>
            </a:r>
          </a:p>
          <a:p>
            <a:pPr marL="935977" lvl="1" indent="-478673">
              <a:lnSpc>
                <a:spcPct val="90000"/>
              </a:lnSpc>
              <a:spcAft>
                <a:spcPct val="50000"/>
              </a:spcAft>
              <a:buFontTx/>
              <a:buAutoNum type="arabicPeriod"/>
            </a:pPr>
            <a:r>
              <a:rPr lang="en-US" sz="2200" dirty="0"/>
              <a:t>CDBG funds-on-hand for over three-business days should be limited to $5,000 or less.  If more than $5,000….you must send it back to DCA.</a:t>
            </a:r>
          </a:p>
          <a:p>
            <a:pPr marL="935977" lvl="1" indent="-478673">
              <a:lnSpc>
                <a:spcPct val="90000"/>
              </a:lnSpc>
              <a:spcAft>
                <a:spcPct val="50000"/>
              </a:spcAft>
              <a:buFontTx/>
              <a:buAutoNum type="arabicPeriod"/>
            </a:pPr>
            <a:endParaRPr lang="en-US" dirty="0">
              <a:solidFill>
                <a:schemeClr val="tx1"/>
              </a:solidFill>
              <a:latin typeface="Arial Black" pitchFamily="34" charset="0"/>
            </a:endParaRPr>
          </a:p>
        </p:txBody>
      </p:sp>
      <p:sp>
        <p:nvSpPr>
          <p:cNvPr id="14340" name="Rectangle 4"/>
          <p:cNvSpPr>
            <a:spLocks noChangeArrowheads="1"/>
          </p:cNvSpPr>
          <p:nvPr/>
        </p:nvSpPr>
        <p:spPr bwMode="auto">
          <a:xfrm>
            <a:off x="990023" y="2364441"/>
            <a:ext cx="7163955" cy="4191000"/>
          </a:xfrm>
          <a:prstGeom prst="rect">
            <a:avLst/>
          </a:prstGeom>
          <a:noFill/>
          <a:ln w="9525">
            <a:noFill/>
            <a:miter lim="800000"/>
            <a:headEnd/>
            <a:tailEnd/>
          </a:ln>
          <a:effectLst/>
        </p:spPr>
        <p:txBody>
          <a:bodyPr lIns="82030" tIns="41015" rIns="82030" bIns="41015"/>
          <a:lstStyle/>
          <a:p>
            <a:pPr algn="l" eaLnBrk="0" hangingPunct="0">
              <a:buFontTx/>
              <a:buChar char="•"/>
            </a:pPr>
            <a:endParaRPr lang="en-US" sz="2200" dirty="0">
              <a:latin typeface="Times New Roman" pitchFamily="18" charset="0"/>
            </a:endParaRPr>
          </a:p>
        </p:txBody>
      </p:sp>
    </p:spTree>
    <p:extLst>
      <p:ext uri="{BB962C8B-B14F-4D97-AF65-F5344CB8AC3E}">
        <p14:creationId xmlns:p14="http://schemas.microsoft.com/office/powerpoint/2010/main" val="275203997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489" y="1680882"/>
            <a:ext cx="8270875" cy="2084294"/>
          </a:xfrm>
        </p:spPr>
        <p:txBody>
          <a:bodyPr/>
          <a:lstStyle/>
          <a:p>
            <a:pPr algn="ctr"/>
            <a:r>
              <a:rPr lang="en-US" sz="3600" dirty="0">
                <a:latin typeface="Arial Black" pitchFamily="34" charset="0"/>
              </a:rPr>
              <a:t>CDBG Compliance with </a:t>
            </a:r>
            <a:br>
              <a:rPr lang="en-US" sz="3600" dirty="0">
                <a:latin typeface="Arial Black" pitchFamily="34" charset="0"/>
              </a:rPr>
            </a:br>
            <a:r>
              <a:rPr lang="en-US" sz="3600" dirty="0">
                <a:latin typeface="Arial Black" pitchFamily="34" charset="0"/>
              </a:rPr>
              <a:t>Your Field Rep</a:t>
            </a:r>
            <a:br>
              <a:rPr lang="en-US" sz="3600" dirty="0">
                <a:latin typeface="Arial Black" pitchFamily="34" charset="0"/>
              </a:rPr>
            </a:br>
            <a:r>
              <a:rPr lang="en-US" sz="3500" dirty="0">
                <a:latin typeface="Arial Black" pitchFamily="34" charset="0"/>
              </a:rPr>
              <a:t>(</a:t>
            </a:r>
            <a:r>
              <a:rPr lang="en-US" sz="2900" dirty="0">
                <a:latin typeface="Arial Black" pitchFamily="34" charset="0"/>
              </a:rPr>
              <a:t>Chapter 1: Section 4)</a:t>
            </a:r>
          </a:p>
        </p:txBody>
      </p:sp>
      <p:sp>
        <p:nvSpPr>
          <p:cNvPr id="4" name="Footer Placeholder 3"/>
          <p:cNvSpPr>
            <a:spLocks noGrp="1"/>
          </p:cNvSpPr>
          <p:nvPr>
            <p:ph type="ftr" sz="quarter" idx="11"/>
          </p:nvPr>
        </p:nvSpPr>
        <p:spPr/>
        <p:txBody>
          <a:bodyPr/>
          <a:lstStyle/>
          <a:p>
            <a:endParaRPr lang="en-US" dirty="0"/>
          </a:p>
        </p:txBody>
      </p:sp>
      <p:pic>
        <p:nvPicPr>
          <p:cNvPr id="184327" name="Picture 7" descr="j0195384"/>
          <p:cNvPicPr>
            <a:picLocks noGrp="1" noChangeAspect="1" noChangeArrowheads="1"/>
          </p:cNvPicPr>
          <p:nvPr>
            <p:ph sz="quarter" idx="1"/>
          </p:nvPr>
        </p:nvPicPr>
        <p:blipFill>
          <a:blip r:embed="rId3" cstate="print"/>
          <a:stretch>
            <a:fillRect/>
          </a:stretch>
        </p:blipFill>
        <p:spPr>
          <a:xfrm>
            <a:off x="3694985" y="3886200"/>
            <a:ext cx="1795882" cy="1833372"/>
          </a:xfrm>
          <a:no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533400" y="304800"/>
            <a:ext cx="7620000" cy="806824"/>
          </a:xfrm>
        </p:spPr>
        <p:txBody>
          <a:bodyPr/>
          <a:lstStyle/>
          <a:p>
            <a:r>
              <a:rPr lang="en-US" sz="2700" dirty="0">
                <a:latin typeface="Arial Black" pitchFamily="34" charset="0"/>
              </a:rPr>
              <a:t>CDBG Compliance with your Field Rep</a:t>
            </a:r>
          </a:p>
        </p:txBody>
      </p:sp>
      <p:sp>
        <p:nvSpPr>
          <p:cNvPr id="4" name="Footer Placeholder 3"/>
          <p:cNvSpPr>
            <a:spLocks noGrp="1"/>
          </p:cNvSpPr>
          <p:nvPr>
            <p:ph type="ftr" sz="quarter" idx="11"/>
          </p:nvPr>
        </p:nvSpPr>
        <p:spPr/>
        <p:txBody>
          <a:bodyPr/>
          <a:lstStyle/>
          <a:p>
            <a:endParaRPr lang="en-US" dirty="0"/>
          </a:p>
        </p:txBody>
      </p:sp>
      <p:sp>
        <p:nvSpPr>
          <p:cNvPr id="282627" name="Rectangle 3"/>
          <p:cNvSpPr>
            <a:spLocks noGrp="1" noChangeArrowheads="1"/>
          </p:cNvSpPr>
          <p:nvPr>
            <p:ph sz="quarter" idx="1"/>
          </p:nvPr>
        </p:nvSpPr>
        <p:spPr>
          <a:xfrm>
            <a:off x="831273" y="1676400"/>
            <a:ext cx="7550727" cy="4648200"/>
          </a:xfrm>
        </p:spPr>
        <p:txBody>
          <a:bodyPr/>
          <a:lstStyle/>
          <a:p>
            <a:pPr>
              <a:lnSpc>
                <a:spcPct val="90000"/>
              </a:lnSpc>
              <a:buFontTx/>
              <a:buNone/>
            </a:pPr>
            <a:r>
              <a:rPr lang="en-US" sz="2200" b="1" dirty="0"/>
              <a:t>Your responsibility is to…</a:t>
            </a:r>
          </a:p>
          <a:p>
            <a:pPr>
              <a:lnSpc>
                <a:spcPct val="90000"/>
              </a:lnSpc>
              <a:buFontTx/>
              <a:buNone/>
            </a:pPr>
            <a:endParaRPr lang="en-US" sz="1300" b="1" dirty="0"/>
          </a:p>
          <a:p>
            <a:pPr>
              <a:lnSpc>
                <a:spcPct val="90000"/>
              </a:lnSpc>
            </a:pPr>
            <a:r>
              <a:rPr lang="en-US" sz="2200" b="1" dirty="0"/>
              <a:t>Keep project </a:t>
            </a:r>
            <a:r>
              <a:rPr lang="en-US" sz="2200" b="1" u="sng" dirty="0"/>
              <a:t>on schedule</a:t>
            </a:r>
            <a:r>
              <a:rPr lang="en-US" sz="2200" b="1" dirty="0"/>
              <a:t> </a:t>
            </a:r>
          </a:p>
          <a:p>
            <a:pPr>
              <a:lnSpc>
                <a:spcPct val="90000"/>
              </a:lnSpc>
              <a:buFontTx/>
              <a:buNone/>
            </a:pPr>
            <a:endParaRPr lang="en-US" sz="1300" b="1" dirty="0"/>
          </a:p>
          <a:p>
            <a:pPr>
              <a:lnSpc>
                <a:spcPct val="90000"/>
              </a:lnSpc>
            </a:pPr>
            <a:r>
              <a:rPr lang="en-US" sz="2200" b="1" dirty="0"/>
              <a:t>Stay on top of Quarterly Reports, Draw-Downs, Special Conditions…all can create delays </a:t>
            </a:r>
          </a:p>
          <a:p>
            <a:pPr>
              <a:lnSpc>
                <a:spcPct val="90000"/>
              </a:lnSpc>
            </a:pPr>
            <a:endParaRPr lang="en-US" sz="1300" b="1" dirty="0"/>
          </a:p>
          <a:p>
            <a:pPr>
              <a:lnSpc>
                <a:spcPct val="90000"/>
              </a:lnSpc>
            </a:pPr>
            <a:r>
              <a:rPr lang="en-US" sz="2200" b="1" dirty="0"/>
              <a:t>Expect monitoring from your Field Rep at least once every 6 months</a:t>
            </a:r>
          </a:p>
          <a:p>
            <a:pPr>
              <a:lnSpc>
                <a:spcPct val="90000"/>
              </a:lnSpc>
            </a:pPr>
            <a:endParaRPr lang="en-US" sz="1300" b="1" dirty="0"/>
          </a:p>
          <a:p>
            <a:pPr>
              <a:lnSpc>
                <a:spcPct val="90000"/>
              </a:lnSpc>
            </a:pPr>
            <a:r>
              <a:rPr lang="en-US" sz="2200" b="1" dirty="0"/>
              <a:t>Communicate  problems/delays on your QR’s </a:t>
            </a:r>
            <a:r>
              <a:rPr lang="en-US" sz="2200" b="1" u="sng" dirty="0"/>
              <a:t>and</a:t>
            </a:r>
            <a:r>
              <a:rPr lang="en-US" sz="2200" b="1" dirty="0"/>
              <a:t> </a:t>
            </a:r>
            <a:r>
              <a:rPr lang="en-US" sz="2200" b="1" u="sng" dirty="0"/>
              <a:t>to your Field Rep</a:t>
            </a:r>
          </a:p>
          <a:p>
            <a:pPr>
              <a:lnSpc>
                <a:spcPct val="90000"/>
              </a:lnSpc>
              <a:buFontTx/>
              <a:buNone/>
            </a:pPr>
            <a:endParaRPr lang="en-US" sz="1300" b="1" dirty="0"/>
          </a:p>
          <a:p>
            <a:pPr>
              <a:lnSpc>
                <a:spcPct val="90000"/>
              </a:lnSpc>
            </a:pPr>
            <a:r>
              <a:rPr lang="en-US" sz="2200" b="1" dirty="0"/>
              <a:t>Violations will result in </a:t>
            </a:r>
            <a:r>
              <a:rPr lang="en-US" sz="2200" b="1" u="sng" dirty="0"/>
              <a:t>sanctions</a:t>
            </a:r>
            <a:r>
              <a:rPr lang="en-US" sz="2200" b="1" dirty="0"/>
              <a:t> (see Ch.1, section 15)</a:t>
            </a:r>
          </a:p>
          <a:p>
            <a:pPr>
              <a:lnSpc>
                <a:spcPct val="90000"/>
              </a:lnSpc>
              <a:buFontTx/>
              <a:buNone/>
            </a:pPr>
            <a:endParaRPr lang="en-US" sz="2200"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normAutofit fontScale="90000"/>
          </a:bodyPr>
          <a:lstStyle/>
          <a:p>
            <a:r>
              <a:rPr lang="en-US" sz="3100" dirty="0"/>
              <a:t>Your Field Rep’s Project Review Checklists are in APPENDIX 2…</a:t>
            </a:r>
          </a:p>
        </p:txBody>
      </p:sp>
      <p:pic>
        <p:nvPicPr>
          <p:cNvPr id="309252" name="Picture 4" descr="MCBD05380_0000[1]"/>
          <p:cNvPicPr>
            <a:picLocks noGrp="1" noChangeAspect="1" noChangeArrowheads="1"/>
          </p:cNvPicPr>
          <p:nvPr>
            <p:ph sz="quarter" idx="1"/>
          </p:nvPr>
        </p:nvPicPr>
        <p:blipFill>
          <a:blip r:embed="rId3" cstate="print"/>
          <a:srcRect/>
          <a:stretch>
            <a:fillRect/>
          </a:stretch>
        </p:blipFill>
        <p:spPr>
          <a:xfrm>
            <a:off x="554182" y="2353235"/>
            <a:ext cx="3740727" cy="3227294"/>
          </a:xfrm>
          <a:noFill/>
          <a:ln/>
        </p:spPr>
      </p:pic>
      <p:sp>
        <p:nvSpPr>
          <p:cNvPr id="309251" name="Rectangle 3"/>
          <p:cNvSpPr>
            <a:spLocks noGrp="1" noChangeArrowheads="1"/>
          </p:cNvSpPr>
          <p:nvPr>
            <p:ph sz="quarter" idx="2"/>
          </p:nvPr>
        </p:nvSpPr>
        <p:spPr/>
        <p:txBody>
          <a:bodyPr/>
          <a:lstStyle/>
          <a:p>
            <a:pPr algn="ctr">
              <a:buFontTx/>
              <a:buNone/>
            </a:pPr>
            <a:endParaRPr lang="en-US" sz="3600" u="sng" dirty="0">
              <a:latin typeface="Arial Black" pitchFamily="34" charset="0"/>
            </a:endParaRPr>
          </a:p>
          <a:p>
            <a:endParaRPr lang="en-US" sz="3600" u="sng" dirty="0"/>
          </a:p>
        </p:txBody>
      </p:sp>
      <p:sp>
        <p:nvSpPr>
          <p:cNvPr id="6" name="Footer Placeholder 4"/>
          <p:cNvSpPr>
            <a:spLocks noGrp="1"/>
          </p:cNvSpPr>
          <p:nvPr>
            <p:ph type="ftr" sz="quarter" idx="17"/>
          </p:nvPr>
        </p:nvSpPr>
        <p:spPr/>
        <p:txBody>
          <a:bodyPr/>
          <a:lstStyle/>
          <a:p>
            <a:endParaRPr lang="en-US" dirty="0"/>
          </a:p>
        </p:txBody>
      </p:sp>
      <p:sp>
        <p:nvSpPr>
          <p:cNvPr id="309256" name="Rectangle 8"/>
          <p:cNvSpPr>
            <a:spLocks noGrp="1" noChangeArrowheads="1"/>
          </p:cNvSpPr>
          <p:nvPr>
            <p:ph type="body" sz="half" idx="4294967295"/>
          </p:nvPr>
        </p:nvSpPr>
        <p:spPr>
          <a:xfrm>
            <a:off x="4724400" y="2487613"/>
            <a:ext cx="4419600" cy="2890837"/>
          </a:xfrm>
        </p:spPr>
        <p:txBody>
          <a:bodyPr/>
          <a:lstStyle/>
          <a:p>
            <a:r>
              <a:rPr lang="en-US" sz="2200" b="1" dirty="0"/>
              <a:t>These are the forms we use when we visit</a:t>
            </a:r>
          </a:p>
          <a:p>
            <a:r>
              <a:rPr lang="en-US" sz="2200" b="1" dirty="0"/>
              <a:t>Use them as a cheat-sheet to prepare for monitorings</a:t>
            </a:r>
          </a:p>
          <a:p>
            <a:r>
              <a:rPr lang="en-US" sz="2200" b="1" dirty="0"/>
              <a:t>Ask in advance what we will be looking for</a:t>
            </a:r>
          </a:p>
          <a:p>
            <a:endParaRPr lang="en-US" sz="2200"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371601" y="2743200"/>
            <a:ext cx="5333999" cy="2895600"/>
          </a:xfrm>
        </p:spPr>
        <p:txBody>
          <a:bodyPr>
            <a:normAutofit fontScale="92500" lnSpcReduction="20000"/>
          </a:bodyPr>
          <a:lstStyle/>
          <a:p>
            <a:pPr marL="0" indent="0">
              <a:buNone/>
            </a:pPr>
            <a:r>
              <a:rPr lang="en-US" sz="2300" dirty="0">
                <a:solidFill>
                  <a:schemeClr val="bg2"/>
                </a:solidFill>
                <a:latin typeface="Arial Black" pitchFamily="34" charset="0"/>
              </a:rPr>
              <a:t>  </a:t>
            </a:r>
          </a:p>
          <a:p>
            <a:pPr marL="0" indent="0">
              <a:buFont typeface="Wingdings" pitchFamily="2" charset="2"/>
              <a:buChar char="§"/>
            </a:pPr>
            <a:r>
              <a:rPr lang="en-US" sz="2300" dirty="0">
                <a:solidFill>
                  <a:schemeClr val="tx1">
                    <a:lumMod val="95000"/>
                    <a:lumOff val="5000"/>
                  </a:schemeClr>
                </a:solidFill>
                <a:latin typeface="Arial Black" pitchFamily="34" charset="0"/>
              </a:rPr>
              <a:t>  </a:t>
            </a:r>
            <a:r>
              <a:rPr lang="en-US" sz="2300" dirty="0">
                <a:latin typeface="Arial Black" pitchFamily="34" charset="0"/>
              </a:rPr>
              <a:t>Within 60 Days of Grant Award</a:t>
            </a:r>
          </a:p>
          <a:p>
            <a:pPr marL="0" indent="0">
              <a:buFont typeface="Wingdings" pitchFamily="2" charset="2"/>
              <a:buChar char="§"/>
            </a:pPr>
            <a:r>
              <a:rPr lang="en-US" sz="2300" dirty="0">
                <a:latin typeface="Arial Black" pitchFamily="34" charset="0"/>
              </a:rPr>
              <a:t>  Elected Official</a:t>
            </a:r>
          </a:p>
          <a:p>
            <a:pPr marL="0" indent="0">
              <a:buFont typeface="Wingdings" pitchFamily="2" charset="2"/>
              <a:buChar char="§"/>
            </a:pPr>
            <a:r>
              <a:rPr lang="en-US" sz="2300" dirty="0">
                <a:latin typeface="Arial Black" pitchFamily="34" charset="0"/>
              </a:rPr>
              <a:t>  City or County Clerk</a:t>
            </a:r>
          </a:p>
          <a:p>
            <a:pPr marL="0" indent="0">
              <a:buFont typeface="Wingdings" pitchFamily="2" charset="2"/>
              <a:buChar char="§"/>
            </a:pPr>
            <a:r>
              <a:rPr lang="en-US" sz="2300" dirty="0">
                <a:latin typeface="Arial Black" pitchFamily="34" charset="0"/>
              </a:rPr>
              <a:t>  Grant Administrator</a:t>
            </a:r>
          </a:p>
          <a:p>
            <a:pPr marL="0" indent="0">
              <a:buFont typeface="Wingdings" pitchFamily="2" charset="2"/>
              <a:buChar char="§"/>
            </a:pPr>
            <a:r>
              <a:rPr lang="en-US" sz="2300" dirty="0">
                <a:latin typeface="Arial Black" pitchFamily="34" charset="0"/>
              </a:rPr>
              <a:t>  Interested Parties</a:t>
            </a:r>
          </a:p>
          <a:p>
            <a:pPr marL="0" indent="0">
              <a:buNone/>
            </a:pPr>
            <a:endParaRPr lang="en-US" sz="2300" u="sng" dirty="0">
              <a:solidFill>
                <a:schemeClr val="bg2"/>
              </a:solidFill>
              <a:latin typeface="Arial Black" pitchFamily="34" charset="0"/>
            </a:endParaRPr>
          </a:p>
          <a:p>
            <a:pPr marL="0" indent="0" eaLnBrk="0" hangingPunct="0">
              <a:spcBef>
                <a:spcPct val="0"/>
              </a:spcBef>
              <a:buFont typeface="Wingdings" pitchFamily="2" charset="2"/>
              <a:buChar char="ü"/>
            </a:pPr>
            <a:r>
              <a:rPr lang="en-US" sz="2900" dirty="0">
                <a:solidFill>
                  <a:srgbClr val="FF3300"/>
                </a:solidFill>
                <a:latin typeface="Arial Black" pitchFamily="34" charset="0"/>
              </a:rPr>
              <a:t>  </a:t>
            </a:r>
            <a:r>
              <a:rPr lang="en-US" sz="2900" u="sng" dirty="0">
                <a:solidFill>
                  <a:srgbClr val="FF3300"/>
                </a:solidFill>
                <a:latin typeface="Arial Black" pitchFamily="34" charset="0"/>
              </a:rPr>
              <a:t>Low/Mod Surveys</a:t>
            </a:r>
            <a:endParaRPr lang="en-US" sz="2900" u="sng" dirty="0">
              <a:solidFill>
                <a:schemeClr val="accent2"/>
              </a:solidFill>
              <a:latin typeface="Arial Black" pitchFamily="34" charset="0"/>
            </a:endParaRPr>
          </a:p>
        </p:txBody>
      </p:sp>
      <p:sp>
        <p:nvSpPr>
          <p:cNvPr id="19458" name="Rectangle 2"/>
          <p:cNvSpPr>
            <a:spLocks noGrp="1" noChangeArrowheads="1"/>
          </p:cNvSpPr>
          <p:nvPr>
            <p:ph type="title"/>
          </p:nvPr>
        </p:nvSpPr>
        <p:spPr/>
        <p:txBody>
          <a:bodyPr/>
          <a:lstStyle/>
          <a:p>
            <a:pPr>
              <a:spcBef>
                <a:spcPct val="50000"/>
              </a:spcBef>
            </a:pPr>
            <a:r>
              <a:rPr lang="en-US" sz="4300" dirty="0">
                <a:solidFill>
                  <a:schemeClr val="bg1"/>
                </a:solidFill>
              </a:rPr>
              <a:t>START-UP SITE VISIT</a:t>
            </a:r>
          </a:p>
        </p:txBody>
      </p:sp>
      <p:graphicFrame>
        <p:nvGraphicFramePr>
          <p:cNvPr id="19460" name="Object 4"/>
          <p:cNvGraphicFramePr>
            <a:graphicFrameLocks noChangeAspect="1"/>
          </p:cNvGraphicFramePr>
          <p:nvPr/>
        </p:nvGraphicFramePr>
        <p:xfrm>
          <a:off x="5943600" y="3810000"/>
          <a:ext cx="2667000" cy="2191871"/>
        </p:xfrm>
        <a:graphic>
          <a:graphicData uri="http://schemas.openxmlformats.org/presentationml/2006/ole">
            <mc:AlternateContent xmlns:mc="http://schemas.openxmlformats.org/markup-compatibility/2006">
              <mc:Choice xmlns:v="urn:schemas-microsoft-com:vml" Requires="v">
                <p:oleObj spid="_x0000_s4138" name="Clip" r:id="rId4" imgW="4540250" imgH="3497263" progId="">
                  <p:embed/>
                </p:oleObj>
              </mc:Choice>
              <mc:Fallback>
                <p:oleObj name="Clip" r:id="rId4" imgW="4540250" imgH="3497263" progId="">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810000"/>
                        <a:ext cx="2667000" cy="21918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1" name="Rectangle 5"/>
          <p:cNvSpPr>
            <a:spLocks noChangeArrowheads="1"/>
          </p:cNvSpPr>
          <p:nvPr/>
        </p:nvSpPr>
        <p:spPr bwMode="auto">
          <a:xfrm>
            <a:off x="831273" y="1008530"/>
            <a:ext cx="6484216" cy="739588"/>
          </a:xfrm>
          <a:prstGeom prst="rect">
            <a:avLst/>
          </a:prstGeom>
          <a:solidFill>
            <a:schemeClr val="accent1"/>
          </a:solidFill>
          <a:ln w="9525">
            <a:noFill/>
            <a:miter lim="800000"/>
            <a:headEnd/>
            <a:tailEnd/>
          </a:ln>
        </p:spPr>
        <p:txBody>
          <a:bodyPr lIns="82030" tIns="41015" rIns="82030" bIns="41015" anchor="b"/>
          <a:lstStyle/>
          <a:p>
            <a:pPr algn="l" eaLnBrk="0" hangingPunct="0"/>
            <a:r>
              <a:rPr lang="en-US" sz="3900" dirty="0">
                <a:latin typeface="Times New Roman" pitchFamily="18" charset="0"/>
              </a:rPr>
              <a:t>START-UP SITE VISIT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wipe(left)">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wipe(left)">
                                      <p:cBhvr>
                                        <p:cTn id="17" dur="5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wipe(left)">
                                      <p:cBhvr>
                                        <p:cTn id="22" dur="500"/>
                                        <p:tgtEl>
                                          <p:spTgt spid="19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wipe(left)">
                                      <p:cBhvr>
                                        <p:cTn id="27" dur="500"/>
                                        <p:tgtEl>
                                          <p:spTgt spid="194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Effect transition="in" filter="wipe(left)">
                                      <p:cBhvr>
                                        <p:cTn id="32" dur="500"/>
                                        <p:tgtEl>
                                          <p:spTgt spid="1945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Effect transition="in" filter="wipe(left)">
                                      <p:cBhvr>
                                        <p:cTn id="37" dur="500"/>
                                        <p:tgtEl>
                                          <p:spTgt spid="1945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459">
                                            <p:txEl>
                                              <p:pRg st="7" end="7"/>
                                            </p:txEl>
                                          </p:spTgt>
                                        </p:tgtEl>
                                        <p:attrNameLst>
                                          <p:attrName>style.visibility</p:attrName>
                                        </p:attrNameLst>
                                      </p:cBhvr>
                                      <p:to>
                                        <p:strVal val="visible"/>
                                      </p:to>
                                    </p:set>
                                    <p:animEffect transition="in" filter="wipe(left)">
                                      <p:cBhvr>
                                        <p:cTn id="42" dur="5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6629977" cy="762000"/>
          </a:xfrm>
        </p:spPr>
        <p:txBody>
          <a:bodyPr>
            <a:normAutofit fontScale="90000"/>
          </a:bodyPr>
          <a:lstStyle/>
          <a:p>
            <a:r>
              <a:rPr lang="en-US" dirty="0">
                <a:latin typeface="Arial Black" pitchFamily="34" charset="0"/>
              </a:rPr>
              <a:t>What We Will Cover…</a:t>
            </a:r>
          </a:p>
        </p:txBody>
      </p:sp>
      <p:sp>
        <p:nvSpPr>
          <p:cNvPr id="4" name="Footer Placeholder 3"/>
          <p:cNvSpPr>
            <a:spLocks noGrp="1"/>
          </p:cNvSpPr>
          <p:nvPr>
            <p:ph type="ftr" sz="quarter" idx="11"/>
          </p:nvPr>
        </p:nvSpPr>
        <p:spPr/>
        <p:txBody>
          <a:bodyPr/>
          <a:lstStyle/>
          <a:p>
            <a:endParaRPr lang="en-US" dirty="0"/>
          </a:p>
        </p:txBody>
      </p:sp>
      <p:sp>
        <p:nvSpPr>
          <p:cNvPr id="16387" name="Rectangle 3"/>
          <p:cNvSpPr>
            <a:spLocks noGrp="1" noChangeArrowheads="1"/>
          </p:cNvSpPr>
          <p:nvPr>
            <p:ph sz="quarter" idx="1"/>
          </p:nvPr>
        </p:nvSpPr>
        <p:spPr>
          <a:xfrm>
            <a:off x="685512" y="1949823"/>
            <a:ext cx="7973579" cy="4303059"/>
          </a:xfrm>
        </p:spPr>
        <p:txBody>
          <a:bodyPr>
            <a:normAutofit fontScale="92500" lnSpcReduction="20000"/>
          </a:bodyPr>
          <a:lstStyle/>
          <a:p>
            <a:pPr marL="495769" indent="-495769">
              <a:lnSpc>
                <a:spcPct val="110000"/>
              </a:lnSpc>
              <a:buFontTx/>
              <a:buAutoNum type="arabicPeriod"/>
            </a:pPr>
            <a:r>
              <a:rPr lang="en-US" sz="2500" dirty="0">
                <a:latin typeface="Arial Black" pitchFamily="34" charset="0"/>
              </a:rPr>
              <a:t>Grant Award Package</a:t>
            </a:r>
          </a:p>
          <a:p>
            <a:pPr marL="495769" indent="-495769">
              <a:lnSpc>
                <a:spcPct val="110000"/>
              </a:lnSpc>
              <a:buFontTx/>
              <a:buAutoNum type="arabicPeriod"/>
            </a:pPr>
            <a:r>
              <a:rPr lang="en-US" sz="2500" dirty="0">
                <a:latin typeface="Arial Black" pitchFamily="34" charset="0"/>
              </a:rPr>
              <a:t>Your CDBG Bank Account</a:t>
            </a:r>
          </a:p>
          <a:p>
            <a:pPr marL="495769" indent="-495769">
              <a:lnSpc>
                <a:spcPct val="110000"/>
              </a:lnSpc>
              <a:buFontTx/>
              <a:buAutoNum type="arabicPeriod"/>
            </a:pPr>
            <a:r>
              <a:rPr lang="en-US" sz="2500" dirty="0">
                <a:latin typeface="Arial Black" pitchFamily="34" charset="0"/>
              </a:rPr>
              <a:t>CDBG Compliance with Your Field Rep</a:t>
            </a:r>
          </a:p>
          <a:p>
            <a:pPr marL="495769" indent="-495769">
              <a:lnSpc>
                <a:spcPct val="110000"/>
              </a:lnSpc>
              <a:buFontTx/>
              <a:buAutoNum type="arabicPeriod"/>
            </a:pPr>
            <a:r>
              <a:rPr lang="en-US" sz="2500" dirty="0">
                <a:latin typeface="Arial Black" pitchFamily="34" charset="0"/>
              </a:rPr>
              <a:t>Start-Up, Citizen’s Participation &amp; Fair Housing</a:t>
            </a:r>
          </a:p>
          <a:p>
            <a:pPr marL="495769" indent="-495769">
              <a:lnSpc>
                <a:spcPct val="110000"/>
              </a:lnSpc>
              <a:buFontTx/>
              <a:buAutoNum type="arabicPeriod"/>
            </a:pPr>
            <a:r>
              <a:rPr lang="en-US" sz="2500" dirty="0">
                <a:latin typeface="Arial Black" pitchFamily="34" charset="0"/>
              </a:rPr>
              <a:t>Procurement</a:t>
            </a:r>
          </a:p>
          <a:p>
            <a:pPr marL="495769" indent="-495769">
              <a:lnSpc>
                <a:spcPct val="110000"/>
              </a:lnSpc>
              <a:buFontTx/>
              <a:buAutoNum type="arabicPeriod"/>
            </a:pPr>
            <a:r>
              <a:rPr lang="en-US" sz="2500" dirty="0">
                <a:latin typeface="Arial Black" pitchFamily="34" charset="0"/>
              </a:rPr>
              <a:t>Financial Management</a:t>
            </a:r>
          </a:p>
          <a:p>
            <a:pPr marL="495769" indent="-495769">
              <a:lnSpc>
                <a:spcPct val="110000"/>
              </a:lnSpc>
              <a:buFontTx/>
              <a:buAutoNum type="arabicPeriod"/>
            </a:pPr>
            <a:r>
              <a:rPr lang="en-US" sz="2500" dirty="0">
                <a:latin typeface="Arial Black" pitchFamily="34" charset="0"/>
              </a:rPr>
              <a:t>Closeout</a:t>
            </a:r>
          </a:p>
          <a:p>
            <a:pPr marL="495769" indent="-495769">
              <a:lnSpc>
                <a:spcPct val="110000"/>
              </a:lnSpc>
              <a:buFontTx/>
              <a:buAutoNum type="arabicPeriod"/>
            </a:pPr>
            <a:r>
              <a:rPr lang="en-US" sz="2500" dirty="0">
                <a:latin typeface="Arial Black" pitchFamily="34" charset="0"/>
              </a:rPr>
              <a:t>Grant Amendments</a:t>
            </a:r>
          </a:p>
          <a:p>
            <a:pPr marL="495769" indent="-495769">
              <a:lnSpc>
                <a:spcPct val="110000"/>
              </a:lnSpc>
              <a:buFontTx/>
              <a:buAutoNum type="arabicPeriod"/>
            </a:pPr>
            <a:r>
              <a:rPr lang="en-US" sz="2500" dirty="0">
                <a:latin typeface="Arial Black" pitchFamily="34" charset="0"/>
              </a:rPr>
              <a:t>Reporting Requirements</a:t>
            </a:r>
          </a:p>
          <a:p>
            <a:pPr marL="495769" indent="-495769">
              <a:lnSpc>
                <a:spcPct val="110000"/>
              </a:lnSpc>
              <a:buFontTx/>
              <a:buAutoNum type="arabicPeriod"/>
            </a:pPr>
            <a:endParaRPr lang="en-US" sz="2500" dirty="0">
              <a:latin typeface="Arial Black" pitchFamily="34" charset="0"/>
            </a:endParaRPr>
          </a:p>
          <a:p>
            <a:pPr marL="495769" indent="-495769">
              <a:lnSpc>
                <a:spcPct val="110000"/>
              </a:lnSpc>
              <a:buNone/>
            </a:pPr>
            <a:endParaRPr lang="en-US" sz="2500" dirty="0">
              <a:latin typeface="Arial Black" pitchFamily="34" charset="0"/>
            </a:endParaRPr>
          </a:p>
          <a:p>
            <a:pPr marL="495769" indent="-495769">
              <a:lnSpc>
                <a:spcPct val="110000"/>
              </a:lnSpc>
              <a:buFontTx/>
              <a:buAutoNum type="arabicPeriod"/>
            </a:pPr>
            <a:endParaRPr lang="en-US" dirty="0">
              <a:latin typeface="Arial Black" pitchFamily="34" charset="0"/>
            </a:endParaRPr>
          </a:p>
          <a:p>
            <a:pPr marL="495769" indent="-495769">
              <a:lnSpc>
                <a:spcPct val="110000"/>
              </a:lnSpc>
              <a:buFontTx/>
              <a:buAutoNum type="arabicPeriod"/>
            </a:pPr>
            <a:endParaRPr lang="en-US" dirty="0">
              <a:latin typeface="Arial Black" pitchFamily="34"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685800"/>
            <a:ext cx="7412182" cy="470647"/>
          </a:xfrm>
        </p:spPr>
        <p:txBody>
          <a:bodyPr>
            <a:normAutofit fontScale="90000"/>
          </a:bodyPr>
          <a:lstStyle/>
          <a:p>
            <a:r>
              <a:rPr lang="en-US" sz="3500" dirty="0">
                <a:latin typeface="Arial Black" pitchFamily="34" charset="0"/>
              </a:rPr>
              <a:t>Monitoring Site Visits</a:t>
            </a:r>
            <a:br>
              <a:rPr lang="en-US" b="0" u="sng" dirty="0"/>
            </a:br>
            <a:endParaRPr lang="en-US" sz="2800" dirty="0"/>
          </a:p>
        </p:txBody>
      </p:sp>
      <p:sp>
        <p:nvSpPr>
          <p:cNvPr id="40963" name="Rectangle 3"/>
          <p:cNvSpPr>
            <a:spLocks noGrp="1" noChangeArrowheads="1"/>
          </p:cNvSpPr>
          <p:nvPr>
            <p:ph type="body" sz="half" idx="1"/>
          </p:nvPr>
        </p:nvSpPr>
        <p:spPr>
          <a:xfrm>
            <a:off x="2355273" y="1680882"/>
            <a:ext cx="6788727" cy="4872318"/>
          </a:xfrm>
          <a:noFill/>
          <a:ln/>
        </p:spPr>
        <p:txBody>
          <a:bodyPr>
            <a:normAutofit fontScale="92500"/>
          </a:bodyPr>
          <a:lstStyle/>
          <a:p>
            <a:pPr>
              <a:spcAft>
                <a:spcPct val="40000"/>
              </a:spcAft>
              <a:buFontTx/>
              <a:buNone/>
            </a:pPr>
            <a:r>
              <a:rPr lang="en-US" sz="2900" b="1" dirty="0"/>
              <a:t>Your Field Rep will and the public might request to see…</a:t>
            </a:r>
          </a:p>
          <a:p>
            <a:pPr>
              <a:spcAft>
                <a:spcPct val="40000"/>
              </a:spcAft>
            </a:pPr>
            <a:r>
              <a:rPr lang="en-US" sz="2200" b="1" dirty="0"/>
              <a:t>The CDBG Application</a:t>
            </a:r>
          </a:p>
          <a:p>
            <a:pPr>
              <a:spcAft>
                <a:spcPct val="40000"/>
              </a:spcAft>
            </a:pPr>
            <a:r>
              <a:rPr lang="en-US" sz="2200" b="1" dirty="0"/>
              <a:t>Citizen Participation plan</a:t>
            </a:r>
          </a:p>
          <a:p>
            <a:pPr>
              <a:spcAft>
                <a:spcPct val="40000"/>
              </a:spcAft>
            </a:pPr>
            <a:r>
              <a:rPr lang="en-US" sz="2200" b="1" dirty="0"/>
              <a:t>Financial records -  including  QR’s, bank statements, invoices, &amp; bank register showing receipts &amp; disbursements in chronological order (i.e., CDBG Check Book)  </a:t>
            </a:r>
          </a:p>
          <a:p>
            <a:pPr>
              <a:spcAft>
                <a:spcPct val="40000"/>
              </a:spcAft>
            </a:pPr>
            <a:r>
              <a:rPr lang="en-US" sz="2200" b="1" dirty="0"/>
              <a:t>Environmental Review Record</a:t>
            </a:r>
          </a:p>
          <a:p>
            <a:pPr>
              <a:spcAft>
                <a:spcPct val="40000"/>
              </a:spcAft>
            </a:pPr>
            <a:r>
              <a:rPr lang="en-US" sz="2200" b="1" dirty="0"/>
              <a:t>Other pertinent information such as engineering plans or floor plans</a:t>
            </a:r>
          </a:p>
          <a:p>
            <a:pPr>
              <a:spcAft>
                <a:spcPct val="40000"/>
              </a:spcAft>
            </a:pPr>
            <a:endParaRPr lang="en-US" sz="2200" dirty="0"/>
          </a:p>
        </p:txBody>
      </p:sp>
      <p:graphicFrame>
        <p:nvGraphicFramePr>
          <p:cNvPr id="40967" name="Object 7"/>
          <p:cNvGraphicFramePr>
            <a:graphicFrameLocks noGrp="1" noChangeAspect="1"/>
          </p:cNvGraphicFramePr>
          <p:nvPr>
            <p:ph type="clipArt" sz="half" idx="2"/>
          </p:nvPr>
        </p:nvGraphicFramePr>
        <p:xfrm>
          <a:off x="33338" y="2613025"/>
          <a:ext cx="2266950" cy="2436813"/>
        </p:xfrm>
        <a:graphic>
          <a:graphicData uri="http://schemas.openxmlformats.org/presentationml/2006/ole">
            <mc:AlternateContent xmlns:mc="http://schemas.openxmlformats.org/markup-compatibility/2006">
              <mc:Choice xmlns:v="urn:schemas-microsoft-com:vml" Requires="v">
                <p:oleObj spid="_x0000_s5162" name="Clip" r:id="rId4" imgW="3025775" imgH="3252788" progId="">
                  <p:embed/>
                </p:oleObj>
              </mc:Choice>
              <mc:Fallback>
                <p:oleObj name="Clip" r:id="rId4" imgW="3025775" imgH="3252788" progId="">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2613025"/>
                        <a:ext cx="2266950" cy="2436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0"/>
          </p:nvPr>
        </p:nvSpPr>
        <p:spPr/>
        <p:txBody>
          <a:bodyPr/>
          <a:lstStyle/>
          <a:p>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52400"/>
            <a:ext cx="6629977" cy="1143000"/>
          </a:xfrm>
        </p:spPr>
        <p:txBody>
          <a:bodyPr/>
          <a:lstStyle/>
          <a:p>
            <a:r>
              <a:rPr lang="en-US" sz="3600" u="sng" dirty="0"/>
              <a:t>Citizen’s Participation</a:t>
            </a:r>
            <a:br>
              <a:rPr lang="en-US" sz="3600" u="sng" dirty="0"/>
            </a:br>
            <a:r>
              <a:rPr lang="en-US" sz="2900" dirty="0"/>
              <a:t>(Ch. 1, Sec. 8)</a:t>
            </a:r>
          </a:p>
        </p:txBody>
      </p:sp>
      <p:sp>
        <p:nvSpPr>
          <p:cNvPr id="4" name="Footer Placeholder 3"/>
          <p:cNvSpPr>
            <a:spLocks noGrp="1"/>
          </p:cNvSpPr>
          <p:nvPr>
            <p:ph type="ftr" sz="quarter" idx="11"/>
          </p:nvPr>
        </p:nvSpPr>
        <p:spPr/>
        <p:txBody>
          <a:bodyPr/>
          <a:lstStyle/>
          <a:p>
            <a:endParaRPr lang="en-US" dirty="0"/>
          </a:p>
        </p:txBody>
      </p:sp>
      <p:sp>
        <p:nvSpPr>
          <p:cNvPr id="24579" name="Rectangle 3"/>
          <p:cNvSpPr>
            <a:spLocks noGrp="1" noChangeArrowheads="1"/>
          </p:cNvSpPr>
          <p:nvPr>
            <p:ph sz="quarter" idx="1"/>
          </p:nvPr>
        </p:nvSpPr>
        <p:spPr>
          <a:xfrm>
            <a:off x="207818" y="2084294"/>
            <a:ext cx="8174182" cy="4303059"/>
          </a:xfrm>
        </p:spPr>
        <p:txBody>
          <a:bodyPr/>
          <a:lstStyle/>
          <a:p>
            <a:pPr marL="592643" indent="-592643" algn="ctr">
              <a:lnSpc>
                <a:spcPct val="80000"/>
              </a:lnSpc>
              <a:buNone/>
            </a:pPr>
            <a:r>
              <a:rPr lang="en-US" sz="2900" dirty="0"/>
              <a:t>Mandatory Public Hearings*</a:t>
            </a:r>
          </a:p>
          <a:p>
            <a:pPr marL="592643" indent="-592643" algn="ctr">
              <a:lnSpc>
                <a:spcPct val="80000"/>
              </a:lnSpc>
              <a:buNone/>
            </a:pPr>
            <a:endParaRPr lang="en-US" sz="2200" dirty="0"/>
          </a:p>
          <a:p>
            <a:pPr marL="935977" lvl="1" indent="-478673">
              <a:lnSpc>
                <a:spcPct val="80000"/>
              </a:lnSpc>
              <a:buClr>
                <a:schemeClr val="tx1"/>
              </a:buClr>
              <a:buFont typeface="Tahoma" pitchFamily="34" charset="0"/>
              <a:buAutoNum type="arabicPeriod"/>
            </a:pPr>
            <a:r>
              <a:rPr lang="en-US" sz="2200" b="1" dirty="0"/>
              <a:t>Prior to application submission (“pre-award PH”)</a:t>
            </a:r>
          </a:p>
          <a:p>
            <a:pPr marL="935977" lvl="1" indent="-478673">
              <a:lnSpc>
                <a:spcPct val="80000"/>
              </a:lnSpc>
              <a:buClr>
                <a:schemeClr val="tx1"/>
              </a:buClr>
              <a:buFont typeface="Tahoma" pitchFamily="34" charset="0"/>
              <a:buAutoNum type="arabicPeriod"/>
            </a:pPr>
            <a:endParaRPr lang="en-US" sz="2200" b="1" dirty="0"/>
          </a:p>
          <a:p>
            <a:pPr marL="935977" lvl="1" indent="-478673">
              <a:lnSpc>
                <a:spcPct val="80000"/>
              </a:lnSpc>
              <a:buClr>
                <a:schemeClr val="tx1"/>
              </a:buClr>
              <a:buFont typeface="Tahoma" pitchFamily="34" charset="0"/>
              <a:buAutoNum type="arabicPeriod"/>
            </a:pPr>
            <a:r>
              <a:rPr lang="en-US" sz="2200" b="1" dirty="0"/>
              <a:t>Within 60 days of Grant Award Date (“post-award PH”)</a:t>
            </a:r>
          </a:p>
          <a:p>
            <a:pPr marL="935977" lvl="1" indent="-478673">
              <a:lnSpc>
                <a:spcPct val="80000"/>
              </a:lnSpc>
              <a:buClr>
                <a:schemeClr val="tx1"/>
              </a:buClr>
              <a:buFont typeface="Tahoma" pitchFamily="34" charset="0"/>
              <a:buAutoNum type="arabicPeriod"/>
            </a:pPr>
            <a:endParaRPr lang="en-US" sz="2200" b="1" dirty="0"/>
          </a:p>
          <a:p>
            <a:pPr marL="935977" lvl="1" indent="-478673">
              <a:lnSpc>
                <a:spcPct val="80000"/>
              </a:lnSpc>
              <a:buClr>
                <a:schemeClr val="tx1"/>
              </a:buClr>
              <a:buFont typeface="Tahoma" pitchFamily="34" charset="0"/>
              <a:buAutoNum type="arabicPeriod"/>
            </a:pPr>
            <a:r>
              <a:rPr lang="en-US" sz="2200" b="1" dirty="0"/>
              <a:t>At time of Project Completion (“close-out PH”)</a:t>
            </a:r>
          </a:p>
          <a:p>
            <a:pPr marL="935977" lvl="1" indent="-478673">
              <a:lnSpc>
                <a:spcPct val="80000"/>
              </a:lnSpc>
              <a:buClr>
                <a:schemeClr val="tx1"/>
              </a:buClr>
              <a:buFont typeface="Tahoma" pitchFamily="34" charset="0"/>
              <a:buAutoNum type="arabicPeriod"/>
            </a:pPr>
            <a:endParaRPr lang="en-US" sz="2200" b="1" dirty="0"/>
          </a:p>
          <a:p>
            <a:pPr marL="935977" lvl="1" indent="-478673">
              <a:lnSpc>
                <a:spcPct val="80000"/>
              </a:lnSpc>
              <a:buClr>
                <a:schemeClr val="tx1"/>
              </a:buClr>
              <a:buFont typeface="Tahoma" pitchFamily="34" charset="0"/>
              <a:buAutoNum type="arabicPeriod"/>
            </a:pPr>
            <a:r>
              <a:rPr lang="en-US" sz="2200" b="1" dirty="0"/>
              <a:t>Plus a PH </a:t>
            </a:r>
            <a:r>
              <a:rPr lang="en-US" sz="2200" b="1" u="sng" dirty="0"/>
              <a:t>only if</a:t>
            </a:r>
            <a:r>
              <a:rPr lang="en-US" sz="2200" b="1" dirty="0"/>
              <a:t> CDBG program is amended</a:t>
            </a:r>
          </a:p>
          <a:p>
            <a:pPr marL="935977" lvl="1" indent="-478673">
              <a:lnSpc>
                <a:spcPct val="80000"/>
              </a:lnSpc>
              <a:buClr>
                <a:schemeClr val="tx1"/>
              </a:buClr>
              <a:buNone/>
            </a:pPr>
            <a:endParaRPr lang="en-US" sz="2200" b="1" dirty="0"/>
          </a:p>
          <a:p>
            <a:pPr marL="935977" lvl="1" indent="-478673">
              <a:lnSpc>
                <a:spcPct val="80000"/>
              </a:lnSpc>
              <a:buClr>
                <a:schemeClr val="tx1"/>
              </a:buClr>
              <a:buNone/>
            </a:pPr>
            <a:endParaRPr lang="en-US" sz="1100" b="1" dirty="0"/>
          </a:p>
          <a:p>
            <a:pPr marL="935977" lvl="1" indent="-478673" algn="ctr">
              <a:lnSpc>
                <a:spcPct val="80000"/>
              </a:lnSpc>
              <a:buClr>
                <a:schemeClr val="tx1"/>
              </a:buClr>
              <a:buNone/>
            </a:pPr>
            <a:r>
              <a:rPr lang="en-US" sz="1900" b="1" dirty="0"/>
              <a:t>* See sample PH notices in Appendix 1</a:t>
            </a:r>
          </a:p>
          <a:p>
            <a:pPr marL="935977" lvl="1" indent="-478673">
              <a:lnSpc>
                <a:spcPct val="80000"/>
              </a:lnSpc>
              <a:buClr>
                <a:schemeClr val="tx1"/>
              </a:buClr>
              <a:buNone/>
            </a:pPr>
            <a:endParaRPr lang="en-US" sz="1900" b="1"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381000"/>
            <a:ext cx="6629977" cy="762000"/>
          </a:xfrm>
        </p:spPr>
        <p:txBody>
          <a:bodyPr/>
          <a:lstStyle/>
          <a:p>
            <a:r>
              <a:rPr lang="en-US" sz="3100" dirty="0"/>
              <a:t>Citizen’s Participation, cont.</a:t>
            </a:r>
          </a:p>
        </p:txBody>
      </p:sp>
      <p:sp>
        <p:nvSpPr>
          <p:cNvPr id="4" name="Footer Placeholder 3"/>
          <p:cNvSpPr>
            <a:spLocks noGrp="1"/>
          </p:cNvSpPr>
          <p:nvPr>
            <p:ph type="ftr" sz="quarter" idx="11"/>
          </p:nvPr>
        </p:nvSpPr>
        <p:spPr/>
        <p:txBody>
          <a:bodyPr/>
          <a:lstStyle/>
          <a:p>
            <a:endParaRPr lang="en-US" dirty="0"/>
          </a:p>
        </p:txBody>
      </p:sp>
      <p:sp>
        <p:nvSpPr>
          <p:cNvPr id="25603" name="Rectangle 3"/>
          <p:cNvSpPr>
            <a:spLocks noGrp="1" noChangeArrowheads="1"/>
          </p:cNvSpPr>
          <p:nvPr>
            <p:ph sz="quarter" idx="1"/>
          </p:nvPr>
        </p:nvSpPr>
        <p:spPr>
          <a:xfrm>
            <a:off x="685512" y="1752601"/>
            <a:ext cx="7543511" cy="4343400"/>
          </a:xfrm>
        </p:spPr>
        <p:txBody>
          <a:bodyPr>
            <a:normAutofit lnSpcReduction="10000"/>
          </a:bodyPr>
          <a:lstStyle/>
          <a:p>
            <a:pPr algn="ctr">
              <a:lnSpc>
                <a:spcPct val="90000"/>
              </a:lnSpc>
              <a:buFontTx/>
              <a:buNone/>
            </a:pPr>
            <a:r>
              <a:rPr lang="en-US" sz="3000" u="sng" dirty="0"/>
              <a:t>Public Hearing Protocol</a:t>
            </a:r>
          </a:p>
          <a:p>
            <a:pPr algn="ctr">
              <a:lnSpc>
                <a:spcPct val="90000"/>
              </a:lnSpc>
              <a:buFontTx/>
              <a:buNone/>
            </a:pPr>
            <a:endParaRPr lang="en-US" sz="1400" u="sng" dirty="0"/>
          </a:p>
          <a:p>
            <a:pPr>
              <a:lnSpc>
                <a:spcPct val="90000"/>
              </a:lnSpc>
            </a:pPr>
            <a:r>
              <a:rPr lang="en-US" sz="2200" b="1" dirty="0"/>
              <a:t>A full 5 CALENDAR DAYS must pass from publication date to public hearing date. </a:t>
            </a:r>
          </a:p>
          <a:p>
            <a:pPr>
              <a:lnSpc>
                <a:spcPct val="90000"/>
              </a:lnSpc>
              <a:buFontTx/>
              <a:buNone/>
            </a:pPr>
            <a:endParaRPr lang="en-US" sz="1300" b="1" dirty="0"/>
          </a:p>
          <a:p>
            <a:pPr>
              <a:lnSpc>
                <a:spcPct val="90000"/>
              </a:lnSpc>
            </a:pPr>
            <a:r>
              <a:rPr lang="en-US" sz="2200" b="1" dirty="0"/>
              <a:t>DO NOT count publication date or public hearing date as part of the 5</a:t>
            </a:r>
            <a:endParaRPr lang="en-US" sz="2200" b="1" u="sng" dirty="0"/>
          </a:p>
          <a:p>
            <a:pPr>
              <a:lnSpc>
                <a:spcPct val="90000"/>
              </a:lnSpc>
              <a:buFontTx/>
              <a:buNone/>
            </a:pPr>
            <a:endParaRPr lang="en-US" sz="1300" b="1" dirty="0"/>
          </a:p>
          <a:p>
            <a:pPr>
              <a:lnSpc>
                <a:spcPct val="90000"/>
              </a:lnSpc>
            </a:pPr>
            <a:r>
              <a:rPr lang="en-US" sz="2200" b="1" dirty="0"/>
              <a:t>DO NOT  publish in legal section</a:t>
            </a:r>
          </a:p>
          <a:p>
            <a:pPr>
              <a:lnSpc>
                <a:spcPct val="90000"/>
              </a:lnSpc>
              <a:buFontTx/>
              <a:buNone/>
            </a:pPr>
            <a:endParaRPr lang="en-US" sz="1300" b="1" dirty="0"/>
          </a:p>
          <a:p>
            <a:pPr>
              <a:lnSpc>
                <a:spcPct val="90000"/>
              </a:lnSpc>
            </a:pPr>
            <a:r>
              <a:rPr lang="en-US" sz="2200" b="1" dirty="0">
                <a:solidFill>
                  <a:srgbClr val="D23A1C"/>
                </a:solidFill>
              </a:rPr>
              <a:t>Location must meet Title 2 accessibility standards</a:t>
            </a:r>
          </a:p>
          <a:p>
            <a:pPr>
              <a:lnSpc>
                <a:spcPct val="90000"/>
              </a:lnSpc>
            </a:pPr>
            <a:endParaRPr lang="en-US" sz="1300" b="1" dirty="0">
              <a:solidFill>
                <a:srgbClr val="D23A1C"/>
              </a:solidFill>
            </a:endParaRPr>
          </a:p>
          <a:p>
            <a:pPr>
              <a:lnSpc>
                <a:spcPct val="90000"/>
              </a:lnSpc>
            </a:pPr>
            <a:r>
              <a:rPr lang="en-US" sz="2200" b="1" dirty="0">
                <a:solidFill>
                  <a:srgbClr val="D23A1C"/>
                </a:solidFill>
              </a:rPr>
              <a:t>Complete the Sec 504 DCA Meeting Checklist</a:t>
            </a:r>
          </a:p>
          <a:p>
            <a:pPr>
              <a:lnSpc>
                <a:spcPct val="90000"/>
              </a:lnSpc>
            </a:pPr>
            <a:endParaRPr lang="en-US" sz="2200"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6629977" cy="1075765"/>
          </a:xfrm>
        </p:spPr>
        <p:txBody>
          <a:bodyPr/>
          <a:lstStyle/>
          <a:p>
            <a:pPr algn="ctr"/>
            <a:r>
              <a:rPr lang="en-US" sz="3500" dirty="0"/>
              <a:t>Citizen’s Participation, cont.</a:t>
            </a:r>
          </a:p>
        </p:txBody>
      </p:sp>
      <p:sp>
        <p:nvSpPr>
          <p:cNvPr id="4" name="Footer Placeholder 3"/>
          <p:cNvSpPr>
            <a:spLocks noGrp="1"/>
          </p:cNvSpPr>
          <p:nvPr>
            <p:ph type="ftr" sz="quarter" idx="11"/>
          </p:nvPr>
        </p:nvSpPr>
        <p:spPr/>
        <p:txBody>
          <a:bodyPr/>
          <a:lstStyle/>
          <a:p>
            <a:endParaRPr lang="en-US" dirty="0"/>
          </a:p>
        </p:txBody>
      </p:sp>
      <p:sp>
        <p:nvSpPr>
          <p:cNvPr id="26627" name="Rectangle 3"/>
          <p:cNvSpPr>
            <a:spLocks noGrp="1" noChangeArrowheads="1"/>
          </p:cNvSpPr>
          <p:nvPr>
            <p:ph sz="quarter" idx="1"/>
          </p:nvPr>
        </p:nvSpPr>
        <p:spPr>
          <a:xfrm>
            <a:off x="685800" y="1905000"/>
            <a:ext cx="7543511" cy="3724835"/>
          </a:xfrm>
        </p:spPr>
        <p:txBody>
          <a:bodyPr>
            <a:normAutofit fontScale="92500" lnSpcReduction="20000"/>
          </a:bodyPr>
          <a:lstStyle/>
          <a:p>
            <a:pPr>
              <a:lnSpc>
                <a:spcPct val="90000"/>
              </a:lnSpc>
              <a:buFontTx/>
              <a:buNone/>
            </a:pPr>
            <a:r>
              <a:rPr lang="en-US" sz="2200" b="1" dirty="0"/>
              <a:t>Things to Remember…</a:t>
            </a:r>
          </a:p>
          <a:p>
            <a:pPr>
              <a:lnSpc>
                <a:spcPct val="90000"/>
              </a:lnSpc>
              <a:buNone/>
            </a:pPr>
            <a:r>
              <a:rPr lang="en-US" sz="2200" b="1" dirty="0"/>
              <a:t>	</a:t>
            </a:r>
          </a:p>
          <a:p>
            <a:pPr>
              <a:lnSpc>
                <a:spcPct val="90000"/>
              </a:lnSpc>
            </a:pPr>
            <a:r>
              <a:rPr lang="en-US" sz="2200" b="1" dirty="0"/>
              <a:t>Both handicap &amp; foreign language accessible</a:t>
            </a:r>
          </a:p>
          <a:p>
            <a:pPr>
              <a:lnSpc>
                <a:spcPct val="90000"/>
              </a:lnSpc>
              <a:buFontTx/>
              <a:buNone/>
            </a:pPr>
            <a:endParaRPr lang="en-US" sz="2200" b="1" dirty="0"/>
          </a:p>
          <a:p>
            <a:pPr>
              <a:lnSpc>
                <a:spcPct val="90000"/>
              </a:lnSpc>
            </a:pPr>
            <a:r>
              <a:rPr lang="en-US" sz="2200" b="1" dirty="0"/>
              <a:t>Post-Award PH Must be held within 60 days of award (by </a:t>
            </a:r>
            <a:r>
              <a:rPr lang="en-US" b="1" u="sng" dirty="0"/>
              <a:t>Dec</a:t>
            </a:r>
            <a:r>
              <a:rPr lang="en-US" sz="2900" b="1" u="sng" dirty="0"/>
              <a:t>ember </a:t>
            </a:r>
            <a:r>
              <a:rPr lang="en-US" b="1" u="sng" dirty="0"/>
              <a:t>6</a:t>
            </a:r>
            <a:r>
              <a:rPr lang="en-US" sz="2900" b="1" u="sng" baseline="30000" dirty="0"/>
              <a:t>th</a:t>
            </a:r>
            <a:r>
              <a:rPr lang="en-US" sz="2200" b="1" dirty="0"/>
              <a:t>)</a:t>
            </a:r>
          </a:p>
          <a:p>
            <a:pPr>
              <a:lnSpc>
                <a:spcPct val="90000"/>
              </a:lnSpc>
              <a:buFontTx/>
              <a:buNone/>
            </a:pPr>
            <a:endParaRPr lang="en-US" sz="2200" b="1" dirty="0"/>
          </a:p>
          <a:p>
            <a:pPr>
              <a:lnSpc>
                <a:spcPct val="90000"/>
              </a:lnSpc>
            </a:pPr>
            <a:r>
              <a:rPr lang="en-US" sz="2200" b="1" dirty="0"/>
              <a:t>Notify your Field Rep </a:t>
            </a:r>
            <a:r>
              <a:rPr lang="en-US" sz="2200" b="1" u="sng" dirty="0"/>
              <a:t>at least 1 week in advance of close-out public hearing</a:t>
            </a:r>
          </a:p>
          <a:p>
            <a:pPr>
              <a:lnSpc>
                <a:spcPct val="90000"/>
              </a:lnSpc>
              <a:buFontTx/>
              <a:buNone/>
            </a:pPr>
            <a:endParaRPr lang="en-US" sz="2200" b="1" u="sng" dirty="0"/>
          </a:p>
          <a:p>
            <a:pPr>
              <a:lnSpc>
                <a:spcPct val="90000"/>
              </a:lnSpc>
            </a:pPr>
            <a:r>
              <a:rPr lang="en-US" sz="2200" b="1" dirty="0"/>
              <a:t>A Good Idea: why not schedule your PH’s in tandem with Start-Up &amp; Close-Out Monitorings?</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228600" y="228600"/>
            <a:ext cx="8763000" cy="914400"/>
          </a:xfrm>
        </p:spPr>
        <p:txBody>
          <a:bodyPr>
            <a:normAutofit fontScale="90000"/>
          </a:bodyPr>
          <a:lstStyle/>
          <a:p>
            <a:r>
              <a:rPr lang="en-US" sz="3600" dirty="0"/>
              <a:t>Recipients are </a:t>
            </a:r>
            <a:r>
              <a:rPr lang="en-US" sz="3600" u="sng" dirty="0"/>
              <a:t>obligated</a:t>
            </a:r>
            <a:r>
              <a:rPr lang="en-US" sz="3600" dirty="0"/>
              <a:t> to Affirmatively Further Fair Housing</a:t>
            </a:r>
          </a:p>
        </p:txBody>
      </p:sp>
      <p:sp>
        <p:nvSpPr>
          <p:cNvPr id="373763" name="Rectangle 3"/>
          <p:cNvSpPr>
            <a:spLocks noGrp="1" noChangeArrowheads="1"/>
          </p:cNvSpPr>
          <p:nvPr>
            <p:ph sz="quarter" idx="1"/>
          </p:nvPr>
        </p:nvSpPr>
        <p:spPr>
          <a:xfrm>
            <a:off x="692727" y="1676400"/>
            <a:ext cx="3701762" cy="2971800"/>
          </a:xfrm>
        </p:spPr>
        <p:txBody>
          <a:bodyPr/>
          <a:lstStyle/>
          <a:p>
            <a:pPr algn="r">
              <a:buFontTx/>
              <a:buNone/>
            </a:pPr>
            <a:r>
              <a:rPr lang="en-US" sz="2900" dirty="0"/>
              <a:t>	</a:t>
            </a:r>
          </a:p>
          <a:p>
            <a:r>
              <a:rPr lang="en-US" sz="2200" b="1" dirty="0"/>
              <a:t>Resolution supporting State/Federal FH Law</a:t>
            </a:r>
          </a:p>
          <a:p>
            <a:r>
              <a:rPr lang="en-US" sz="2200" b="1" dirty="0"/>
              <a:t>Public Information Campaign on FH</a:t>
            </a:r>
          </a:p>
          <a:p>
            <a:r>
              <a:rPr lang="en-US" sz="2200" b="1" dirty="0"/>
              <a:t>FH Discussion on Public Hearing Agenda</a:t>
            </a:r>
          </a:p>
          <a:p>
            <a:endParaRPr lang="en-US" sz="2200" dirty="0">
              <a:solidFill>
                <a:srgbClr val="FF3300"/>
              </a:solidFill>
            </a:endParaRPr>
          </a:p>
          <a:p>
            <a:pPr>
              <a:buFontTx/>
              <a:buNone/>
            </a:pPr>
            <a:endParaRPr lang="en-US" sz="1900" dirty="0"/>
          </a:p>
        </p:txBody>
      </p:sp>
      <p:sp>
        <p:nvSpPr>
          <p:cNvPr id="373764" name="Rectangle 4"/>
          <p:cNvSpPr>
            <a:spLocks noGrp="1" noChangeArrowheads="1"/>
          </p:cNvSpPr>
          <p:nvPr>
            <p:ph sz="quarter" idx="2"/>
          </p:nvPr>
        </p:nvSpPr>
        <p:spPr>
          <a:xfrm>
            <a:off x="4572000" y="1442177"/>
            <a:ext cx="3703205" cy="3282223"/>
          </a:xfrm>
        </p:spPr>
        <p:txBody>
          <a:bodyPr/>
          <a:lstStyle/>
          <a:p>
            <a:pPr>
              <a:buNone/>
            </a:pPr>
            <a:endParaRPr lang="en-US" sz="1900" dirty="0"/>
          </a:p>
          <a:p>
            <a:pPr>
              <a:buFontTx/>
              <a:buNone/>
            </a:pPr>
            <a:endParaRPr lang="en-US" sz="1900" b="1" dirty="0"/>
          </a:p>
          <a:p>
            <a:r>
              <a:rPr lang="en-US" sz="2200" b="1" dirty="0"/>
              <a:t>Distribute FH brochures at public meeting</a:t>
            </a:r>
          </a:p>
          <a:p>
            <a:r>
              <a:rPr lang="en-US" sz="2200" b="1" dirty="0"/>
              <a:t>Post FH Posters at City/County Buildings</a:t>
            </a:r>
          </a:p>
          <a:p>
            <a:r>
              <a:rPr lang="en-US" sz="2200" b="1" dirty="0"/>
              <a:t>Provide FH info to </a:t>
            </a:r>
            <a:r>
              <a:rPr lang="en-US" sz="2200" b="1" dirty="0" err="1"/>
              <a:t>relocatees</a:t>
            </a:r>
            <a:r>
              <a:rPr lang="en-US" sz="2200" b="1" dirty="0"/>
              <a:t>, if applicable</a:t>
            </a:r>
          </a:p>
          <a:p>
            <a:pPr>
              <a:buFontTx/>
              <a:buNone/>
            </a:pPr>
            <a:endParaRPr lang="en-US" sz="1900" dirty="0">
              <a:solidFill>
                <a:srgbClr val="FF3300"/>
              </a:solidFill>
              <a:latin typeface="Arial Black" pitchFamily="34" charset="0"/>
            </a:endParaRPr>
          </a:p>
        </p:txBody>
      </p:sp>
      <p:sp>
        <p:nvSpPr>
          <p:cNvPr id="5" name="Footer Placeholder 4"/>
          <p:cNvSpPr>
            <a:spLocks noGrp="1"/>
          </p:cNvSpPr>
          <p:nvPr>
            <p:ph type="ftr" sz="quarter" idx="17"/>
          </p:nvPr>
        </p:nvSpPr>
        <p:spPr/>
        <p:txBody>
          <a:bodyPr/>
          <a:lstStyle/>
          <a:p>
            <a:endParaRPr lang="en-US" dirty="0"/>
          </a:p>
        </p:txBody>
      </p:sp>
      <p:sp>
        <p:nvSpPr>
          <p:cNvPr id="3" name="TextBox 2"/>
          <p:cNvSpPr txBox="1"/>
          <p:nvPr/>
        </p:nvSpPr>
        <p:spPr>
          <a:xfrm>
            <a:off x="914399" y="5105400"/>
            <a:ext cx="7360805" cy="369332"/>
          </a:xfrm>
          <a:prstGeom prst="rect">
            <a:avLst/>
          </a:prstGeom>
          <a:noFill/>
        </p:spPr>
        <p:txBody>
          <a:bodyPr wrap="square" rtlCol="0">
            <a:spAutoFit/>
          </a:bodyPr>
          <a:lstStyle/>
          <a:p>
            <a:pPr algn="ctr"/>
            <a:r>
              <a:rPr lang="en-US" b="1" dirty="0"/>
              <a:t>See new Fair Housing Equal Opportunity Review monitoring checklist</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152400" y="0"/>
            <a:ext cx="8991600" cy="1501588"/>
          </a:xfrm>
        </p:spPr>
        <p:txBody>
          <a:bodyPr>
            <a:normAutofit/>
          </a:bodyPr>
          <a:lstStyle/>
          <a:p>
            <a:r>
              <a:rPr lang="en-US" sz="3600" dirty="0"/>
              <a:t>Affirmatively Furthering Fair Housing/</a:t>
            </a:r>
            <a:r>
              <a:rPr lang="en-US" sz="3600" dirty="0">
                <a:solidFill>
                  <a:schemeClr val="accent2"/>
                </a:solidFill>
              </a:rPr>
              <a:t>Section</a:t>
            </a:r>
            <a:r>
              <a:rPr lang="en-US" sz="3600" dirty="0"/>
              <a:t> </a:t>
            </a:r>
            <a:r>
              <a:rPr lang="en-US" sz="3600" dirty="0">
                <a:solidFill>
                  <a:schemeClr val="accent2"/>
                </a:solidFill>
              </a:rPr>
              <a:t>3</a:t>
            </a:r>
          </a:p>
        </p:txBody>
      </p:sp>
      <p:sp>
        <p:nvSpPr>
          <p:cNvPr id="373763" name="Rectangle 3"/>
          <p:cNvSpPr>
            <a:spLocks noGrp="1" noChangeArrowheads="1"/>
          </p:cNvSpPr>
          <p:nvPr>
            <p:ph sz="quarter" idx="1"/>
          </p:nvPr>
        </p:nvSpPr>
        <p:spPr>
          <a:xfrm>
            <a:off x="692727" y="1371600"/>
            <a:ext cx="3701762" cy="4719078"/>
          </a:xfrm>
        </p:spPr>
        <p:txBody>
          <a:bodyPr>
            <a:normAutofit/>
          </a:bodyPr>
          <a:lstStyle/>
          <a:p>
            <a:pPr algn="r">
              <a:buFontTx/>
              <a:buNone/>
            </a:pPr>
            <a:r>
              <a:rPr lang="en-US" sz="2900" dirty="0"/>
              <a:t>	</a:t>
            </a:r>
          </a:p>
          <a:p>
            <a:r>
              <a:rPr lang="en-US" sz="2200" b="1" dirty="0"/>
              <a:t>Make sure procedures are in place to notify Section 3 residents and businesses about employment, training, and contracting opportunities</a:t>
            </a:r>
          </a:p>
          <a:p>
            <a:r>
              <a:rPr lang="en-US" sz="2200" b="1" dirty="0"/>
              <a:t>Keep documentation of all efforts including notifications of any hiring opportunities</a:t>
            </a:r>
          </a:p>
          <a:p>
            <a:endParaRPr lang="en-US" sz="2200" dirty="0">
              <a:solidFill>
                <a:srgbClr val="FF3300"/>
              </a:solidFill>
            </a:endParaRPr>
          </a:p>
          <a:p>
            <a:pPr>
              <a:buFontTx/>
              <a:buNone/>
            </a:pPr>
            <a:endParaRPr lang="en-US" sz="1900" dirty="0"/>
          </a:p>
        </p:txBody>
      </p:sp>
      <p:sp>
        <p:nvSpPr>
          <p:cNvPr id="373764" name="Rectangle 4"/>
          <p:cNvSpPr>
            <a:spLocks noGrp="1" noChangeArrowheads="1"/>
          </p:cNvSpPr>
          <p:nvPr>
            <p:ph sz="quarter" idx="2"/>
          </p:nvPr>
        </p:nvSpPr>
        <p:spPr>
          <a:xfrm>
            <a:off x="4572000" y="1519518"/>
            <a:ext cx="3703205" cy="4424082"/>
          </a:xfrm>
        </p:spPr>
        <p:txBody>
          <a:bodyPr>
            <a:normAutofit/>
          </a:bodyPr>
          <a:lstStyle/>
          <a:p>
            <a:pPr>
              <a:buFontTx/>
              <a:buNone/>
            </a:pPr>
            <a:endParaRPr lang="en-US" sz="1900" b="1" dirty="0"/>
          </a:p>
          <a:p>
            <a:r>
              <a:rPr lang="en-US" sz="2200" b="1" dirty="0"/>
              <a:t>Provide Resident Certification and Affidavit forms for employment</a:t>
            </a:r>
          </a:p>
          <a:p>
            <a:r>
              <a:rPr lang="en-US" sz="2200" b="1" dirty="0"/>
              <a:t>Bid ads must convey that the contract is a Section 3 covered contract</a:t>
            </a:r>
          </a:p>
          <a:p>
            <a:pPr>
              <a:buFontTx/>
              <a:buNone/>
            </a:pPr>
            <a:endParaRPr lang="en-US" sz="1900" dirty="0">
              <a:solidFill>
                <a:srgbClr val="FF3300"/>
              </a:solidFill>
              <a:latin typeface="Arial Black" pitchFamily="34" charset="0"/>
            </a:endParaRPr>
          </a:p>
        </p:txBody>
      </p:sp>
      <p:sp>
        <p:nvSpPr>
          <p:cNvPr id="5" name="Footer Placeholder 4"/>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177911489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152400" y="0"/>
            <a:ext cx="8991600" cy="1501588"/>
          </a:xfrm>
        </p:spPr>
        <p:txBody>
          <a:bodyPr>
            <a:normAutofit/>
          </a:bodyPr>
          <a:lstStyle/>
          <a:p>
            <a:r>
              <a:rPr lang="en-US" sz="3600" dirty="0"/>
              <a:t>Affirmatively Furthering Fair Housing/</a:t>
            </a:r>
            <a:r>
              <a:rPr lang="en-US" sz="3600" dirty="0">
                <a:solidFill>
                  <a:schemeClr val="accent2"/>
                </a:solidFill>
              </a:rPr>
              <a:t>Section</a:t>
            </a:r>
            <a:r>
              <a:rPr lang="en-US" sz="3600" dirty="0"/>
              <a:t> </a:t>
            </a:r>
            <a:r>
              <a:rPr lang="en-US" sz="3600" dirty="0">
                <a:solidFill>
                  <a:schemeClr val="accent2"/>
                </a:solidFill>
              </a:rPr>
              <a:t>3</a:t>
            </a:r>
          </a:p>
        </p:txBody>
      </p:sp>
      <p:sp>
        <p:nvSpPr>
          <p:cNvPr id="373763" name="Rectangle 3"/>
          <p:cNvSpPr>
            <a:spLocks noGrp="1" noChangeArrowheads="1"/>
          </p:cNvSpPr>
          <p:nvPr>
            <p:ph sz="quarter" idx="1"/>
          </p:nvPr>
        </p:nvSpPr>
        <p:spPr>
          <a:xfrm>
            <a:off x="692727" y="1443318"/>
            <a:ext cx="3701762" cy="4494960"/>
          </a:xfrm>
        </p:spPr>
        <p:txBody>
          <a:bodyPr>
            <a:normAutofit/>
          </a:bodyPr>
          <a:lstStyle/>
          <a:p>
            <a:pPr algn="r">
              <a:buFontTx/>
              <a:buNone/>
            </a:pPr>
            <a:r>
              <a:rPr lang="en-US" sz="2900" dirty="0"/>
              <a:t>	</a:t>
            </a:r>
          </a:p>
          <a:p>
            <a:r>
              <a:rPr lang="en-US" sz="2200" b="1" dirty="0"/>
              <a:t>A Pre-Bid meeting or workshop is required</a:t>
            </a:r>
          </a:p>
          <a:p>
            <a:r>
              <a:rPr lang="en-US" sz="2200" b="1" dirty="0"/>
              <a:t>Include all Section 3 clauses in all applicable contracts</a:t>
            </a:r>
          </a:p>
          <a:p>
            <a:endParaRPr lang="en-US" sz="2200" dirty="0">
              <a:solidFill>
                <a:srgbClr val="FF3300"/>
              </a:solidFill>
            </a:endParaRPr>
          </a:p>
          <a:p>
            <a:pPr>
              <a:buFontTx/>
              <a:buNone/>
            </a:pPr>
            <a:endParaRPr lang="en-US" sz="1900" dirty="0"/>
          </a:p>
        </p:txBody>
      </p:sp>
      <p:sp>
        <p:nvSpPr>
          <p:cNvPr id="373764" name="Rectangle 4"/>
          <p:cNvSpPr>
            <a:spLocks noGrp="1" noChangeArrowheads="1"/>
          </p:cNvSpPr>
          <p:nvPr>
            <p:ph sz="quarter" idx="2"/>
          </p:nvPr>
        </p:nvSpPr>
        <p:spPr>
          <a:xfrm>
            <a:off x="4572000" y="1219200"/>
            <a:ext cx="3703205" cy="4572000"/>
          </a:xfrm>
        </p:spPr>
        <p:txBody>
          <a:bodyPr>
            <a:normAutofit/>
          </a:bodyPr>
          <a:lstStyle/>
          <a:p>
            <a:pPr>
              <a:buFontTx/>
              <a:buNone/>
            </a:pPr>
            <a:endParaRPr lang="en-US" sz="1900" dirty="0"/>
          </a:p>
          <a:p>
            <a:pPr>
              <a:buNone/>
            </a:pPr>
            <a:endParaRPr lang="en-US" sz="1900" dirty="0"/>
          </a:p>
          <a:p>
            <a:r>
              <a:rPr lang="en-US" sz="2200" b="1" dirty="0"/>
              <a:t>Post a location and phone number of person to contact and how to apply for employment, training, or contracting opportunities at the job site</a:t>
            </a:r>
          </a:p>
          <a:p>
            <a:pPr>
              <a:buFontTx/>
              <a:buNone/>
            </a:pPr>
            <a:endParaRPr lang="en-US" sz="1900" dirty="0">
              <a:solidFill>
                <a:srgbClr val="FF3300"/>
              </a:solidFill>
              <a:latin typeface="Arial Black" pitchFamily="34" charset="0"/>
            </a:endParaRPr>
          </a:p>
        </p:txBody>
      </p:sp>
      <p:sp>
        <p:nvSpPr>
          <p:cNvPr id="5" name="Footer Placeholder 4"/>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411124393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6" name="Rectangle 6"/>
          <p:cNvSpPr>
            <a:spLocks noGrp="1" noChangeArrowheads="1"/>
          </p:cNvSpPr>
          <p:nvPr>
            <p:ph type="title"/>
          </p:nvPr>
        </p:nvSpPr>
        <p:spPr/>
        <p:txBody>
          <a:bodyPr/>
          <a:lstStyle/>
          <a:p>
            <a:r>
              <a:rPr lang="en-US"/>
              <a:t>Procurement</a:t>
            </a:r>
          </a:p>
        </p:txBody>
      </p:sp>
      <p:pic>
        <p:nvPicPr>
          <p:cNvPr id="378885" name="Picture 5" descr="MC900440391[1]"/>
          <p:cNvPicPr>
            <a:picLocks noGrp="1" noChangeAspect="1" noChangeArrowheads="1"/>
          </p:cNvPicPr>
          <p:nvPr>
            <p:ph sz="quarter" idx="1"/>
          </p:nvPr>
        </p:nvPicPr>
        <p:blipFill>
          <a:blip r:embed="rId3" cstate="print"/>
          <a:stretch>
            <a:fillRect/>
          </a:stretch>
        </p:blipFill>
        <p:spPr>
          <a:xfrm>
            <a:off x="2743200" y="3200120"/>
            <a:ext cx="2743200" cy="2743200"/>
          </a:xfrm>
        </p:spPr>
      </p:pic>
      <p:sp>
        <p:nvSpPr>
          <p:cNvPr id="378889" name="Rectangle 9"/>
          <p:cNvSpPr>
            <a:spLocks noGrp="1" noChangeArrowheads="1"/>
          </p:cNvSpPr>
          <p:nvPr>
            <p:ph sz="quarter" idx="2"/>
          </p:nvPr>
        </p:nvSpPr>
        <p:spPr>
          <a:xfrm>
            <a:off x="900546" y="1829360"/>
            <a:ext cx="7328477" cy="4113960"/>
          </a:xfrm>
        </p:spPr>
        <p:txBody>
          <a:bodyPr/>
          <a:lstStyle/>
          <a:p>
            <a:pPr>
              <a:buFontTx/>
              <a:buNone/>
            </a:pPr>
            <a:r>
              <a:rPr lang="en-US" sz="2200" dirty="0">
                <a:latin typeface="Arial Black" pitchFamily="34" charset="0"/>
              </a:rPr>
              <a:t>	“ALL procurement transactions will be conducted in a manner providing full &amp; open competition.”  (Ch. 3, Sec. 4[c])</a:t>
            </a:r>
          </a:p>
          <a:p>
            <a:pPr>
              <a:buFontTx/>
              <a:buNone/>
            </a:pPr>
            <a:endParaRPr lang="en-US" sz="2200" dirty="0"/>
          </a:p>
        </p:txBody>
      </p:sp>
      <p:sp>
        <p:nvSpPr>
          <p:cNvPr id="5" name="Footer Placeholder 4"/>
          <p:cNvSpPr>
            <a:spLocks noGrp="1"/>
          </p:cNvSpPr>
          <p:nvPr>
            <p:ph type="ftr" sz="quarter" idx="17"/>
          </p:nvPr>
        </p:nvSpPr>
        <p:spPr/>
        <p:txBody>
          <a:bodyPr/>
          <a:lstStyle/>
          <a:p>
            <a:endParaRPr lang="en-US" dirty="0"/>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a:t>Procurement</a:t>
            </a:r>
          </a:p>
        </p:txBody>
      </p:sp>
      <p:sp>
        <p:nvSpPr>
          <p:cNvPr id="4" name="Footer Placeholder 3"/>
          <p:cNvSpPr>
            <a:spLocks noGrp="1"/>
          </p:cNvSpPr>
          <p:nvPr>
            <p:ph type="ftr" sz="quarter" idx="11"/>
          </p:nvPr>
        </p:nvSpPr>
        <p:spPr/>
        <p:txBody>
          <a:bodyPr/>
          <a:lstStyle/>
          <a:p>
            <a:endParaRPr lang="en-US" dirty="0"/>
          </a:p>
        </p:txBody>
      </p:sp>
      <p:sp>
        <p:nvSpPr>
          <p:cNvPr id="376835" name="Rectangle 3"/>
          <p:cNvSpPr>
            <a:spLocks noGrp="1" noChangeArrowheads="1"/>
          </p:cNvSpPr>
          <p:nvPr>
            <p:ph sz="quarter" idx="1"/>
          </p:nvPr>
        </p:nvSpPr>
        <p:spPr>
          <a:xfrm>
            <a:off x="685512" y="1546412"/>
            <a:ext cx="7543511" cy="4840941"/>
          </a:xfrm>
        </p:spPr>
        <p:txBody>
          <a:bodyPr>
            <a:normAutofit/>
          </a:bodyPr>
          <a:lstStyle/>
          <a:p>
            <a:pPr marL="495769" indent="-495769" algn="ctr">
              <a:lnSpc>
                <a:spcPct val="90000"/>
              </a:lnSpc>
              <a:buNone/>
            </a:pPr>
            <a:r>
              <a:rPr lang="en-US" sz="2200" dirty="0"/>
              <a:t>We will discuss three types of procurement:</a:t>
            </a:r>
          </a:p>
          <a:p>
            <a:pPr marL="495769" indent="-495769">
              <a:lnSpc>
                <a:spcPct val="90000"/>
              </a:lnSpc>
              <a:buNone/>
            </a:pPr>
            <a:endParaRPr lang="en-US" sz="1100" dirty="0"/>
          </a:p>
          <a:p>
            <a:pPr marL="495769" indent="-495769">
              <a:lnSpc>
                <a:spcPct val="90000"/>
              </a:lnSpc>
              <a:buFontTx/>
              <a:buAutoNum type="arabicPeriod"/>
            </a:pPr>
            <a:r>
              <a:rPr lang="en-US" sz="2200" u="sng" dirty="0"/>
              <a:t>Small Purchases</a:t>
            </a:r>
            <a:r>
              <a:rPr lang="en-US" sz="2200" dirty="0"/>
              <a:t> &lt; $100K</a:t>
            </a:r>
            <a:endParaRPr lang="en-US" sz="2200" u="sng" dirty="0"/>
          </a:p>
          <a:p>
            <a:pPr marL="495769" indent="-495769">
              <a:lnSpc>
                <a:spcPct val="90000"/>
              </a:lnSpc>
              <a:buFontTx/>
              <a:buAutoNum type="arabicPeriod"/>
            </a:pPr>
            <a:r>
              <a:rPr lang="en-US" sz="2200" u="sng" dirty="0"/>
              <a:t>Professional Services</a:t>
            </a:r>
            <a:r>
              <a:rPr lang="en-US" sz="2200" dirty="0"/>
              <a:t> from the Private Sector (grant administrator, engineer, architect)</a:t>
            </a:r>
            <a:endParaRPr lang="en-US" sz="1300" dirty="0"/>
          </a:p>
          <a:p>
            <a:pPr marL="495769" indent="-495769">
              <a:lnSpc>
                <a:spcPct val="90000"/>
              </a:lnSpc>
              <a:buFontTx/>
              <a:buAutoNum type="arabicPeriod"/>
            </a:pPr>
            <a:r>
              <a:rPr lang="en-US" sz="2200" u="sng" dirty="0"/>
              <a:t>Public Works Construction</a:t>
            </a:r>
          </a:p>
          <a:p>
            <a:pPr marL="495769" indent="-495769">
              <a:lnSpc>
                <a:spcPct val="90000"/>
              </a:lnSpc>
              <a:buNone/>
            </a:pPr>
            <a:endParaRPr lang="en-US" sz="2200" u="sng" dirty="0"/>
          </a:p>
          <a:p>
            <a:pPr marL="495769" indent="-495769">
              <a:lnSpc>
                <a:spcPct val="90000"/>
              </a:lnSpc>
              <a:buNone/>
            </a:pPr>
            <a:r>
              <a:rPr lang="en-US" sz="2200" u="sng" dirty="0"/>
              <a:t>For Your Reference:</a:t>
            </a:r>
          </a:p>
          <a:p>
            <a:pPr marL="495769" indent="-495769">
              <a:lnSpc>
                <a:spcPct val="90000"/>
              </a:lnSpc>
              <a:buNone/>
            </a:pPr>
            <a:r>
              <a:rPr lang="en-US" sz="2200" dirty="0"/>
              <a:t>--Chapter 3, Section 4</a:t>
            </a:r>
          </a:p>
          <a:p>
            <a:pPr marL="495769" indent="-495769">
              <a:lnSpc>
                <a:spcPct val="90000"/>
              </a:lnSpc>
              <a:buNone/>
            </a:pPr>
            <a:r>
              <a:rPr lang="en-US" sz="2200" dirty="0"/>
              <a:t>--Appendix 2</a:t>
            </a:r>
          </a:p>
          <a:p>
            <a:pPr marL="935977" lvl="1" indent="-478673">
              <a:lnSpc>
                <a:spcPct val="90000"/>
              </a:lnSpc>
            </a:pPr>
            <a:r>
              <a:rPr lang="en-US" sz="1600" u="sng" dirty="0">
                <a:latin typeface="Arial Black" panose="020B0A04020102020204" pitchFamily="34" charset="0"/>
              </a:rPr>
              <a:t>2 CFR 200, Subpart D, Procurement Standards</a:t>
            </a:r>
            <a:endParaRPr lang="en-US" sz="1600" b="1" u="sng" dirty="0">
              <a:latin typeface="Arial Black" pitchFamily="34" charset="0"/>
            </a:endParaRPr>
          </a:p>
          <a:p>
            <a:pPr marL="935977" lvl="1" indent="-478673">
              <a:lnSpc>
                <a:spcPct val="90000"/>
              </a:lnSpc>
            </a:pPr>
            <a:r>
              <a:rPr lang="en-US" sz="1600" b="1" dirty="0">
                <a:latin typeface="Arial Black" pitchFamily="34" charset="0"/>
              </a:rPr>
              <a:t>CONFLICT OF INTEREST REGULATIONS</a:t>
            </a:r>
            <a:endParaRPr lang="en-US" sz="1600" u="sng" dirty="0">
              <a:latin typeface="Arial Black" pitchFamily="34" charset="0"/>
            </a:endParaRPr>
          </a:p>
          <a:p>
            <a:pPr marL="935977" lvl="1" indent="-478673">
              <a:lnSpc>
                <a:spcPct val="90000"/>
              </a:lnSpc>
            </a:pPr>
            <a:r>
              <a:rPr lang="en-US" sz="1600" u="sng" dirty="0">
                <a:latin typeface="Arial Black" pitchFamily="34" charset="0"/>
              </a:rPr>
              <a:t>Georgia Local Government Public Works Construction Law</a:t>
            </a:r>
          </a:p>
          <a:p>
            <a:pPr marL="495769" indent="-495769">
              <a:lnSpc>
                <a:spcPct val="90000"/>
              </a:lnSpc>
              <a:buNone/>
            </a:pPr>
            <a:endParaRPr lang="en-US" sz="1600" dirty="0"/>
          </a:p>
          <a:p>
            <a:pPr marL="495769" indent="-495769">
              <a:lnSpc>
                <a:spcPct val="90000"/>
              </a:lnSpc>
              <a:buNone/>
            </a:pPr>
            <a:endParaRPr lang="en-US" sz="1900" dirty="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t>Procurement, cont.</a:t>
            </a:r>
          </a:p>
        </p:txBody>
      </p:sp>
      <p:sp>
        <p:nvSpPr>
          <p:cNvPr id="4" name="Footer Placeholder 3"/>
          <p:cNvSpPr>
            <a:spLocks noGrp="1"/>
          </p:cNvSpPr>
          <p:nvPr>
            <p:ph type="ftr" sz="quarter" idx="11"/>
          </p:nvPr>
        </p:nvSpPr>
        <p:spPr/>
        <p:txBody>
          <a:bodyPr/>
          <a:lstStyle/>
          <a:p>
            <a:endParaRPr lang="en-US" dirty="0"/>
          </a:p>
        </p:txBody>
      </p:sp>
      <p:sp>
        <p:nvSpPr>
          <p:cNvPr id="340995" name="Rectangle 3"/>
          <p:cNvSpPr>
            <a:spLocks noGrp="1" noChangeArrowheads="1"/>
          </p:cNvSpPr>
          <p:nvPr>
            <p:ph sz="quarter" idx="1"/>
          </p:nvPr>
        </p:nvSpPr>
        <p:spPr>
          <a:xfrm>
            <a:off x="685512" y="1829361"/>
            <a:ext cx="7543511" cy="4557993"/>
          </a:xfrm>
        </p:spPr>
        <p:txBody>
          <a:bodyPr>
            <a:normAutofit lnSpcReduction="10000"/>
          </a:bodyPr>
          <a:lstStyle/>
          <a:p>
            <a:pPr marL="495769" indent="-495769" algn="ctr">
              <a:lnSpc>
                <a:spcPct val="90000"/>
              </a:lnSpc>
              <a:buNone/>
            </a:pPr>
            <a:r>
              <a:rPr lang="en-US" u="sng" dirty="0">
                <a:solidFill>
                  <a:schemeClr val="tx1"/>
                </a:solidFill>
              </a:rPr>
              <a:t>AVOID CONFLICTS OF INTEREST WITH OFFICIALS AND STAFF</a:t>
            </a:r>
          </a:p>
          <a:p>
            <a:pPr marL="495769" indent="-495769">
              <a:lnSpc>
                <a:spcPct val="90000"/>
              </a:lnSpc>
              <a:buNone/>
            </a:pPr>
            <a:endParaRPr lang="en-US" sz="1300" dirty="0"/>
          </a:p>
          <a:p>
            <a:pPr marL="495769" indent="-495769">
              <a:lnSpc>
                <a:spcPct val="90000"/>
              </a:lnSpc>
            </a:pPr>
            <a:r>
              <a:rPr lang="en-US" sz="2200" dirty="0"/>
              <a:t>Applies to Procurement of ALL goods &amp; services</a:t>
            </a:r>
          </a:p>
          <a:p>
            <a:pPr marL="495769" indent="-495769">
              <a:lnSpc>
                <a:spcPct val="90000"/>
              </a:lnSpc>
              <a:buNone/>
            </a:pPr>
            <a:endParaRPr lang="en-US" sz="1300" dirty="0"/>
          </a:p>
          <a:p>
            <a:pPr marL="495769" indent="-495769">
              <a:lnSpc>
                <a:spcPct val="90000"/>
              </a:lnSpc>
            </a:pPr>
            <a:r>
              <a:rPr lang="en-US" sz="2200" dirty="0"/>
              <a:t>Officials &amp; Staff should not benefit from CDBG by </a:t>
            </a:r>
          </a:p>
          <a:p>
            <a:pPr marL="935977" lvl="1" indent="-478673">
              <a:lnSpc>
                <a:spcPct val="90000"/>
              </a:lnSpc>
              <a:buFont typeface="Arial" charset="0"/>
              <a:buAutoNum type="arabicPeriod"/>
            </a:pPr>
            <a:r>
              <a:rPr lang="en-US" sz="1900" dirty="0"/>
              <a:t>Having a financial interest</a:t>
            </a:r>
          </a:p>
          <a:p>
            <a:pPr marL="935977" lvl="1" indent="-478673">
              <a:lnSpc>
                <a:spcPct val="90000"/>
              </a:lnSpc>
              <a:buFont typeface="Arial" charset="0"/>
              <a:buAutoNum type="arabicPeriod"/>
            </a:pPr>
            <a:r>
              <a:rPr lang="en-US" sz="1900" dirty="0"/>
              <a:t>Receiving a direct program benefit</a:t>
            </a:r>
          </a:p>
          <a:p>
            <a:pPr marL="935977" lvl="1" indent="-478673">
              <a:lnSpc>
                <a:spcPct val="90000"/>
              </a:lnSpc>
              <a:buFont typeface="Arial" charset="0"/>
              <a:buAutoNum type="arabicPeriod"/>
            </a:pPr>
            <a:r>
              <a:rPr lang="en-US" sz="1900" dirty="0"/>
              <a:t>Having family or business ties to CDBG project</a:t>
            </a:r>
          </a:p>
          <a:p>
            <a:pPr marL="935977" lvl="1" indent="-478673">
              <a:lnSpc>
                <a:spcPct val="90000"/>
              </a:lnSpc>
              <a:buNone/>
            </a:pPr>
            <a:endParaRPr lang="en-US" sz="1300" dirty="0"/>
          </a:p>
          <a:p>
            <a:pPr marL="495769" indent="-495769">
              <a:lnSpc>
                <a:spcPct val="90000"/>
              </a:lnSpc>
            </a:pPr>
            <a:r>
              <a:rPr lang="en-US" sz="2200" dirty="0"/>
              <a:t>NO EXCEPTIONS with a Procurement C.O.I.</a:t>
            </a:r>
          </a:p>
          <a:p>
            <a:pPr marL="495769" indent="-495769">
              <a:lnSpc>
                <a:spcPct val="90000"/>
              </a:lnSpc>
              <a:buNone/>
            </a:pPr>
            <a:endParaRPr lang="en-US" sz="1300" dirty="0"/>
          </a:p>
          <a:p>
            <a:pPr marL="495769" indent="-495769">
              <a:lnSpc>
                <a:spcPct val="90000"/>
              </a:lnSpc>
            </a:pPr>
            <a:r>
              <a:rPr lang="en-US" sz="2200" dirty="0"/>
              <a:t>Much more detail to come (see Steed Robinson Presentation from this Workshop)</a:t>
            </a:r>
          </a:p>
          <a:p>
            <a:pPr marL="935977" lvl="1" indent="-478673">
              <a:lnSpc>
                <a:spcPct val="90000"/>
              </a:lnSpc>
              <a:buNone/>
            </a:pPr>
            <a:endParaRPr lang="en-US" sz="1900" dirty="0"/>
          </a:p>
          <a:p>
            <a:pPr marL="935977" lvl="1" indent="-478673">
              <a:lnSpc>
                <a:spcPct val="90000"/>
              </a:lnSpc>
              <a:buNone/>
            </a:pPr>
            <a:endParaRPr lang="en-US" sz="1900" dirty="0"/>
          </a:p>
          <a:p>
            <a:pPr marL="935977" lvl="1" indent="-478673">
              <a:lnSpc>
                <a:spcPct val="90000"/>
              </a:lnSpc>
            </a:pPr>
            <a:endParaRPr lang="en-US" sz="1900" dirty="0"/>
          </a:p>
          <a:p>
            <a:pPr marL="935977" lvl="1" indent="-478673">
              <a:lnSpc>
                <a:spcPct val="90000"/>
              </a:lnSpc>
              <a:buNone/>
            </a:pPr>
            <a:endParaRPr lang="en-US" sz="1900"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62000" y="152400"/>
            <a:ext cx="6400512" cy="1008529"/>
          </a:xfrm>
        </p:spPr>
        <p:txBody>
          <a:bodyPr>
            <a:normAutofit/>
          </a:bodyPr>
          <a:lstStyle/>
          <a:p>
            <a:r>
              <a:rPr lang="en-US" sz="2900" dirty="0">
                <a:solidFill>
                  <a:schemeClr val="tx1"/>
                </a:solidFill>
              </a:rPr>
              <a:t>GRANT AWARD PACKAGE</a:t>
            </a:r>
          </a:p>
        </p:txBody>
      </p:sp>
      <p:sp>
        <p:nvSpPr>
          <p:cNvPr id="4" name="Footer Placeholder 3"/>
          <p:cNvSpPr>
            <a:spLocks noGrp="1"/>
          </p:cNvSpPr>
          <p:nvPr>
            <p:ph type="ftr" sz="quarter" idx="11"/>
          </p:nvPr>
        </p:nvSpPr>
        <p:spPr/>
        <p:txBody>
          <a:bodyPr/>
          <a:lstStyle/>
          <a:p>
            <a:endParaRPr lang="en-US" dirty="0"/>
          </a:p>
        </p:txBody>
      </p:sp>
      <p:sp>
        <p:nvSpPr>
          <p:cNvPr id="150531" name="Rectangle 3"/>
          <p:cNvSpPr>
            <a:spLocks noGrp="1" noChangeArrowheads="1"/>
          </p:cNvSpPr>
          <p:nvPr>
            <p:ph sz="quarter" idx="1"/>
          </p:nvPr>
        </p:nvSpPr>
        <p:spPr>
          <a:xfrm>
            <a:off x="692727" y="1981201"/>
            <a:ext cx="8035636" cy="4473388"/>
          </a:xfrm>
        </p:spPr>
        <p:txBody>
          <a:bodyPr>
            <a:normAutofit fontScale="92500" lnSpcReduction="20000"/>
          </a:bodyPr>
          <a:lstStyle/>
          <a:p>
            <a:pPr marL="615437" indent="-615437">
              <a:buClr>
                <a:schemeClr val="bg1"/>
              </a:buClr>
              <a:buFont typeface="Wingdings" pitchFamily="2" charset="2"/>
              <a:buChar char="è"/>
            </a:pPr>
            <a:r>
              <a:rPr lang="en-US" dirty="0"/>
              <a:t>1. Statement of CDBG Award</a:t>
            </a:r>
          </a:p>
          <a:p>
            <a:pPr marL="615437" indent="-615437">
              <a:buClr>
                <a:schemeClr val="bg1"/>
              </a:buClr>
              <a:buFont typeface="Wingdings" pitchFamily="2" charset="2"/>
              <a:buChar char="è"/>
            </a:pPr>
            <a:r>
              <a:rPr lang="en-US" dirty="0"/>
              <a:t>2. Budget Summary </a:t>
            </a:r>
          </a:p>
          <a:p>
            <a:pPr marL="615437" indent="-615437">
              <a:buClr>
                <a:schemeClr val="bg1"/>
              </a:buClr>
              <a:buFont typeface="Wingdings" pitchFamily="2" charset="2"/>
              <a:buChar char="è"/>
            </a:pPr>
            <a:r>
              <a:rPr lang="en-US" dirty="0"/>
              <a:t>3. General &amp; Special Conditions</a:t>
            </a:r>
          </a:p>
          <a:p>
            <a:pPr marL="615437" indent="-615437">
              <a:buClr>
                <a:schemeClr val="bg1"/>
              </a:buClr>
              <a:buFont typeface="Wingdings" pitchFamily="2" charset="2"/>
              <a:buChar char="è"/>
            </a:pPr>
            <a:r>
              <a:rPr lang="en-US" dirty="0"/>
              <a:t>4. Statement of Revisions</a:t>
            </a:r>
          </a:p>
          <a:p>
            <a:pPr marL="615437" indent="-615437">
              <a:buClr>
                <a:schemeClr val="bg1"/>
              </a:buClr>
              <a:buFont typeface="Wingdings" pitchFamily="2" charset="2"/>
              <a:buChar char="è"/>
            </a:pPr>
            <a:r>
              <a:rPr lang="en-US" dirty="0"/>
              <a:t>5. Civil Rights Compliance Certification </a:t>
            </a:r>
          </a:p>
          <a:p>
            <a:pPr marL="615437" indent="-615437">
              <a:buClr>
                <a:schemeClr val="bg1"/>
              </a:buClr>
              <a:buFont typeface="Wingdings" pitchFamily="2" charset="2"/>
              <a:buChar char="è"/>
            </a:pPr>
            <a:r>
              <a:rPr lang="en-US" dirty="0"/>
              <a:t>6. Authorized Signature Card</a:t>
            </a:r>
          </a:p>
          <a:p>
            <a:pPr marL="615437" indent="-615437">
              <a:buClr>
                <a:schemeClr val="bg1"/>
              </a:buClr>
              <a:buFont typeface="Wingdings" pitchFamily="2" charset="2"/>
              <a:buChar char="è"/>
            </a:pPr>
            <a:r>
              <a:rPr lang="en-US" dirty="0"/>
              <a:t>7. VENDOR MANAGEMENT BANK ACCOUNT  	 Form</a:t>
            </a:r>
          </a:p>
          <a:p>
            <a:pPr marL="615437" indent="-615437">
              <a:buClr>
                <a:schemeClr val="bg1"/>
              </a:buClr>
              <a:buFont typeface="Wingdings" pitchFamily="2" charset="2"/>
              <a:buChar char="è"/>
            </a:pPr>
            <a:r>
              <a:rPr lang="en-US" dirty="0"/>
              <a:t>                          </a:t>
            </a:r>
            <a:r>
              <a:rPr lang="en-US" sz="1800" dirty="0"/>
              <a:t>(Chapter 1)</a:t>
            </a:r>
          </a:p>
          <a:p>
            <a:pPr marL="615437" indent="-615437">
              <a:buClr>
                <a:schemeClr val="bg1"/>
              </a:buClr>
              <a:buFont typeface="Wingdings" pitchFamily="2" charset="2"/>
              <a:buChar char="è"/>
            </a:pPr>
            <a:endParaRPr lang="en-US" dirty="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Procurement, cont.</a:t>
            </a:r>
          </a:p>
        </p:txBody>
      </p:sp>
      <p:sp>
        <p:nvSpPr>
          <p:cNvPr id="4" name="Footer Placeholder 3"/>
          <p:cNvSpPr>
            <a:spLocks noGrp="1"/>
          </p:cNvSpPr>
          <p:nvPr>
            <p:ph type="ftr" sz="quarter" idx="11"/>
          </p:nvPr>
        </p:nvSpPr>
        <p:spPr/>
        <p:txBody>
          <a:bodyPr/>
          <a:lstStyle/>
          <a:p>
            <a:endParaRPr lang="en-US" dirty="0"/>
          </a:p>
        </p:txBody>
      </p:sp>
      <p:sp>
        <p:nvSpPr>
          <p:cNvPr id="384003" name="Rectangle 3"/>
          <p:cNvSpPr>
            <a:spLocks noGrp="1" noChangeArrowheads="1"/>
          </p:cNvSpPr>
          <p:nvPr>
            <p:ph sz="quarter" idx="1"/>
          </p:nvPr>
        </p:nvSpPr>
        <p:spPr/>
        <p:txBody>
          <a:bodyPr/>
          <a:lstStyle/>
          <a:p>
            <a:pPr>
              <a:buFontTx/>
              <a:buNone/>
            </a:pPr>
            <a:r>
              <a:rPr lang="en-US" sz="2900" dirty="0"/>
              <a:t>Type # 1: Small Purchases &lt; $100K</a:t>
            </a:r>
          </a:p>
          <a:p>
            <a:endParaRPr lang="en-US" sz="1300" dirty="0"/>
          </a:p>
          <a:p>
            <a:r>
              <a:rPr lang="en-US" sz="2200" dirty="0"/>
              <a:t>Bargain Shop</a:t>
            </a:r>
          </a:p>
          <a:p>
            <a:pPr>
              <a:buFontTx/>
              <a:buNone/>
            </a:pPr>
            <a:endParaRPr lang="en-US" sz="1300" dirty="0"/>
          </a:p>
          <a:p>
            <a:r>
              <a:rPr lang="en-US" sz="2200" dirty="0"/>
              <a:t>Get price quotes from several (three) different qualified sources (remember, full/open </a:t>
            </a:r>
            <a:r>
              <a:rPr lang="en-US" sz="2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competition</a:t>
            </a:r>
            <a:r>
              <a:rPr lang="en-US" sz="2200" dirty="0"/>
              <a:t>)</a:t>
            </a:r>
          </a:p>
          <a:p>
            <a:pPr>
              <a:buFontTx/>
              <a:buNone/>
            </a:pPr>
            <a:endParaRPr lang="en-US" sz="1300" dirty="0"/>
          </a:p>
          <a:p>
            <a:r>
              <a:rPr lang="en-US" sz="2200" dirty="0"/>
              <a:t>Keep documentation in file</a:t>
            </a:r>
          </a:p>
          <a:p>
            <a:pPr>
              <a:buFontTx/>
              <a:buNone/>
            </a:pPr>
            <a:endParaRPr lang="en-US" sz="1300" dirty="0"/>
          </a:p>
          <a:p>
            <a:r>
              <a:rPr lang="en-US" sz="2200" dirty="0"/>
              <a:t>This method </a:t>
            </a:r>
            <a:r>
              <a:rPr lang="en-US" sz="2200" u="sng" dirty="0"/>
              <a:t>cannot</a:t>
            </a:r>
            <a:r>
              <a:rPr lang="en-US" sz="2200" dirty="0"/>
              <a:t> be used for Professional Services</a:t>
            </a:r>
          </a:p>
          <a:p>
            <a:endParaRPr lang="en-US" sz="2200" dirty="0"/>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t>Procurement, cont.</a:t>
            </a:r>
          </a:p>
        </p:txBody>
      </p:sp>
      <p:sp>
        <p:nvSpPr>
          <p:cNvPr id="4" name="Footer Placeholder 3"/>
          <p:cNvSpPr>
            <a:spLocks noGrp="1"/>
          </p:cNvSpPr>
          <p:nvPr>
            <p:ph type="ftr" sz="quarter" idx="11"/>
          </p:nvPr>
        </p:nvSpPr>
        <p:spPr/>
        <p:txBody>
          <a:bodyPr/>
          <a:lstStyle/>
          <a:p>
            <a:endParaRPr lang="en-US" dirty="0"/>
          </a:p>
        </p:txBody>
      </p:sp>
      <p:sp>
        <p:nvSpPr>
          <p:cNvPr id="385027" name="Rectangle 3"/>
          <p:cNvSpPr>
            <a:spLocks noGrp="1" noChangeArrowheads="1"/>
          </p:cNvSpPr>
          <p:nvPr>
            <p:ph sz="quarter" idx="1"/>
          </p:nvPr>
        </p:nvSpPr>
        <p:spPr/>
        <p:txBody>
          <a:bodyPr/>
          <a:lstStyle/>
          <a:p>
            <a:pPr>
              <a:buFontTx/>
              <a:buNone/>
            </a:pPr>
            <a:r>
              <a:rPr lang="en-US" sz="2900" dirty="0"/>
              <a:t>Type # 2: Professional Services</a:t>
            </a:r>
          </a:p>
          <a:p>
            <a:endParaRPr lang="en-US" sz="1300" dirty="0"/>
          </a:p>
          <a:p>
            <a:r>
              <a:rPr lang="en-US" sz="2200" dirty="0"/>
              <a:t>“Competitive Negotiations” </a:t>
            </a:r>
            <a:endParaRPr lang="en-US" sz="1300" dirty="0"/>
          </a:p>
          <a:p>
            <a:r>
              <a:rPr lang="en-US" sz="2200" dirty="0"/>
              <a:t>Advertise RFP or RFQ (include “evaluation factors”) in newspaper and/or “publication with adequate circulation &amp; exposure”. </a:t>
            </a:r>
            <a:endParaRPr lang="en-US" sz="1300" dirty="0"/>
          </a:p>
          <a:p>
            <a:r>
              <a:rPr lang="en-US" sz="2200" dirty="0"/>
              <a:t>Request proposals via U.S. Mail or email from “known providers” (at least 7 for grant admin; at least 10 for engineer or architect)</a:t>
            </a:r>
            <a:endParaRPr lang="en-US" sz="1300" dirty="0"/>
          </a:p>
          <a:p>
            <a:r>
              <a:rPr lang="en-US" sz="2200" dirty="0"/>
              <a:t>Allow minimum of 30 days response time</a:t>
            </a:r>
          </a:p>
          <a:p>
            <a:r>
              <a:rPr lang="en-US" sz="2200" dirty="0"/>
              <a:t>KEEP DOCUMENTATION (ads, mail receipts, etc.)</a:t>
            </a:r>
          </a:p>
          <a:p>
            <a:pPr>
              <a:buFontTx/>
              <a:buNone/>
            </a:pPr>
            <a:endParaRPr lang="en-US" sz="1300" dirty="0"/>
          </a:p>
          <a:p>
            <a:endParaRPr lang="en-US" sz="2200" dirty="0"/>
          </a:p>
          <a:p>
            <a:endParaRPr lang="en-US" dirty="0"/>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457200" y="0"/>
            <a:ext cx="6629977" cy="1371320"/>
          </a:xfrm>
        </p:spPr>
        <p:txBody>
          <a:bodyPr/>
          <a:lstStyle/>
          <a:p>
            <a:r>
              <a:rPr lang="en-US" sz="2900" dirty="0"/>
              <a:t>Procurement of Prof Services, cont.</a:t>
            </a:r>
          </a:p>
        </p:txBody>
      </p:sp>
      <p:sp>
        <p:nvSpPr>
          <p:cNvPr id="4" name="Footer Placeholder 3"/>
          <p:cNvSpPr>
            <a:spLocks noGrp="1"/>
          </p:cNvSpPr>
          <p:nvPr>
            <p:ph type="ftr" sz="quarter" idx="11"/>
          </p:nvPr>
        </p:nvSpPr>
        <p:spPr/>
        <p:txBody>
          <a:bodyPr/>
          <a:lstStyle/>
          <a:p>
            <a:endParaRPr lang="en-US" dirty="0"/>
          </a:p>
        </p:txBody>
      </p:sp>
      <p:sp>
        <p:nvSpPr>
          <p:cNvPr id="386051" name="Rectangle 3"/>
          <p:cNvSpPr>
            <a:spLocks noGrp="1" noChangeArrowheads="1"/>
          </p:cNvSpPr>
          <p:nvPr>
            <p:ph sz="quarter" idx="1"/>
          </p:nvPr>
        </p:nvSpPr>
        <p:spPr>
          <a:xfrm>
            <a:off x="623455" y="1815353"/>
            <a:ext cx="7543512" cy="4786313"/>
          </a:xfrm>
        </p:spPr>
        <p:txBody>
          <a:bodyPr>
            <a:normAutofit lnSpcReduction="10000"/>
          </a:bodyPr>
          <a:lstStyle/>
          <a:p>
            <a:pPr>
              <a:lnSpc>
                <a:spcPct val="90000"/>
              </a:lnSpc>
              <a:buFontTx/>
              <a:buNone/>
            </a:pPr>
            <a:r>
              <a:rPr lang="en-US" dirty="0">
                <a:solidFill>
                  <a:schemeClr val="tx1"/>
                </a:solidFill>
                <a:latin typeface="Arial Black" pitchFamily="34" charset="0"/>
              </a:rPr>
              <a:t>	Prepare </a:t>
            </a:r>
            <a:r>
              <a:rPr lang="en-US" u="sng" dirty="0">
                <a:solidFill>
                  <a:schemeClr val="tx1"/>
                </a:solidFill>
                <a:latin typeface="Arial Black" pitchFamily="34" charset="0"/>
              </a:rPr>
              <a:t>written evaluation plan</a:t>
            </a:r>
            <a:r>
              <a:rPr lang="en-US" dirty="0">
                <a:solidFill>
                  <a:schemeClr val="tx1"/>
                </a:solidFill>
                <a:latin typeface="Arial Black" pitchFamily="34" charset="0"/>
              </a:rPr>
              <a:t> with method for scoring proposals</a:t>
            </a:r>
          </a:p>
          <a:p>
            <a:pPr>
              <a:lnSpc>
                <a:spcPct val="90000"/>
              </a:lnSpc>
              <a:buFontTx/>
              <a:buNone/>
            </a:pPr>
            <a:endParaRPr lang="en-US" sz="1300" dirty="0">
              <a:latin typeface="Arial Black" pitchFamily="34" charset="0"/>
            </a:endParaRPr>
          </a:p>
          <a:p>
            <a:pPr algn="ctr">
              <a:lnSpc>
                <a:spcPct val="90000"/>
              </a:lnSpc>
              <a:buFontTx/>
              <a:buNone/>
            </a:pPr>
            <a:r>
              <a:rPr lang="en-US" sz="2200" u="sng" dirty="0"/>
              <a:t>EXAMPLE: </a:t>
            </a:r>
          </a:p>
          <a:p>
            <a:pPr algn="ctr">
              <a:lnSpc>
                <a:spcPct val="90000"/>
              </a:lnSpc>
              <a:buFontTx/>
              <a:buNone/>
            </a:pPr>
            <a:r>
              <a:rPr lang="en-US" sz="2200" dirty="0"/>
              <a:t>Evaluation Factor </a:t>
            </a:r>
            <a:r>
              <a:rPr lang="en-US" sz="2200" u="sng" dirty="0"/>
              <a:t>#1</a:t>
            </a:r>
            <a:r>
              <a:rPr lang="en-US" sz="2200" dirty="0"/>
              <a:t> </a:t>
            </a:r>
          </a:p>
          <a:p>
            <a:pPr algn="ctr">
              <a:lnSpc>
                <a:spcPct val="90000"/>
              </a:lnSpc>
              <a:buFontTx/>
              <a:buNone/>
            </a:pPr>
            <a:r>
              <a:rPr lang="en-US" sz="2200" dirty="0"/>
              <a:t> “Grant administrator’s knowledge of CDBG guidelines and regulations”.</a:t>
            </a:r>
            <a:r>
              <a:rPr lang="en-US" b="0" dirty="0">
                <a:solidFill>
                  <a:schemeClr val="tx1"/>
                </a:solidFill>
              </a:rPr>
              <a:t>  </a:t>
            </a:r>
          </a:p>
          <a:p>
            <a:pPr>
              <a:lnSpc>
                <a:spcPct val="90000"/>
              </a:lnSpc>
              <a:buFontTx/>
              <a:buNone/>
            </a:pPr>
            <a:r>
              <a:rPr lang="en-US" sz="2200" dirty="0"/>
              <a:t>Score range 4, 3, 2, 1, 0</a:t>
            </a:r>
          </a:p>
          <a:p>
            <a:pPr>
              <a:lnSpc>
                <a:spcPct val="90000"/>
              </a:lnSpc>
              <a:buFontTx/>
              <a:buNone/>
            </a:pPr>
            <a:r>
              <a:rPr lang="en-US" sz="2200" dirty="0"/>
              <a:t>		4 points = 5 or more years of training</a:t>
            </a:r>
          </a:p>
          <a:p>
            <a:pPr>
              <a:lnSpc>
                <a:spcPct val="90000"/>
              </a:lnSpc>
              <a:buFontTx/>
              <a:buNone/>
            </a:pPr>
            <a:r>
              <a:rPr lang="en-US" sz="2200" dirty="0"/>
              <a:t>		3 points = 3-4 years of training</a:t>
            </a:r>
          </a:p>
          <a:p>
            <a:pPr>
              <a:lnSpc>
                <a:spcPct val="90000"/>
              </a:lnSpc>
              <a:buFontTx/>
              <a:buNone/>
            </a:pPr>
            <a:r>
              <a:rPr lang="en-US" sz="2200" dirty="0"/>
              <a:t>		2 points = 2 years of training</a:t>
            </a:r>
          </a:p>
          <a:p>
            <a:pPr>
              <a:lnSpc>
                <a:spcPct val="90000"/>
              </a:lnSpc>
              <a:buFontTx/>
              <a:buNone/>
            </a:pPr>
            <a:r>
              <a:rPr lang="en-US" sz="2200" dirty="0"/>
              <a:t>		1 point = 1 year of training</a:t>
            </a:r>
          </a:p>
          <a:p>
            <a:pPr>
              <a:lnSpc>
                <a:spcPct val="90000"/>
              </a:lnSpc>
              <a:buFontTx/>
              <a:buNone/>
            </a:pPr>
            <a:r>
              <a:rPr lang="en-US" sz="2200" dirty="0"/>
              <a:t>		0 points = less than 1 year of training</a:t>
            </a:r>
          </a:p>
          <a:p>
            <a:pPr>
              <a:lnSpc>
                <a:spcPct val="90000"/>
              </a:lnSpc>
              <a:buFontTx/>
              <a:buNone/>
            </a:pPr>
            <a:endParaRPr lang="en-US" sz="2200" dirty="0"/>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sz="2900" dirty="0"/>
              <a:t>Procurement of Prof Services, cont.</a:t>
            </a:r>
          </a:p>
        </p:txBody>
      </p:sp>
      <p:sp>
        <p:nvSpPr>
          <p:cNvPr id="4" name="Footer Placeholder 3"/>
          <p:cNvSpPr>
            <a:spLocks noGrp="1"/>
          </p:cNvSpPr>
          <p:nvPr>
            <p:ph type="ftr" sz="quarter" idx="11"/>
          </p:nvPr>
        </p:nvSpPr>
        <p:spPr/>
        <p:txBody>
          <a:bodyPr/>
          <a:lstStyle/>
          <a:p>
            <a:endParaRPr lang="en-US" dirty="0"/>
          </a:p>
        </p:txBody>
      </p:sp>
      <p:sp>
        <p:nvSpPr>
          <p:cNvPr id="387075" name="Rectangle 3"/>
          <p:cNvSpPr>
            <a:spLocks noGrp="1" noChangeArrowheads="1"/>
          </p:cNvSpPr>
          <p:nvPr>
            <p:ph sz="quarter" idx="1"/>
          </p:nvPr>
        </p:nvSpPr>
        <p:spPr>
          <a:xfrm>
            <a:off x="685512" y="1829361"/>
            <a:ext cx="7973579" cy="4490757"/>
          </a:xfrm>
        </p:spPr>
        <p:txBody>
          <a:bodyPr vert="horz" anchor="t">
            <a:normAutofit lnSpcReduction="10000"/>
          </a:bodyPr>
          <a:lstStyle/>
          <a:p>
            <a:pPr marL="495769" indent="-495769">
              <a:lnSpc>
                <a:spcPct val="113999"/>
              </a:lnSpc>
              <a:buNone/>
            </a:pPr>
            <a:r>
              <a:rPr lang="en-US" dirty="0">
                <a:solidFill>
                  <a:schemeClr val="tx1"/>
                </a:solidFill>
              </a:rPr>
              <a:t>FINAL NOTES:</a:t>
            </a:r>
          </a:p>
          <a:p>
            <a:pPr marL="495769" indent="-495769">
              <a:lnSpc>
                <a:spcPct val="113999"/>
              </a:lnSpc>
              <a:buFontTx/>
              <a:buAutoNum type="arabicPeriod"/>
            </a:pPr>
            <a:r>
              <a:rPr lang="en-US" sz="2200" dirty="0"/>
              <a:t>Include </a:t>
            </a:r>
            <a:r>
              <a:rPr lang="en-US" sz="2200" u="sng" dirty="0"/>
              <a:t>Evaluation Factors</a:t>
            </a:r>
            <a:r>
              <a:rPr lang="en-US" sz="2200" dirty="0"/>
              <a:t> in RFP/RFQ</a:t>
            </a:r>
            <a:endParaRPr lang="en-US" sz="2200" dirty="0">
              <a:solidFill>
                <a:schemeClr val="tx1"/>
              </a:solidFill>
            </a:endParaRPr>
          </a:p>
          <a:p>
            <a:pPr marL="495769" indent="-495769">
              <a:lnSpc>
                <a:spcPct val="113999"/>
              </a:lnSpc>
              <a:buFontTx/>
              <a:buAutoNum type="arabicPeriod"/>
            </a:pPr>
            <a:r>
              <a:rPr lang="en-US" sz="2200" dirty="0"/>
              <a:t>Scoring involves Elected Officials &amp; Staff</a:t>
            </a:r>
            <a:endParaRPr lang="en-US" sz="2200" dirty="0">
              <a:solidFill>
                <a:schemeClr val="tx1"/>
              </a:solidFill>
            </a:endParaRPr>
          </a:p>
          <a:p>
            <a:pPr marL="495769" indent="-495769">
              <a:lnSpc>
                <a:spcPct val="113999"/>
              </a:lnSpc>
              <a:buFontTx/>
              <a:buAutoNum type="arabicPeriod"/>
            </a:pPr>
            <a:r>
              <a:rPr lang="en-US" sz="2200" dirty="0"/>
              <a:t>After evaluating/scoring, notify legal counsel &amp; obtain official approval from Council or Commission</a:t>
            </a:r>
            <a:endParaRPr lang="en-US" sz="2200" dirty="0">
              <a:solidFill>
                <a:schemeClr val="tx1"/>
              </a:solidFill>
            </a:endParaRPr>
          </a:p>
          <a:p>
            <a:pPr marL="495769" indent="-495769">
              <a:lnSpc>
                <a:spcPct val="113999"/>
              </a:lnSpc>
              <a:buFontTx/>
              <a:buAutoNum type="arabicPeriod"/>
            </a:pPr>
            <a:r>
              <a:rPr lang="en-US" sz="2200" dirty="0"/>
              <a:t>If Procurement of Prof Services process was correctly conducted within the last two years for an application denied within the past year, a new procurement process is not necessary to retain same firm (if same project and </a:t>
            </a:r>
            <a:r>
              <a:rPr lang="en-US" sz="2200" u="sng" dirty="0">
                <a:solidFill>
                  <a:srgbClr val="FF0000"/>
                </a:solidFill>
              </a:rPr>
              <a:t>Section 3 has been followed</a:t>
            </a:r>
            <a:r>
              <a:rPr lang="en-US" sz="2200" dirty="0"/>
              <a:t>).</a:t>
            </a:r>
            <a:endParaRPr lang="en-US" sz="2200" dirty="0">
              <a:solidFill>
                <a:schemeClr val="tx1"/>
              </a:solidFill>
              <a:cs typeface="Arial" charset="0"/>
            </a:endParaRPr>
          </a:p>
          <a:p>
            <a:pPr marL="495769" indent="-495769">
              <a:lnSpc>
                <a:spcPct val="113999"/>
              </a:lnSpc>
              <a:buFontTx/>
              <a:buAutoNum type="arabicPeriod"/>
            </a:pPr>
            <a:r>
              <a:rPr lang="en-US" sz="2200" dirty="0">
                <a:cs typeface="Arial" charset="0"/>
              </a:rPr>
              <a:t>KEEP RECORDS of all required actions – it will be monitored (ads, mail-outs, evaluations).</a:t>
            </a:r>
            <a:endParaRPr lang="en-US" sz="2200" dirty="0">
              <a:solidFill>
                <a:schemeClr val="tx1"/>
              </a:solidFill>
              <a:cs typeface="Arial" charset="0"/>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normAutofit fontScale="90000"/>
          </a:bodyPr>
          <a:lstStyle/>
          <a:p>
            <a:r>
              <a:rPr lang="en-US"/>
              <a:t>Procurement of Public Works Construction</a:t>
            </a:r>
          </a:p>
        </p:txBody>
      </p:sp>
      <p:sp>
        <p:nvSpPr>
          <p:cNvPr id="4" name="Footer Placeholder 3"/>
          <p:cNvSpPr>
            <a:spLocks noGrp="1"/>
          </p:cNvSpPr>
          <p:nvPr>
            <p:ph type="ftr" sz="quarter" idx="11"/>
          </p:nvPr>
        </p:nvSpPr>
        <p:spPr/>
        <p:txBody>
          <a:bodyPr/>
          <a:lstStyle/>
          <a:p>
            <a:endParaRPr lang="en-US" dirty="0"/>
          </a:p>
        </p:txBody>
      </p:sp>
      <p:sp>
        <p:nvSpPr>
          <p:cNvPr id="390147" name="Rectangle 3"/>
          <p:cNvSpPr>
            <a:spLocks noGrp="1" noChangeArrowheads="1"/>
          </p:cNvSpPr>
          <p:nvPr>
            <p:ph sz="quarter" idx="1"/>
          </p:nvPr>
        </p:nvSpPr>
        <p:spPr>
          <a:xfrm>
            <a:off x="609600" y="1993241"/>
            <a:ext cx="7543512" cy="4437529"/>
          </a:xfrm>
        </p:spPr>
        <p:txBody>
          <a:bodyPr>
            <a:normAutofit lnSpcReduction="10000"/>
          </a:bodyPr>
          <a:lstStyle/>
          <a:p>
            <a:pPr marL="661025" indent="-661025"/>
            <a:r>
              <a:rPr lang="en-US" sz="2200" dirty="0"/>
              <a:t>Advertise for “Competitive Sealed Bids”</a:t>
            </a:r>
          </a:p>
          <a:p>
            <a:pPr marL="661025" indent="-661025">
              <a:buNone/>
            </a:pPr>
            <a:endParaRPr lang="en-US" sz="1300" dirty="0"/>
          </a:p>
          <a:p>
            <a:pPr marL="661025" indent="-661025"/>
            <a:r>
              <a:rPr lang="en-US" sz="2200" dirty="0"/>
              <a:t>Traditional </a:t>
            </a:r>
            <a:r>
              <a:rPr lang="en-US" sz="2200" i="1" dirty="0"/>
              <a:t>“Design-Bid-Build”</a:t>
            </a:r>
            <a:r>
              <a:rPr lang="en-US" sz="2200" dirty="0"/>
              <a:t> model vs. Non-Traditional </a:t>
            </a:r>
            <a:r>
              <a:rPr lang="en-US" sz="2200" i="1" dirty="0"/>
              <a:t>“Design-Build”</a:t>
            </a:r>
            <a:r>
              <a:rPr lang="en-US" sz="2200" dirty="0"/>
              <a:t> or </a:t>
            </a:r>
            <a:r>
              <a:rPr lang="en-US" sz="2200" i="1" dirty="0"/>
              <a:t>“Construction Management”</a:t>
            </a:r>
            <a:r>
              <a:rPr lang="en-US" sz="2200" dirty="0"/>
              <a:t> models</a:t>
            </a:r>
          </a:p>
          <a:p>
            <a:pPr marL="661025" indent="-661025">
              <a:buNone/>
            </a:pPr>
            <a:endParaRPr lang="en-US" sz="900" dirty="0"/>
          </a:p>
          <a:p>
            <a:pPr marL="661025" indent="-661025"/>
            <a:r>
              <a:rPr lang="en-US" sz="2200" dirty="0"/>
              <a:t>If non-traditional, </a:t>
            </a:r>
            <a:r>
              <a:rPr lang="en-US" sz="2200" u="sng" dirty="0"/>
              <a:t>you must first consult with Legal Counsel &amp; DCA</a:t>
            </a:r>
          </a:p>
          <a:p>
            <a:pPr marL="661025" indent="-661025">
              <a:buNone/>
            </a:pPr>
            <a:endParaRPr lang="en-US" sz="900" u="sng" dirty="0"/>
          </a:p>
          <a:p>
            <a:pPr marL="661025" indent="-661025"/>
            <a:r>
              <a:rPr lang="en-US" sz="2200" dirty="0"/>
              <a:t>Reference Appendix 2</a:t>
            </a:r>
          </a:p>
          <a:p>
            <a:pPr marL="1095535" lvl="1" indent="-638231">
              <a:buFontTx/>
              <a:buAutoNum type="romanLcPeriod"/>
            </a:pPr>
            <a:r>
              <a:rPr lang="en-US" sz="2200" dirty="0"/>
              <a:t>Georgia Local Government Public Works Construction Law</a:t>
            </a:r>
          </a:p>
          <a:p>
            <a:pPr marL="1095535" lvl="1" indent="-638231">
              <a:buFontTx/>
              <a:buAutoNum type="romanLcPeriod"/>
            </a:pPr>
            <a:r>
              <a:rPr lang="en-US" sz="2400" dirty="0"/>
              <a:t>2 CFR 200, Subpart D, Procurement Standards</a:t>
            </a:r>
            <a:endParaRPr lang="en-US" sz="2200" dirty="0"/>
          </a:p>
          <a:p>
            <a:pPr marL="1095535" lvl="1" indent="-638231">
              <a:buFontTx/>
              <a:buAutoNum type="romanLcPeriod"/>
            </a:pPr>
            <a:endParaRPr lang="en-US" sz="2200" dirty="0"/>
          </a:p>
          <a:p>
            <a:pPr marL="1095535" lvl="1" indent="-638231">
              <a:buFontTx/>
              <a:buAutoNum type="romanLcPeriod"/>
            </a:pPr>
            <a:endParaRPr lang="en-US" sz="2200" dirty="0"/>
          </a:p>
          <a:p>
            <a:pPr marL="1095535" lvl="1" indent="-638231">
              <a:buFontTx/>
              <a:buAutoNum type="romanLcPeriod"/>
            </a:pPr>
            <a:endParaRPr lang="en-US" sz="2200" dirty="0"/>
          </a:p>
          <a:p>
            <a:pPr marL="661025" indent="-661025"/>
            <a:endParaRPr lang="en-US" sz="2200" dirty="0"/>
          </a:p>
          <a:p>
            <a:pPr marL="661025" indent="-661025"/>
            <a:endParaRPr lang="en-US" sz="2200" dirty="0"/>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sz="2900" dirty="0"/>
              <a:t>Procurement of Public Works Construction, cont.</a:t>
            </a:r>
          </a:p>
        </p:txBody>
      </p:sp>
      <p:sp>
        <p:nvSpPr>
          <p:cNvPr id="4" name="Footer Placeholder 3"/>
          <p:cNvSpPr>
            <a:spLocks noGrp="1"/>
          </p:cNvSpPr>
          <p:nvPr>
            <p:ph type="ftr" sz="quarter" idx="11"/>
          </p:nvPr>
        </p:nvSpPr>
        <p:spPr/>
        <p:txBody>
          <a:bodyPr/>
          <a:lstStyle/>
          <a:p>
            <a:endParaRPr lang="en-US" dirty="0"/>
          </a:p>
        </p:txBody>
      </p:sp>
      <p:sp>
        <p:nvSpPr>
          <p:cNvPr id="391171" name="Rectangle 3"/>
          <p:cNvSpPr>
            <a:spLocks noGrp="1" noChangeArrowheads="1"/>
          </p:cNvSpPr>
          <p:nvPr>
            <p:ph sz="quarter" idx="1"/>
          </p:nvPr>
        </p:nvSpPr>
        <p:spPr>
          <a:xfrm>
            <a:off x="484909" y="1829361"/>
            <a:ext cx="8243455" cy="4625228"/>
          </a:xfrm>
        </p:spPr>
        <p:txBody>
          <a:bodyPr>
            <a:normAutofit lnSpcReduction="10000"/>
          </a:bodyPr>
          <a:lstStyle/>
          <a:p>
            <a:pPr>
              <a:lnSpc>
                <a:spcPct val="90000"/>
              </a:lnSpc>
              <a:buFontTx/>
              <a:buNone/>
            </a:pPr>
            <a:r>
              <a:rPr lang="en-US" dirty="0">
                <a:solidFill>
                  <a:schemeClr val="tx1"/>
                </a:solidFill>
              </a:rPr>
              <a:t>What’s Included in the Bid Advertisement?</a:t>
            </a:r>
          </a:p>
          <a:p>
            <a:pPr>
              <a:lnSpc>
                <a:spcPct val="90000"/>
              </a:lnSpc>
              <a:buFontTx/>
              <a:buNone/>
            </a:pPr>
            <a:endParaRPr lang="en-US" sz="1300" dirty="0"/>
          </a:p>
          <a:p>
            <a:pPr>
              <a:lnSpc>
                <a:spcPct val="90000"/>
              </a:lnSpc>
            </a:pPr>
            <a:r>
              <a:rPr lang="en-US" sz="2200" dirty="0"/>
              <a:t>Work hand-in-hand with engineer/architect to prepare complete &amp; specific CDBG project description</a:t>
            </a:r>
          </a:p>
          <a:p>
            <a:pPr>
              <a:lnSpc>
                <a:spcPct val="90000"/>
              </a:lnSpc>
              <a:buFontTx/>
              <a:buNone/>
            </a:pPr>
            <a:endParaRPr lang="en-US" sz="1300" dirty="0"/>
          </a:p>
          <a:p>
            <a:pPr>
              <a:lnSpc>
                <a:spcPct val="90000"/>
              </a:lnSpc>
            </a:pPr>
            <a:r>
              <a:rPr lang="en-US" sz="2200" dirty="0"/>
              <a:t>Seek a “firm-fixed price” contract</a:t>
            </a:r>
          </a:p>
          <a:p>
            <a:pPr>
              <a:lnSpc>
                <a:spcPct val="90000"/>
              </a:lnSpc>
              <a:buFontTx/>
              <a:buNone/>
            </a:pPr>
            <a:endParaRPr lang="en-US" sz="1300" dirty="0"/>
          </a:p>
          <a:p>
            <a:pPr>
              <a:lnSpc>
                <a:spcPct val="90000"/>
              </a:lnSpc>
            </a:pPr>
            <a:r>
              <a:rPr lang="en-US" sz="2200" dirty="0"/>
              <a:t>Selection of winner is “principally based on price”</a:t>
            </a:r>
          </a:p>
          <a:p>
            <a:pPr>
              <a:lnSpc>
                <a:spcPct val="90000"/>
              </a:lnSpc>
            </a:pPr>
            <a:endParaRPr lang="en-US" sz="1300" dirty="0"/>
          </a:p>
          <a:p>
            <a:pPr>
              <a:lnSpc>
                <a:spcPct val="90000"/>
              </a:lnSpc>
            </a:pPr>
            <a:r>
              <a:rPr lang="en-US" sz="2200" dirty="0"/>
              <a:t>Must include mandatory bonding requirements, pre-qualifications, pre-bid </a:t>
            </a:r>
            <a:r>
              <a:rPr lang="en-US" sz="2200"/>
              <a:t>conferences </a:t>
            </a:r>
            <a:r>
              <a:rPr lang="en-US" sz="2200" dirty="0"/>
              <a:t>&amp;</a:t>
            </a:r>
            <a:r>
              <a:rPr lang="en-US" sz="2200"/>
              <a:t> contract is a Section 3 covered contract &amp; </a:t>
            </a:r>
            <a:r>
              <a:rPr lang="en-US" sz="2200" dirty="0"/>
              <a:t>contract is a Section 3 covered contract </a:t>
            </a:r>
          </a:p>
          <a:p>
            <a:pPr>
              <a:lnSpc>
                <a:spcPct val="90000"/>
              </a:lnSpc>
              <a:buFontTx/>
              <a:buNone/>
            </a:pPr>
            <a:endParaRPr lang="en-US" sz="1300" dirty="0"/>
          </a:p>
          <a:p>
            <a:pPr>
              <a:lnSpc>
                <a:spcPct val="90000"/>
              </a:lnSpc>
            </a:pPr>
            <a:r>
              <a:rPr lang="en-US" sz="2200" dirty="0"/>
              <a:t>All bids must be opened </a:t>
            </a:r>
            <a:r>
              <a:rPr lang="en-US" sz="2200" u="sng" dirty="0"/>
              <a:t>publicly</a:t>
            </a:r>
            <a:r>
              <a:rPr lang="en-US" sz="2200" dirty="0"/>
              <a:t> at time &amp; place specified in bid ad</a:t>
            </a:r>
          </a:p>
          <a:p>
            <a:pPr>
              <a:lnSpc>
                <a:spcPct val="90000"/>
              </a:lnSpc>
              <a:buFontTx/>
              <a:buNone/>
            </a:pPr>
            <a:endParaRPr lang="en-US" sz="2200" dirty="0"/>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sz="2900" dirty="0"/>
              <a:t>Procurement of Public Works Construction, cont.</a:t>
            </a:r>
          </a:p>
        </p:txBody>
      </p:sp>
      <p:sp>
        <p:nvSpPr>
          <p:cNvPr id="4" name="Footer Placeholder 3"/>
          <p:cNvSpPr>
            <a:spLocks noGrp="1"/>
          </p:cNvSpPr>
          <p:nvPr>
            <p:ph type="ftr" sz="quarter" idx="11"/>
          </p:nvPr>
        </p:nvSpPr>
        <p:spPr/>
        <p:txBody>
          <a:bodyPr/>
          <a:lstStyle/>
          <a:p>
            <a:endParaRPr lang="en-US" dirty="0"/>
          </a:p>
        </p:txBody>
      </p:sp>
      <p:sp>
        <p:nvSpPr>
          <p:cNvPr id="402435" name="Rectangle 3"/>
          <p:cNvSpPr>
            <a:spLocks noGrp="1" noChangeArrowheads="1"/>
          </p:cNvSpPr>
          <p:nvPr>
            <p:ph sz="quarter" idx="1"/>
          </p:nvPr>
        </p:nvSpPr>
        <p:spPr>
          <a:xfrm>
            <a:off x="685512" y="1815353"/>
            <a:ext cx="7696488" cy="4113960"/>
          </a:xfrm>
          <a:noFill/>
        </p:spPr>
        <p:txBody>
          <a:bodyPr>
            <a:normAutofit fontScale="92500" lnSpcReduction="10000"/>
          </a:bodyPr>
          <a:lstStyle/>
          <a:p>
            <a:pPr marL="495769" indent="-495769">
              <a:buClr>
                <a:schemeClr val="bg1"/>
              </a:buClr>
              <a:buNone/>
            </a:pPr>
            <a:r>
              <a:rPr lang="en-US" dirty="0">
                <a:solidFill>
                  <a:schemeClr val="tx1"/>
                </a:solidFill>
              </a:rPr>
              <a:t>The Bid Advertisement, cont.</a:t>
            </a:r>
          </a:p>
          <a:p>
            <a:pPr marL="495769" indent="-495769">
              <a:buClr>
                <a:schemeClr val="bg1"/>
              </a:buClr>
              <a:buNone/>
            </a:pPr>
            <a:endParaRPr lang="en-US" sz="1300" dirty="0"/>
          </a:p>
          <a:p>
            <a:pPr marL="495769" indent="-495769"/>
            <a:r>
              <a:rPr lang="en-US" sz="2200" dirty="0"/>
              <a:t>Include </a:t>
            </a:r>
            <a:r>
              <a:rPr lang="en-US" sz="2200" u="sng" dirty="0"/>
              <a:t>Alternates</a:t>
            </a:r>
            <a:r>
              <a:rPr lang="en-US" sz="2200" dirty="0"/>
              <a:t> to the “Base Bid”</a:t>
            </a:r>
          </a:p>
          <a:p>
            <a:pPr marL="935977" lvl="1" indent="-478673">
              <a:buFont typeface="Wingdings" pitchFamily="2" charset="2"/>
              <a:buChar char="ü"/>
            </a:pPr>
            <a:r>
              <a:rPr lang="en-US" sz="2200" dirty="0"/>
              <a:t>“DEDUCTS” (you’d prefer to keep but can do without)</a:t>
            </a:r>
          </a:p>
          <a:p>
            <a:pPr marL="935977" lvl="1" indent="-478673">
              <a:buFont typeface="Wingdings" pitchFamily="2" charset="2"/>
              <a:buChar char="ü"/>
            </a:pPr>
            <a:r>
              <a:rPr lang="en-US" sz="2200" dirty="0"/>
              <a:t>“ADD’S” (non-essential but you’d like to have)</a:t>
            </a:r>
          </a:p>
          <a:p>
            <a:pPr marL="935977" lvl="1" indent="-478673">
              <a:buNone/>
            </a:pPr>
            <a:endParaRPr lang="en-US" sz="1300" dirty="0"/>
          </a:p>
          <a:p>
            <a:pPr marL="495769" indent="-495769"/>
            <a:r>
              <a:rPr lang="en-US" sz="2200" dirty="0"/>
              <a:t>List them by priority because…</a:t>
            </a:r>
          </a:p>
          <a:p>
            <a:pPr marL="935977" lvl="1" indent="-478673"/>
            <a:r>
              <a:rPr lang="en-US" sz="2200" dirty="0"/>
              <a:t>When bids come in too close to call, these can make difference in determining lowest bidder</a:t>
            </a:r>
          </a:p>
          <a:p>
            <a:pPr marL="935977" lvl="1" indent="-478673"/>
            <a:r>
              <a:rPr lang="en-US" sz="2200" dirty="0"/>
              <a:t>It levels playing field for pool of contractors</a:t>
            </a:r>
          </a:p>
          <a:p>
            <a:pPr marL="935977" lvl="1" indent="-478673"/>
            <a:r>
              <a:rPr lang="en-US" sz="2200" dirty="0"/>
              <a:t>Addresses “change-order” issues in advance</a:t>
            </a:r>
          </a:p>
          <a:p>
            <a:pPr marL="935977" lvl="1" indent="-478673"/>
            <a:endParaRPr lang="en-US" sz="2200" dirty="0"/>
          </a:p>
          <a:p>
            <a:pPr marL="495769" indent="-495769">
              <a:buNone/>
            </a:pPr>
            <a:endParaRPr lang="en-US" sz="2200" dirty="0"/>
          </a:p>
          <a:p>
            <a:pPr marL="495769" indent="-495769">
              <a:buNone/>
            </a:pPr>
            <a:endParaRPr lang="en-US" sz="2200" dirty="0"/>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sz="2900" dirty="0"/>
              <a:t>Procurement of Public Works Construction, cont.</a:t>
            </a:r>
          </a:p>
        </p:txBody>
      </p:sp>
      <p:sp>
        <p:nvSpPr>
          <p:cNvPr id="4" name="Footer Placeholder 3"/>
          <p:cNvSpPr>
            <a:spLocks noGrp="1"/>
          </p:cNvSpPr>
          <p:nvPr>
            <p:ph type="ftr" sz="quarter" idx="11"/>
          </p:nvPr>
        </p:nvSpPr>
        <p:spPr/>
        <p:txBody>
          <a:bodyPr/>
          <a:lstStyle/>
          <a:p>
            <a:endParaRPr lang="en-US" dirty="0"/>
          </a:p>
        </p:txBody>
      </p:sp>
      <p:sp>
        <p:nvSpPr>
          <p:cNvPr id="393219" name="Rectangle 3"/>
          <p:cNvSpPr>
            <a:spLocks noGrp="1" noChangeArrowheads="1"/>
          </p:cNvSpPr>
          <p:nvPr>
            <p:ph sz="quarter" idx="1"/>
          </p:nvPr>
        </p:nvSpPr>
        <p:spPr>
          <a:xfrm>
            <a:off x="685512" y="1829361"/>
            <a:ext cx="7765761" cy="4625228"/>
          </a:xfrm>
        </p:spPr>
        <p:txBody>
          <a:bodyPr>
            <a:normAutofit lnSpcReduction="10000"/>
          </a:bodyPr>
          <a:lstStyle/>
          <a:p>
            <a:pPr marL="495769" indent="-495769">
              <a:lnSpc>
                <a:spcPct val="90000"/>
              </a:lnSpc>
              <a:buNone/>
            </a:pPr>
            <a:r>
              <a:rPr lang="en-US" sz="2200" dirty="0"/>
              <a:t>Bid Advertising Requirements</a:t>
            </a:r>
          </a:p>
          <a:p>
            <a:pPr marL="495769" indent="-495769">
              <a:lnSpc>
                <a:spcPct val="90000"/>
              </a:lnSpc>
              <a:buNone/>
            </a:pPr>
            <a:endParaRPr lang="en-US" sz="1100" dirty="0"/>
          </a:p>
          <a:p>
            <a:pPr marL="495769" indent="-495769">
              <a:lnSpc>
                <a:spcPct val="90000"/>
              </a:lnSpc>
            </a:pPr>
            <a:r>
              <a:rPr lang="en-US" sz="1900" dirty="0"/>
              <a:t>Advertise in newspaper </a:t>
            </a:r>
            <a:r>
              <a:rPr lang="en-US" sz="1900" u="sng" dirty="0"/>
              <a:t>at least</a:t>
            </a:r>
            <a:r>
              <a:rPr lang="en-US" sz="1900" dirty="0"/>
              <a:t> twice in four-week period prior to bid opening.   Or on Internet website (see below).</a:t>
            </a:r>
          </a:p>
          <a:p>
            <a:pPr marL="495769" indent="-495769">
              <a:lnSpc>
                <a:spcPct val="90000"/>
              </a:lnSpc>
            </a:pPr>
            <a:r>
              <a:rPr lang="en-US" sz="1900" dirty="0"/>
              <a:t>Post construction opportunity at local government office.</a:t>
            </a:r>
          </a:p>
          <a:p>
            <a:pPr marL="495769" indent="-495769">
              <a:lnSpc>
                <a:spcPct val="90000"/>
              </a:lnSpc>
            </a:pPr>
            <a:endParaRPr lang="en-US" sz="2200" dirty="0"/>
          </a:p>
          <a:p>
            <a:pPr marL="495769" indent="-495769">
              <a:lnSpc>
                <a:spcPct val="90000"/>
              </a:lnSpc>
              <a:buNone/>
            </a:pPr>
            <a:r>
              <a:rPr lang="en-US" sz="2200" dirty="0"/>
              <a:t>Advertising Options: </a:t>
            </a:r>
          </a:p>
          <a:p>
            <a:pPr marL="495769" indent="-495769">
              <a:lnSpc>
                <a:spcPct val="90000"/>
              </a:lnSpc>
              <a:buFontTx/>
              <a:buAutoNum type="arabicPeriod"/>
            </a:pPr>
            <a:r>
              <a:rPr lang="en-US" sz="1900" dirty="0"/>
              <a:t>“Legal Organ” (newspaper)</a:t>
            </a:r>
          </a:p>
          <a:p>
            <a:pPr marL="935977" lvl="1" indent="-478673">
              <a:lnSpc>
                <a:spcPct val="90000"/>
              </a:lnSpc>
            </a:pPr>
            <a:r>
              <a:rPr lang="en-US" sz="1800" dirty="0"/>
              <a:t>1</a:t>
            </a:r>
            <a:r>
              <a:rPr lang="en-US" sz="1800" baseline="30000" dirty="0"/>
              <a:t>st</a:t>
            </a:r>
            <a:r>
              <a:rPr lang="en-US" sz="1800" dirty="0"/>
              <a:t> ad “at least 4 weeks prior to the opening of the sealed bids or proposals”</a:t>
            </a:r>
          </a:p>
          <a:p>
            <a:pPr marL="935977" lvl="1" indent="-478673">
              <a:lnSpc>
                <a:spcPct val="90000"/>
              </a:lnSpc>
            </a:pPr>
            <a:r>
              <a:rPr lang="en-US" sz="1800" dirty="0"/>
              <a:t>2</a:t>
            </a:r>
            <a:r>
              <a:rPr lang="en-US" sz="1800" baseline="30000" dirty="0"/>
              <a:t>nd</a:t>
            </a:r>
            <a:r>
              <a:rPr lang="en-US" sz="1800" dirty="0"/>
              <a:t> ad “shall follow no earlier than 2 weeks from the first advertisement”</a:t>
            </a:r>
          </a:p>
          <a:p>
            <a:pPr marL="495769" indent="-495769">
              <a:lnSpc>
                <a:spcPct val="90000"/>
              </a:lnSpc>
              <a:buFontTx/>
              <a:buAutoNum type="arabicPeriod"/>
            </a:pPr>
            <a:r>
              <a:rPr lang="en-US" sz="1900" dirty="0"/>
              <a:t>Internet</a:t>
            </a:r>
          </a:p>
          <a:p>
            <a:pPr marL="935977" lvl="1" indent="-478673">
              <a:lnSpc>
                <a:spcPct val="90000"/>
              </a:lnSpc>
            </a:pPr>
            <a:r>
              <a:rPr lang="en-US" sz="1900" u="sng" dirty="0"/>
              <a:t>Must run at least 4 consecutive wks continuously prior to bid opening</a:t>
            </a:r>
            <a:r>
              <a:rPr lang="en-US" sz="1900" dirty="0"/>
              <a:t> on local </a:t>
            </a:r>
            <a:r>
              <a:rPr lang="en-US" sz="1900" dirty="0" err="1"/>
              <a:t>gov</a:t>
            </a:r>
            <a:r>
              <a:rPr lang="en-US" sz="1900" dirty="0"/>
              <a:t> website or other site “identified by the governmental entity”.  Must document with hard copies showing dates for 4 weeks.</a:t>
            </a:r>
            <a:endParaRPr lang="en-US" sz="1900" u="sng" dirty="0"/>
          </a:p>
          <a:p>
            <a:pPr marL="935977" lvl="1" indent="-478673">
              <a:lnSpc>
                <a:spcPct val="90000"/>
              </a:lnSpc>
            </a:pPr>
            <a:endParaRPr lang="en-US" sz="1800" dirty="0"/>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t>Procurement, cont.</a:t>
            </a:r>
          </a:p>
        </p:txBody>
      </p:sp>
      <p:sp>
        <p:nvSpPr>
          <p:cNvPr id="4" name="Footer Placeholder 3"/>
          <p:cNvSpPr>
            <a:spLocks noGrp="1"/>
          </p:cNvSpPr>
          <p:nvPr>
            <p:ph type="ftr" sz="quarter" idx="11"/>
          </p:nvPr>
        </p:nvSpPr>
        <p:spPr/>
        <p:txBody>
          <a:bodyPr/>
          <a:lstStyle/>
          <a:p>
            <a:endParaRPr lang="en-US" dirty="0"/>
          </a:p>
        </p:txBody>
      </p:sp>
      <p:sp>
        <p:nvSpPr>
          <p:cNvPr id="396291" name="Rectangle 3"/>
          <p:cNvSpPr>
            <a:spLocks noGrp="1" noChangeArrowheads="1"/>
          </p:cNvSpPr>
          <p:nvPr>
            <p:ph sz="quarter" idx="1"/>
          </p:nvPr>
        </p:nvSpPr>
        <p:spPr>
          <a:xfrm>
            <a:off x="415636" y="1680882"/>
            <a:ext cx="7765762" cy="4706471"/>
          </a:xfrm>
        </p:spPr>
        <p:txBody>
          <a:bodyPr>
            <a:normAutofit fontScale="92500"/>
          </a:bodyPr>
          <a:lstStyle/>
          <a:p>
            <a:pPr marL="495769" indent="-495769">
              <a:buNone/>
            </a:pPr>
            <a:r>
              <a:rPr lang="en-US" sz="2200" dirty="0"/>
              <a:t>	If bids come in really low or too high, formally request DCA approval to:</a:t>
            </a:r>
          </a:p>
          <a:p>
            <a:pPr marL="935977" lvl="1" indent="-478673"/>
            <a:r>
              <a:rPr lang="en-US" sz="1900" dirty="0"/>
              <a:t>Change Project Scope (increase or decrease)</a:t>
            </a:r>
          </a:p>
          <a:p>
            <a:pPr marL="935977" lvl="1" indent="-478673"/>
            <a:r>
              <a:rPr lang="en-US" sz="1900" dirty="0"/>
              <a:t>DCA reserves right to approve or reject</a:t>
            </a:r>
          </a:p>
          <a:p>
            <a:pPr marL="935977" lvl="1" indent="-478673">
              <a:buNone/>
            </a:pPr>
            <a:endParaRPr lang="en-US" sz="1300" dirty="0"/>
          </a:p>
          <a:p>
            <a:pPr marL="495769" indent="-495769">
              <a:buNone/>
            </a:pPr>
            <a:r>
              <a:rPr lang="en-US" dirty="0">
                <a:solidFill>
                  <a:schemeClr val="tx1"/>
                </a:solidFill>
              </a:rPr>
              <a:t>	</a:t>
            </a:r>
            <a:r>
              <a:rPr lang="en-US" sz="2200" dirty="0"/>
              <a:t>If you only get one bid for contract (professional service or construction)</a:t>
            </a:r>
          </a:p>
          <a:p>
            <a:pPr marL="935977" lvl="1" indent="-478673"/>
            <a:r>
              <a:rPr lang="en-US" sz="1900" dirty="0"/>
              <a:t>It’s called “non-competitive” or sole source procurement (Ch. 3, Section 4)</a:t>
            </a:r>
            <a:endParaRPr lang="en-US" sz="2200" dirty="0"/>
          </a:p>
          <a:p>
            <a:pPr marL="935977" lvl="1" indent="-478673"/>
            <a:r>
              <a:rPr lang="en-US" sz="1900" u="sng" dirty="0"/>
              <a:t>You must request DCA’s “sole source approval”</a:t>
            </a:r>
            <a:r>
              <a:rPr lang="en-US" sz="1900" dirty="0"/>
              <a:t> by providing:</a:t>
            </a:r>
          </a:p>
          <a:p>
            <a:pPr marL="1341994" lvl="2" indent="-427387">
              <a:buFont typeface="Arial" charset="0"/>
              <a:buAutoNum type="arabicPeriod"/>
            </a:pPr>
            <a:r>
              <a:rPr lang="en-US" sz="1800" dirty="0"/>
              <a:t>Advertisement documentation, dates</a:t>
            </a:r>
          </a:p>
          <a:p>
            <a:pPr marL="1341994" lvl="2" indent="-427387">
              <a:buFont typeface="Arial" charset="0"/>
              <a:buAutoNum type="arabicPeriod"/>
            </a:pPr>
            <a:r>
              <a:rPr lang="en-US" sz="1800" dirty="0"/>
              <a:t>Response date</a:t>
            </a:r>
          </a:p>
          <a:p>
            <a:pPr marL="1341994" lvl="2" indent="-427387">
              <a:buFont typeface="Arial" charset="0"/>
              <a:buAutoNum type="arabicPeriod"/>
            </a:pPr>
            <a:r>
              <a:rPr lang="en-US" sz="1800" dirty="0"/>
              <a:t>List of firms who received solicitation</a:t>
            </a:r>
          </a:p>
          <a:p>
            <a:pPr marL="935977" lvl="1" indent="-478673"/>
            <a:r>
              <a:rPr lang="en-US" sz="1900" dirty="0"/>
              <a:t>Wait to receive DCA letter before proceeding</a:t>
            </a:r>
            <a:endParaRPr lang="en-US" sz="2200" dirty="0"/>
          </a:p>
          <a:p>
            <a:pPr marL="1341994" lvl="2" indent="-427387">
              <a:buNone/>
            </a:pPr>
            <a:endParaRPr lang="en-US" dirty="0">
              <a:solidFill>
                <a:schemeClr val="tx1"/>
              </a:solidFill>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a:t>Procurement, final</a:t>
            </a:r>
          </a:p>
        </p:txBody>
      </p:sp>
      <p:sp>
        <p:nvSpPr>
          <p:cNvPr id="4" name="Footer Placeholder 3"/>
          <p:cNvSpPr>
            <a:spLocks noGrp="1"/>
          </p:cNvSpPr>
          <p:nvPr>
            <p:ph type="ftr" sz="quarter" idx="11"/>
          </p:nvPr>
        </p:nvSpPr>
        <p:spPr/>
        <p:txBody>
          <a:bodyPr/>
          <a:lstStyle/>
          <a:p>
            <a:endParaRPr lang="en-US" dirty="0"/>
          </a:p>
        </p:txBody>
      </p:sp>
      <p:sp>
        <p:nvSpPr>
          <p:cNvPr id="389123" name="Rectangle 3"/>
          <p:cNvSpPr>
            <a:spLocks noGrp="1" noChangeArrowheads="1"/>
          </p:cNvSpPr>
          <p:nvPr>
            <p:ph sz="quarter" idx="1"/>
          </p:nvPr>
        </p:nvSpPr>
        <p:spPr>
          <a:xfrm>
            <a:off x="685512" y="1829361"/>
            <a:ext cx="7543511" cy="4490757"/>
          </a:xfrm>
        </p:spPr>
        <p:txBody>
          <a:bodyPr/>
          <a:lstStyle/>
          <a:p>
            <a:pPr marL="495769" indent="-495769">
              <a:buNone/>
            </a:pPr>
            <a:r>
              <a:rPr lang="en-US" sz="3000" dirty="0"/>
              <a:t>Contracts paid with CDBG $</a:t>
            </a:r>
          </a:p>
          <a:p>
            <a:pPr marL="495769" indent="-495769"/>
            <a:r>
              <a:rPr lang="en-US" sz="2200" dirty="0"/>
              <a:t>Administrative Contract Requirements see Ch. 1 Section 18</a:t>
            </a:r>
          </a:p>
          <a:p>
            <a:pPr marL="495769" indent="-495769"/>
            <a:r>
              <a:rPr lang="en-US" sz="2200" dirty="0"/>
              <a:t>For all contracts paid with CDBG $: </a:t>
            </a:r>
          </a:p>
          <a:p>
            <a:pPr marL="935977" lvl="1" indent="-478673">
              <a:buFont typeface="Wingdings" pitchFamily="2" charset="2"/>
              <a:buChar char="Ø"/>
            </a:pPr>
            <a:r>
              <a:rPr lang="en-US" sz="1900" dirty="0"/>
              <a:t>Appendix 2 </a:t>
            </a:r>
            <a:r>
              <a:rPr lang="en-US" sz="1900" dirty="0">
                <a:cs typeface="Arial" charset="0"/>
              </a:rPr>
              <a:t>→ Project Review Checklists →</a:t>
            </a:r>
          </a:p>
          <a:p>
            <a:pPr marL="935977" lvl="1" indent="-478673">
              <a:buFont typeface="Wingdings" pitchFamily="2" charset="2"/>
              <a:buChar char="Ø"/>
            </a:pPr>
            <a:r>
              <a:rPr lang="en-US" sz="1900" dirty="0">
                <a:cs typeface="Arial" charset="0"/>
              </a:rPr>
              <a:t> #4 Procurement Review </a:t>
            </a:r>
          </a:p>
          <a:p>
            <a:pPr marL="935977" lvl="1" indent="-478673">
              <a:buFont typeface="Wingdings" pitchFamily="2" charset="2"/>
              <a:buChar char="Ø"/>
            </a:pPr>
            <a:r>
              <a:rPr lang="en-US" sz="1900" dirty="0">
                <a:cs typeface="Arial" charset="0"/>
              </a:rPr>
              <a:t>#16 “Procurement Review for Public Works Construction”</a:t>
            </a:r>
          </a:p>
          <a:p>
            <a:pPr marL="495769" indent="-495769"/>
            <a:r>
              <a:rPr lang="en-US" sz="2200" dirty="0"/>
              <a:t>Matrix is key to </a:t>
            </a:r>
            <a:r>
              <a:rPr lang="en-US" sz="2200" u="sng" dirty="0"/>
              <a:t>required clauses &amp; bonds</a:t>
            </a:r>
            <a:r>
              <a:rPr lang="en-US" sz="2200" dirty="0"/>
              <a:t> for your contracts</a:t>
            </a:r>
          </a:p>
          <a:p>
            <a:pPr marL="495769" indent="-495769"/>
            <a:r>
              <a:rPr lang="en-US" sz="2200" dirty="0"/>
              <a:t>All contracts should include compensation amount (“firm-fixed price”)</a:t>
            </a:r>
          </a:p>
          <a:p>
            <a:pPr marL="495769" indent="-495769">
              <a:buNone/>
            </a:pPr>
            <a:endParaRPr lang="en-US" sz="2200" dirty="0"/>
          </a:p>
          <a:p>
            <a:pPr marL="935977" lvl="1" indent="-478673">
              <a:buNone/>
            </a:pPr>
            <a:endParaRPr lang="en-US" sz="2200" dirty="0">
              <a:cs typeface="Arial" charset="0"/>
            </a:endParaRPr>
          </a:p>
          <a:p>
            <a:pPr marL="495769" indent="-495769"/>
            <a:endParaRPr lang="en-US" sz="2200"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609600" y="228600"/>
            <a:ext cx="6629977" cy="896471"/>
          </a:xfrm>
        </p:spPr>
        <p:txBody>
          <a:bodyPr/>
          <a:lstStyle/>
          <a:p>
            <a:r>
              <a:rPr lang="en-US" sz="2900" dirty="0">
                <a:solidFill>
                  <a:schemeClr val="tx1"/>
                </a:solidFill>
              </a:rPr>
              <a:t>1. STATEMENT OF CDBG AWARD</a:t>
            </a:r>
          </a:p>
        </p:txBody>
      </p:sp>
      <p:sp>
        <p:nvSpPr>
          <p:cNvPr id="4" name="Footer Placeholder 3"/>
          <p:cNvSpPr>
            <a:spLocks noGrp="1"/>
          </p:cNvSpPr>
          <p:nvPr>
            <p:ph type="ftr" sz="quarter" idx="11"/>
          </p:nvPr>
        </p:nvSpPr>
        <p:spPr/>
        <p:txBody>
          <a:bodyPr/>
          <a:lstStyle/>
          <a:p>
            <a:endParaRPr lang="en-US" dirty="0"/>
          </a:p>
        </p:txBody>
      </p:sp>
      <p:sp>
        <p:nvSpPr>
          <p:cNvPr id="328707" name="Rectangle 3"/>
          <p:cNvSpPr>
            <a:spLocks noGrp="1" noChangeArrowheads="1"/>
          </p:cNvSpPr>
          <p:nvPr>
            <p:ph sz="quarter" idx="1"/>
          </p:nvPr>
        </p:nvSpPr>
        <p:spPr>
          <a:xfrm>
            <a:off x="692727" y="1676400"/>
            <a:ext cx="7620000" cy="4252913"/>
          </a:xfrm>
        </p:spPr>
        <p:txBody>
          <a:bodyPr>
            <a:normAutofit fontScale="55000" lnSpcReduction="20000"/>
          </a:bodyPr>
          <a:lstStyle/>
          <a:p>
            <a:pPr>
              <a:buFontTx/>
              <a:buNone/>
            </a:pPr>
            <a:endParaRPr lang="en-US" sz="2200" dirty="0"/>
          </a:p>
          <a:p>
            <a:r>
              <a:rPr lang="en-US" sz="4500" dirty="0"/>
              <a:t>Your CONTRACT with DCA</a:t>
            </a:r>
          </a:p>
          <a:p>
            <a:endParaRPr lang="en-US" sz="4500" dirty="0"/>
          </a:p>
          <a:p>
            <a:r>
              <a:rPr lang="en-US" sz="4500" dirty="0"/>
              <a:t>Your unique GRANT #.  Include GRANT # on ALL forms &amp; correspondence to DCA </a:t>
            </a:r>
          </a:p>
          <a:p>
            <a:pPr>
              <a:buFontTx/>
              <a:buNone/>
            </a:pPr>
            <a:endParaRPr lang="en-US" sz="4500" dirty="0"/>
          </a:p>
          <a:p>
            <a:r>
              <a:rPr lang="en-US" sz="4500" dirty="0"/>
              <a:t>GRANT PERIOD: An Important Timeline to Keep</a:t>
            </a:r>
          </a:p>
          <a:p>
            <a:pPr>
              <a:buFontTx/>
              <a:buNone/>
            </a:pPr>
            <a:endParaRPr lang="en-US" sz="4500" dirty="0"/>
          </a:p>
          <a:p>
            <a:pPr algn="ctr">
              <a:buFontTx/>
              <a:buNone/>
            </a:pPr>
            <a:r>
              <a:rPr lang="en-US" sz="4500" dirty="0"/>
              <a:t>Sign &amp; Return WHITE COPY to DCA</a:t>
            </a:r>
          </a:p>
          <a:p>
            <a:pPr algn="ctr">
              <a:buFontTx/>
              <a:buNone/>
            </a:pPr>
            <a:r>
              <a:rPr lang="en-US" sz="4500" dirty="0">
                <a:solidFill>
                  <a:srgbClr val="FF66CC"/>
                </a:solidFill>
              </a:rPr>
              <a:t>KEEP COPY FOR YOUR FILES</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6" name="Rectangle 4"/>
          <p:cNvSpPr>
            <a:spLocks noGrp="1" noChangeArrowheads="1"/>
          </p:cNvSpPr>
          <p:nvPr>
            <p:ph type="title"/>
          </p:nvPr>
        </p:nvSpPr>
        <p:spPr/>
        <p:txBody>
          <a:bodyPr/>
          <a:lstStyle/>
          <a:p>
            <a:r>
              <a:rPr lang="en-US" dirty="0"/>
              <a:t>FINANCIAL MANAGEMENT</a:t>
            </a:r>
          </a:p>
        </p:txBody>
      </p:sp>
      <p:sp>
        <p:nvSpPr>
          <p:cNvPr id="4" name="Footer Placeholder 3"/>
          <p:cNvSpPr>
            <a:spLocks noGrp="1"/>
          </p:cNvSpPr>
          <p:nvPr>
            <p:ph type="ftr" sz="quarter" idx="11"/>
          </p:nvPr>
        </p:nvSpPr>
        <p:spPr/>
        <p:txBody>
          <a:bodyPr/>
          <a:lstStyle/>
          <a:p>
            <a:endParaRPr lang="en-US" dirty="0"/>
          </a:p>
        </p:txBody>
      </p:sp>
      <p:pic>
        <p:nvPicPr>
          <p:cNvPr id="397324" name="Picture 12" descr="MC910217003[1]"/>
          <p:cNvPicPr>
            <a:picLocks noGrp="1" noChangeAspect="1" noChangeArrowheads="1"/>
          </p:cNvPicPr>
          <p:nvPr>
            <p:ph sz="quarter" idx="1"/>
          </p:nvPr>
        </p:nvPicPr>
        <p:blipFill>
          <a:blip r:embed="rId2" cstate="print"/>
          <a:stretch>
            <a:fillRect/>
          </a:stretch>
        </p:blipFill>
        <p:spPr>
          <a:xfrm>
            <a:off x="2085730" y="1600200"/>
            <a:ext cx="5207490" cy="4495800"/>
          </a:xfrm>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en-US" dirty="0"/>
              <a:t>Financial Management</a:t>
            </a:r>
          </a:p>
        </p:txBody>
      </p:sp>
      <p:sp>
        <p:nvSpPr>
          <p:cNvPr id="4" name="Footer Placeholder 3"/>
          <p:cNvSpPr>
            <a:spLocks noGrp="1"/>
          </p:cNvSpPr>
          <p:nvPr>
            <p:ph type="ftr" sz="quarter" idx="11"/>
          </p:nvPr>
        </p:nvSpPr>
        <p:spPr/>
        <p:txBody>
          <a:bodyPr/>
          <a:lstStyle/>
          <a:p>
            <a:endParaRPr lang="en-US" dirty="0"/>
          </a:p>
        </p:txBody>
      </p:sp>
      <p:sp>
        <p:nvSpPr>
          <p:cNvPr id="410627" name="Rectangle 3"/>
          <p:cNvSpPr>
            <a:spLocks noGrp="1" noChangeArrowheads="1"/>
          </p:cNvSpPr>
          <p:nvPr>
            <p:ph sz="quarter" idx="1"/>
          </p:nvPr>
        </p:nvSpPr>
        <p:spPr>
          <a:xfrm>
            <a:off x="381000" y="1600200"/>
            <a:ext cx="8458200" cy="5105400"/>
          </a:xfrm>
        </p:spPr>
        <p:txBody>
          <a:bodyPr>
            <a:normAutofit fontScale="62500" lnSpcReduction="20000"/>
          </a:bodyPr>
          <a:lstStyle/>
          <a:p>
            <a:pPr>
              <a:buFontTx/>
              <a:buNone/>
            </a:pPr>
            <a:r>
              <a:rPr lang="en-US" sz="2500" u="sng" dirty="0"/>
              <a:t>Required Cash Match</a:t>
            </a:r>
          </a:p>
          <a:p>
            <a:r>
              <a:rPr lang="en-US" sz="2500" dirty="0"/>
              <a:t>Formula: None required up to $300,000  </a:t>
            </a:r>
          </a:p>
          <a:p>
            <a:r>
              <a:rPr lang="en-US" sz="2500" dirty="0"/>
              <a:t>5% for grant between $300,001 &amp; $500,000</a:t>
            </a:r>
          </a:p>
          <a:p>
            <a:r>
              <a:rPr lang="en-US" sz="2500" dirty="0"/>
              <a:t>10% for grant portion $500,001 &amp; up</a:t>
            </a:r>
          </a:p>
          <a:p>
            <a:r>
              <a:rPr lang="en-US" sz="2500" dirty="0"/>
              <a:t>CDBG Housing-only awards exempt from Match</a:t>
            </a:r>
          </a:p>
          <a:p>
            <a:pPr>
              <a:buFontTx/>
              <a:buNone/>
            </a:pPr>
            <a:r>
              <a:rPr lang="en-US" sz="2500" u="sng" dirty="0"/>
              <a:t>LEVERAGE </a:t>
            </a:r>
          </a:p>
          <a:p>
            <a:r>
              <a:rPr lang="en-US" sz="2500" dirty="0"/>
              <a:t>In your application, you told DCA you would contribute (cash and/or in-kind) toward the completion of the project.  DCA gave you “leverage” bonus points for this commitment.</a:t>
            </a:r>
          </a:p>
          <a:p>
            <a:endParaRPr lang="en-US" sz="2500" dirty="0"/>
          </a:p>
          <a:p>
            <a:pPr algn="ctr">
              <a:buNone/>
            </a:pPr>
            <a:r>
              <a:rPr lang="en-US" sz="2500" dirty="0"/>
              <a:t>PLEASE NOTE:  Field Rep must review CASH MATCH </a:t>
            </a:r>
            <a:r>
              <a:rPr lang="en-US" sz="2500" u="sng" dirty="0"/>
              <a:t>and</a:t>
            </a:r>
            <a:r>
              <a:rPr lang="en-US" sz="2500" dirty="0"/>
              <a:t> LEVERAGE prior to processing of final draw down!  </a:t>
            </a:r>
          </a:p>
          <a:p>
            <a:pPr>
              <a:buNone/>
            </a:pPr>
            <a:r>
              <a:rPr lang="en-US" sz="2500" dirty="0"/>
              <a:t>Chapter 1; Section 4.  </a:t>
            </a:r>
          </a:p>
          <a:p>
            <a:pPr algn="ctr">
              <a:buNone/>
            </a:pPr>
            <a:r>
              <a:rPr lang="en-US" sz="2500" dirty="0">
                <a:solidFill>
                  <a:srgbClr val="FF0000"/>
                </a:solidFill>
              </a:rPr>
              <a:t>“……field representative to make a recommendation regarding payment of the final CDBG draw in light of progress toward meeting leverage requirements.  Match and leverage will again be reviewed/verified at the closeout site visit.” </a:t>
            </a:r>
            <a:endParaRPr lang="en-US" sz="2500" dirty="0"/>
          </a:p>
          <a:p>
            <a:pPr algn="ctr">
              <a:buNone/>
            </a:pPr>
            <a:r>
              <a:rPr lang="en-US" sz="2500" dirty="0"/>
              <a:t>Refer to BUDGET SUMMARY in grant award package.</a:t>
            </a:r>
          </a:p>
          <a:p>
            <a:pPr algn="ctr">
              <a:buNone/>
            </a:pPr>
            <a:endParaRPr lang="en-US" sz="2200" dirty="0"/>
          </a:p>
          <a:p>
            <a:endParaRPr lang="en-US" sz="2200" dirty="0"/>
          </a:p>
          <a:p>
            <a:endParaRPr lang="en-US" sz="2200" dirty="0"/>
          </a:p>
          <a:p>
            <a:pPr>
              <a:buFontTx/>
              <a:buNone/>
            </a:pPr>
            <a:endParaRPr lang="en-US" sz="1300" dirty="0"/>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dirty="0"/>
              <a:t>Financial Management, cont.</a:t>
            </a:r>
            <a:endParaRPr lang="en-US" sz="2900" dirty="0"/>
          </a:p>
        </p:txBody>
      </p:sp>
      <p:sp>
        <p:nvSpPr>
          <p:cNvPr id="4" name="Footer Placeholder 3"/>
          <p:cNvSpPr>
            <a:spLocks noGrp="1"/>
          </p:cNvSpPr>
          <p:nvPr>
            <p:ph type="ftr" sz="quarter" idx="11"/>
          </p:nvPr>
        </p:nvSpPr>
        <p:spPr/>
        <p:txBody>
          <a:bodyPr/>
          <a:lstStyle/>
          <a:p>
            <a:endParaRPr lang="en-US" dirty="0"/>
          </a:p>
        </p:txBody>
      </p:sp>
      <p:sp>
        <p:nvSpPr>
          <p:cNvPr id="405507" name="Rectangle 3"/>
          <p:cNvSpPr>
            <a:spLocks noGrp="1" noChangeArrowheads="1"/>
          </p:cNvSpPr>
          <p:nvPr>
            <p:ph sz="quarter" idx="1"/>
          </p:nvPr>
        </p:nvSpPr>
        <p:spPr>
          <a:xfrm>
            <a:off x="685512" y="1829361"/>
            <a:ext cx="7973579" cy="4625228"/>
          </a:xfrm>
        </p:spPr>
        <p:txBody>
          <a:bodyPr>
            <a:normAutofit fontScale="85000" lnSpcReduction="20000"/>
          </a:bodyPr>
          <a:lstStyle/>
          <a:p>
            <a:pPr>
              <a:buFontTx/>
              <a:buNone/>
            </a:pPr>
            <a:r>
              <a:rPr lang="en-US" dirty="0">
                <a:solidFill>
                  <a:schemeClr val="tx1"/>
                </a:solidFill>
              </a:rPr>
              <a:t>“Unallowable Interest” and “Program Income”</a:t>
            </a:r>
          </a:p>
          <a:p>
            <a:r>
              <a:rPr lang="en-US" sz="2200" dirty="0"/>
              <a:t>Remember, CDBG funds must be deposited into a “non-interest bearing” checking account only!  CDBG funds SHOULD NOT EARN INTEREST.  Grant funds should be drawn down AS NEEDED and should be expended within 3-business days.</a:t>
            </a:r>
          </a:p>
          <a:p>
            <a:endParaRPr lang="en-US" sz="2200" dirty="0"/>
          </a:p>
          <a:p>
            <a:r>
              <a:rPr lang="en-US" sz="2200" dirty="0"/>
              <a:t>If the CDBG generates $, you have to return it to DCA. Or apply Program Income $ toward the project, thus, reducing the amount of CDBG funds drawn on the project.</a:t>
            </a:r>
          </a:p>
          <a:p>
            <a:pPr lvl="1"/>
            <a:r>
              <a:rPr lang="en-US" sz="2200" dirty="0"/>
              <a:t>See Ch.3, Section 3 for income examples</a:t>
            </a:r>
          </a:p>
          <a:p>
            <a:pPr>
              <a:buFontTx/>
              <a:buNone/>
            </a:pPr>
            <a:endParaRPr lang="en-US" dirty="0">
              <a:solidFill>
                <a:schemeClr val="tx1"/>
              </a:solidFill>
            </a:endParaRPr>
          </a:p>
          <a:p>
            <a:pPr>
              <a:buFontTx/>
              <a:buNone/>
            </a:pPr>
            <a:r>
              <a:rPr lang="en-US" dirty="0">
                <a:solidFill>
                  <a:schemeClr val="tx1"/>
                </a:solidFill>
              </a:rPr>
              <a:t>Exception to that Rule:</a:t>
            </a:r>
          </a:p>
          <a:p>
            <a:r>
              <a:rPr lang="en-US" sz="2200" dirty="0"/>
              <a:t>CDBG Revolving Loan Fund (typical with Econ Dev) </a:t>
            </a: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en-US" dirty="0"/>
              <a:t>Financial Management, cont.</a:t>
            </a:r>
          </a:p>
        </p:txBody>
      </p:sp>
      <p:sp>
        <p:nvSpPr>
          <p:cNvPr id="4" name="Footer Placeholder 3"/>
          <p:cNvSpPr>
            <a:spLocks noGrp="1"/>
          </p:cNvSpPr>
          <p:nvPr>
            <p:ph type="ftr" sz="quarter" idx="11"/>
          </p:nvPr>
        </p:nvSpPr>
        <p:spPr/>
        <p:txBody>
          <a:bodyPr/>
          <a:lstStyle/>
          <a:p>
            <a:endParaRPr lang="en-US" dirty="0"/>
          </a:p>
        </p:txBody>
      </p:sp>
      <p:sp>
        <p:nvSpPr>
          <p:cNvPr id="411651" name="Rectangle 3"/>
          <p:cNvSpPr>
            <a:spLocks noGrp="1" noChangeArrowheads="1"/>
          </p:cNvSpPr>
          <p:nvPr>
            <p:ph sz="quarter" idx="1"/>
          </p:nvPr>
        </p:nvSpPr>
        <p:spPr>
          <a:xfrm>
            <a:off x="623456" y="1680883"/>
            <a:ext cx="7827818" cy="4490757"/>
          </a:xfrm>
        </p:spPr>
        <p:txBody>
          <a:bodyPr>
            <a:normAutofit fontScale="92500" lnSpcReduction="10000"/>
          </a:bodyPr>
          <a:lstStyle/>
          <a:p>
            <a:pPr>
              <a:buFontTx/>
              <a:buNone/>
            </a:pPr>
            <a:r>
              <a:rPr lang="en-US" dirty="0">
                <a:solidFill>
                  <a:schemeClr val="tx1"/>
                </a:solidFill>
              </a:rPr>
              <a:t>Quarterly Reports</a:t>
            </a:r>
          </a:p>
          <a:p>
            <a:pPr>
              <a:buFontTx/>
              <a:buNone/>
            </a:pPr>
            <a:endParaRPr lang="en-US" sz="1300" dirty="0"/>
          </a:p>
          <a:p>
            <a:r>
              <a:rPr lang="en-US" sz="2200" dirty="0"/>
              <a:t>Due 30 days after end of each Qtr (4/30, 7/31, 10/31, </a:t>
            </a:r>
            <a:r>
              <a:rPr lang="en-US" sz="2200" dirty="0">
                <a:latin typeface="Arial Black" pitchFamily="34" charset="0"/>
              </a:rPr>
              <a:t>1/31*</a:t>
            </a:r>
            <a:r>
              <a:rPr lang="en-US" sz="2200" dirty="0"/>
              <a:t>)</a:t>
            </a:r>
          </a:p>
          <a:p>
            <a:pPr>
              <a:buFontTx/>
              <a:buNone/>
            </a:pPr>
            <a:endParaRPr lang="en-US" sz="1300" dirty="0"/>
          </a:p>
          <a:p>
            <a:r>
              <a:rPr lang="en-US" sz="2200" dirty="0"/>
              <a:t>Failure to comply = No $ Draw Down</a:t>
            </a:r>
          </a:p>
          <a:p>
            <a:r>
              <a:rPr lang="en-US" sz="2200" dirty="0"/>
              <a:t>Provide “contract” information</a:t>
            </a:r>
          </a:p>
          <a:p>
            <a:pPr>
              <a:buFontTx/>
              <a:buNone/>
            </a:pPr>
            <a:endParaRPr lang="en-US" sz="1300" dirty="0"/>
          </a:p>
          <a:p>
            <a:r>
              <a:rPr lang="en-US" sz="2200" u="sng" dirty="0"/>
              <a:t>Fill out Narrative Section WELL</a:t>
            </a:r>
            <a:r>
              <a:rPr lang="en-US" sz="2200" dirty="0"/>
              <a:t>.  Discuss progress made and problems encountered. </a:t>
            </a:r>
          </a:p>
          <a:p>
            <a:pPr>
              <a:buFontTx/>
              <a:buNone/>
            </a:pPr>
            <a:endParaRPr lang="en-US" sz="1300" dirty="0"/>
          </a:p>
          <a:p>
            <a:r>
              <a:rPr lang="en-US" sz="2200" dirty="0"/>
              <a:t>Check “Final” QR only after all activities &amp; expenditures are complete &amp; beneficiaries recorded</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en-US"/>
              <a:t>Financial Management, cont.</a:t>
            </a:r>
          </a:p>
        </p:txBody>
      </p:sp>
      <p:sp>
        <p:nvSpPr>
          <p:cNvPr id="4" name="Footer Placeholder 3"/>
          <p:cNvSpPr>
            <a:spLocks noGrp="1"/>
          </p:cNvSpPr>
          <p:nvPr>
            <p:ph type="ftr" sz="quarter" idx="11"/>
          </p:nvPr>
        </p:nvSpPr>
        <p:spPr/>
        <p:txBody>
          <a:bodyPr/>
          <a:lstStyle/>
          <a:p>
            <a:endParaRPr lang="en-US" dirty="0"/>
          </a:p>
        </p:txBody>
      </p:sp>
      <p:sp>
        <p:nvSpPr>
          <p:cNvPr id="413699" name="Rectangle 3"/>
          <p:cNvSpPr>
            <a:spLocks noGrp="1" noChangeArrowheads="1"/>
          </p:cNvSpPr>
          <p:nvPr>
            <p:ph sz="quarter" idx="1"/>
          </p:nvPr>
        </p:nvSpPr>
        <p:spPr/>
        <p:txBody>
          <a:bodyPr>
            <a:normAutofit fontScale="92500"/>
          </a:bodyPr>
          <a:lstStyle/>
          <a:p>
            <a:pPr>
              <a:buFontTx/>
              <a:buNone/>
            </a:pPr>
            <a:r>
              <a:rPr lang="en-US" dirty="0">
                <a:solidFill>
                  <a:schemeClr val="tx1"/>
                </a:solidFill>
              </a:rPr>
              <a:t>Audit Requirements (Ch. 3, Section 2)</a:t>
            </a:r>
          </a:p>
          <a:p>
            <a:pPr>
              <a:buFontTx/>
              <a:buNone/>
            </a:pPr>
            <a:r>
              <a:rPr lang="en-US" sz="2200" dirty="0"/>
              <a:t>“Must contract for annual independent audit” and submit to DCA</a:t>
            </a:r>
          </a:p>
          <a:p>
            <a:pPr>
              <a:buFontTx/>
              <a:buNone/>
            </a:pPr>
            <a:endParaRPr lang="en-US" sz="1300" dirty="0"/>
          </a:p>
          <a:p>
            <a:pPr lvl="1"/>
            <a:r>
              <a:rPr lang="en-US" sz="2200" dirty="0"/>
              <a:t>If Recipient spend $</a:t>
            </a:r>
            <a:r>
              <a:rPr lang="en-US" sz="2200" u="sng" dirty="0" err="1">
                <a:solidFill>
                  <a:srgbClr val="FF0000"/>
                </a:solidFill>
              </a:rPr>
              <a:t>750</a:t>
            </a:r>
            <a:r>
              <a:rPr lang="en-US" sz="2200" dirty="0" err="1"/>
              <a:t>K</a:t>
            </a:r>
            <a:r>
              <a:rPr lang="en-US" sz="2200" dirty="0"/>
              <a:t> or more in </a:t>
            </a:r>
            <a:r>
              <a:rPr lang="en-US" sz="2200" u="sng" dirty="0"/>
              <a:t>total</a:t>
            </a:r>
            <a:r>
              <a:rPr lang="en-US" sz="2200" dirty="0"/>
              <a:t> Federal funds (CDBG plus other)…</a:t>
            </a:r>
          </a:p>
          <a:p>
            <a:pPr lvl="2"/>
            <a:r>
              <a:rPr lang="en-US" sz="1900" dirty="0"/>
              <a:t>Follow </a:t>
            </a:r>
            <a:r>
              <a:rPr lang="en-US" sz="2000" dirty="0"/>
              <a:t>2 CFR 200, Subpart D, Procurement Standards</a:t>
            </a:r>
            <a:endParaRPr lang="en-US" sz="1900" dirty="0"/>
          </a:p>
          <a:p>
            <a:pPr lvl="2">
              <a:buFontTx/>
              <a:buNone/>
            </a:pPr>
            <a:r>
              <a:rPr lang="en-US" sz="1900" dirty="0"/>
              <a:t> </a:t>
            </a:r>
          </a:p>
          <a:p>
            <a:pPr lvl="1"/>
            <a:r>
              <a:rPr lang="en-US" sz="2200" dirty="0"/>
              <a:t>If $</a:t>
            </a:r>
            <a:r>
              <a:rPr lang="en-US" sz="2200" u="sng" dirty="0" err="1">
                <a:solidFill>
                  <a:srgbClr val="FF0000"/>
                </a:solidFill>
              </a:rPr>
              <a:t>750</a:t>
            </a:r>
            <a:r>
              <a:rPr lang="en-US" sz="2200" dirty="0" err="1"/>
              <a:t>K</a:t>
            </a:r>
            <a:r>
              <a:rPr lang="en-US" sz="2200" dirty="0"/>
              <a:t> or less in </a:t>
            </a:r>
            <a:r>
              <a:rPr lang="en-US" sz="2200" u="sng" dirty="0"/>
              <a:t>total</a:t>
            </a:r>
            <a:r>
              <a:rPr lang="en-US" sz="2200" dirty="0"/>
              <a:t> Federal funds…</a:t>
            </a:r>
          </a:p>
          <a:p>
            <a:pPr lvl="2"/>
            <a:r>
              <a:rPr lang="en-US" sz="1900" dirty="0"/>
              <a:t>Recipient is exempt from Federal Audit requirements but </a:t>
            </a:r>
            <a:r>
              <a:rPr lang="en-US" sz="1900" u="sng" dirty="0"/>
              <a:t>not</a:t>
            </a:r>
            <a:r>
              <a:rPr lang="en-US" sz="1900" dirty="0"/>
              <a:t> from State Audit Requirements</a:t>
            </a:r>
          </a:p>
          <a:p>
            <a:pPr lvl="2"/>
            <a:endParaRPr lang="en-US" sz="1900" dirty="0"/>
          </a:p>
          <a:p>
            <a:pPr lvl="2">
              <a:buNone/>
            </a:pPr>
            <a:r>
              <a:rPr lang="en-US" sz="1900" dirty="0"/>
              <a:t>QUESTIONS?  Contact Pam Truitt (404) 679-5240 or pam.truitt@dca.ga.gov</a:t>
            </a:r>
          </a:p>
          <a:p>
            <a:pPr lvl="2"/>
            <a:endParaRPr lang="en-US" sz="1900" dirty="0"/>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a:t>Close-Out</a:t>
            </a:r>
          </a:p>
        </p:txBody>
      </p:sp>
      <p:sp>
        <p:nvSpPr>
          <p:cNvPr id="4" name="Footer Placeholder 3"/>
          <p:cNvSpPr>
            <a:spLocks noGrp="1"/>
          </p:cNvSpPr>
          <p:nvPr>
            <p:ph type="ftr" sz="quarter" idx="11"/>
          </p:nvPr>
        </p:nvSpPr>
        <p:spPr/>
        <p:txBody>
          <a:bodyPr/>
          <a:lstStyle/>
          <a:p>
            <a:endParaRPr lang="en-US" dirty="0"/>
          </a:p>
        </p:txBody>
      </p:sp>
      <p:sp>
        <p:nvSpPr>
          <p:cNvPr id="414723" name="Rectangle 3"/>
          <p:cNvSpPr>
            <a:spLocks noGrp="1" noChangeArrowheads="1"/>
          </p:cNvSpPr>
          <p:nvPr>
            <p:ph sz="quarter" idx="1"/>
          </p:nvPr>
        </p:nvSpPr>
        <p:spPr/>
        <p:txBody>
          <a:bodyPr/>
          <a:lstStyle/>
          <a:p>
            <a:pPr marL="495769" indent="-495769">
              <a:buNone/>
            </a:pPr>
            <a:r>
              <a:rPr lang="en-US" sz="2200" dirty="0"/>
              <a:t>Your field Rep will need to see the following:</a:t>
            </a:r>
          </a:p>
          <a:p>
            <a:pPr marL="495769" indent="-495769">
              <a:buNone/>
            </a:pPr>
            <a:endParaRPr lang="en-US" sz="1300" dirty="0"/>
          </a:p>
          <a:p>
            <a:pPr marL="935977" lvl="1" indent="-478673">
              <a:buFont typeface="Arial" charset="0"/>
              <a:buAutoNum type="arabicPeriod"/>
            </a:pPr>
            <a:r>
              <a:rPr lang="en-US" sz="2200" dirty="0"/>
              <a:t>Final Public Hearing documentation</a:t>
            </a:r>
          </a:p>
          <a:p>
            <a:pPr marL="935977" lvl="1" indent="-478673">
              <a:buFont typeface="Arial" charset="0"/>
              <a:buAutoNum type="arabicPeriod"/>
            </a:pPr>
            <a:r>
              <a:rPr lang="en-US" sz="2200" dirty="0"/>
              <a:t>Final Quarterly Report </a:t>
            </a:r>
          </a:p>
          <a:p>
            <a:pPr marL="935977" lvl="1" indent="-478673">
              <a:buFont typeface="Arial" charset="0"/>
              <a:buAutoNum type="arabicPeriod"/>
            </a:pPr>
            <a:r>
              <a:rPr lang="en-US" sz="2200" dirty="0"/>
              <a:t>Final Wage Compliance Report </a:t>
            </a:r>
          </a:p>
          <a:p>
            <a:pPr marL="935977" lvl="1" indent="-478673">
              <a:buFont typeface="Arial" charset="0"/>
              <a:buAutoNum type="arabicPeriod"/>
            </a:pPr>
            <a:r>
              <a:rPr lang="en-US" sz="2200" dirty="0"/>
              <a:t>Actual Accomplishments form</a:t>
            </a:r>
          </a:p>
          <a:p>
            <a:pPr marL="935977" lvl="1" indent="-478673">
              <a:buFont typeface="Arial" charset="0"/>
              <a:buAutoNum type="arabicPeriod"/>
            </a:pPr>
            <a:r>
              <a:rPr lang="en-US" sz="2200" dirty="0"/>
              <a:t>Surveys &amp; Beneficiary Data</a:t>
            </a:r>
          </a:p>
          <a:p>
            <a:pPr marL="495769" indent="-495769">
              <a:buNone/>
            </a:pPr>
            <a:endParaRPr lang="en-US" sz="1300" dirty="0"/>
          </a:p>
          <a:p>
            <a:pPr marL="495769" indent="-495769">
              <a:buNone/>
            </a:pPr>
            <a:r>
              <a:rPr lang="en-US" sz="2200" dirty="0"/>
              <a:t>This will result in “</a:t>
            </a:r>
            <a:r>
              <a:rPr lang="en-US" sz="2200" u="sng" dirty="0"/>
              <a:t>Conditional</a:t>
            </a:r>
            <a:r>
              <a:rPr lang="en-US" sz="2200" dirty="0"/>
              <a:t> Closeout” Letter</a:t>
            </a:r>
          </a:p>
          <a:p>
            <a:pPr marL="495769" indent="-495769">
              <a:buNone/>
            </a:pPr>
            <a:endParaRPr lang="en-US" sz="2200" dirty="0"/>
          </a:p>
          <a:p>
            <a:pPr marL="935977" lvl="1" indent="-478673">
              <a:buNone/>
            </a:pPr>
            <a:endParaRPr lang="en-US" sz="2200" dirty="0"/>
          </a:p>
          <a:p>
            <a:pPr marL="935977" lvl="1" indent="-478673"/>
            <a:endParaRPr lang="en-US" sz="2200" dirty="0"/>
          </a:p>
          <a:p>
            <a:pPr marL="495769" indent="-495769"/>
            <a:endParaRPr lang="en-US" sz="2200" dirty="0"/>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a:t>Closeout, cont.	</a:t>
            </a:r>
          </a:p>
        </p:txBody>
      </p:sp>
      <p:sp>
        <p:nvSpPr>
          <p:cNvPr id="4" name="Footer Placeholder 3"/>
          <p:cNvSpPr>
            <a:spLocks noGrp="1"/>
          </p:cNvSpPr>
          <p:nvPr>
            <p:ph type="ftr" sz="quarter" idx="11"/>
          </p:nvPr>
        </p:nvSpPr>
        <p:spPr/>
        <p:txBody>
          <a:bodyPr/>
          <a:lstStyle/>
          <a:p>
            <a:endParaRPr lang="en-US" dirty="0"/>
          </a:p>
        </p:txBody>
      </p:sp>
      <p:sp>
        <p:nvSpPr>
          <p:cNvPr id="415747" name="Rectangle 3"/>
          <p:cNvSpPr>
            <a:spLocks noGrp="1" noChangeArrowheads="1"/>
          </p:cNvSpPr>
          <p:nvPr>
            <p:ph sz="quarter" idx="1"/>
          </p:nvPr>
        </p:nvSpPr>
        <p:spPr/>
        <p:txBody>
          <a:bodyPr/>
          <a:lstStyle/>
          <a:p>
            <a:pPr>
              <a:buFontTx/>
              <a:buNone/>
            </a:pPr>
            <a:r>
              <a:rPr lang="en-US" dirty="0">
                <a:solidFill>
                  <a:schemeClr val="tx1"/>
                </a:solidFill>
              </a:rPr>
              <a:t>After audit requirements satisfied, you will receive “</a:t>
            </a:r>
            <a:r>
              <a:rPr lang="en-US" u="sng" dirty="0">
                <a:solidFill>
                  <a:schemeClr val="tx1"/>
                </a:solidFill>
              </a:rPr>
              <a:t>Final</a:t>
            </a:r>
            <a:r>
              <a:rPr lang="en-US" dirty="0">
                <a:solidFill>
                  <a:schemeClr val="tx1"/>
                </a:solidFill>
              </a:rPr>
              <a:t> Closeout Letter”</a:t>
            </a:r>
          </a:p>
          <a:p>
            <a:pPr>
              <a:buFontTx/>
              <a:buNone/>
            </a:pPr>
            <a:endParaRPr lang="en-US" dirty="0">
              <a:solidFill>
                <a:schemeClr val="tx1"/>
              </a:solidFill>
            </a:endParaRPr>
          </a:p>
          <a:p>
            <a:pPr>
              <a:buFontTx/>
              <a:buNone/>
            </a:pPr>
            <a:r>
              <a:rPr lang="en-US" dirty="0">
                <a:solidFill>
                  <a:schemeClr val="tx1"/>
                </a:solidFill>
              </a:rPr>
              <a:t>Retention of Records (Ch. 1, Section 10)</a:t>
            </a:r>
          </a:p>
          <a:p>
            <a:pPr lvl="1"/>
            <a:r>
              <a:rPr lang="en-US" sz="2200" dirty="0"/>
              <a:t>Retain for at least 3 years after Final Closeout Letter</a:t>
            </a: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381000"/>
            <a:ext cx="6629977" cy="762000"/>
          </a:xfrm>
        </p:spPr>
        <p:txBody>
          <a:bodyPr/>
          <a:lstStyle/>
          <a:p>
            <a:pPr algn="ctr"/>
            <a:r>
              <a:rPr lang="en-US" sz="3900" u="sng" dirty="0"/>
              <a:t>Immediate Action Items:</a:t>
            </a:r>
          </a:p>
        </p:txBody>
      </p:sp>
      <p:sp>
        <p:nvSpPr>
          <p:cNvPr id="134147" name="Rectangle 3"/>
          <p:cNvSpPr>
            <a:spLocks noGrp="1" noChangeArrowheads="1"/>
          </p:cNvSpPr>
          <p:nvPr>
            <p:ph type="body" sz="half" idx="1"/>
          </p:nvPr>
        </p:nvSpPr>
        <p:spPr/>
        <p:txBody>
          <a:bodyPr vert="horz" anchor="t">
            <a:normAutofit/>
          </a:bodyPr>
          <a:lstStyle/>
          <a:p>
            <a:pPr marL="615437" indent="-615437">
              <a:lnSpc>
                <a:spcPct val="90000"/>
              </a:lnSpc>
              <a:buFontTx/>
              <a:buAutoNum type="arabicPeriod"/>
            </a:pPr>
            <a:r>
              <a:rPr lang="en-US" sz="2200" dirty="0"/>
              <a:t>COMPLETE &amp; RETURN grant award package by </a:t>
            </a:r>
            <a:r>
              <a:rPr lang="en-US" sz="2200" dirty="0">
                <a:solidFill>
                  <a:srgbClr val="FF0000"/>
                </a:solidFill>
              </a:rPr>
              <a:t>November 10th!</a:t>
            </a:r>
          </a:p>
          <a:p>
            <a:pPr marL="615437" indent="-615437">
              <a:lnSpc>
                <a:spcPct val="90000"/>
              </a:lnSpc>
              <a:buFontTx/>
              <a:buAutoNum type="arabicPeriod"/>
            </a:pPr>
            <a:endParaRPr lang="en-US" sz="1100" dirty="0">
              <a:solidFill>
                <a:schemeClr val="tx1"/>
              </a:solidFill>
              <a:latin typeface="Arial Black" pitchFamily="34" charset="0"/>
            </a:endParaRPr>
          </a:p>
          <a:p>
            <a:pPr marL="615437" indent="-615437">
              <a:lnSpc>
                <a:spcPct val="90000"/>
              </a:lnSpc>
              <a:buFontTx/>
              <a:buAutoNum type="arabicPeriod"/>
            </a:pPr>
            <a:r>
              <a:rPr lang="en-US" sz="2200" dirty="0"/>
              <a:t>SCHEDULE &amp; HOLD post-award public hearing within 60 days of award (by </a:t>
            </a:r>
            <a:r>
              <a:rPr lang="en-US" sz="2200" dirty="0">
                <a:solidFill>
                  <a:srgbClr val="FF0000"/>
                </a:solidFill>
              </a:rPr>
              <a:t>December 6th</a:t>
            </a:r>
            <a:r>
              <a:rPr lang="en-US" sz="2200" dirty="0"/>
              <a:t>, notify field rep).</a:t>
            </a:r>
            <a:endParaRPr lang="en-US" sz="2200" dirty="0">
              <a:solidFill>
                <a:schemeClr val="tx1"/>
              </a:solidFill>
            </a:endParaRPr>
          </a:p>
          <a:p>
            <a:pPr marL="615437" indent="-615437">
              <a:lnSpc>
                <a:spcPct val="90000"/>
              </a:lnSpc>
              <a:buFontTx/>
              <a:buAutoNum type="arabicPeriod"/>
            </a:pPr>
            <a:endParaRPr lang="en-US" sz="1100" dirty="0">
              <a:solidFill>
                <a:schemeClr val="tx1"/>
              </a:solidFill>
            </a:endParaRPr>
          </a:p>
          <a:p>
            <a:pPr marL="615437" indent="-615437">
              <a:lnSpc>
                <a:spcPct val="90000"/>
              </a:lnSpc>
              <a:buFontTx/>
              <a:buAutoNum type="arabicPeriod"/>
            </a:pPr>
            <a:r>
              <a:rPr lang="en-US" sz="2200" dirty="0"/>
              <a:t>OPEN non-interest bearing checking account.</a:t>
            </a:r>
            <a:endParaRPr lang="en-US" sz="2200" dirty="0">
              <a:solidFill>
                <a:schemeClr val="tx1"/>
              </a:solidFill>
            </a:endParaRPr>
          </a:p>
          <a:p>
            <a:pPr marL="615437" indent="-615437">
              <a:lnSpc>
                <a:spcPct val="90000"/>
              </a:lnSpc>
              <a:buNone/>
            </a:pPr>
            <a:endParaRPr lang="en-US" sz="2200" dirty="0">
              <a:solidFill>
                <a:schemeClr val="tx1"/>
              </a:solidFill>
            </a:endParaRPr>
          </a:p>
          <a:p>
            <a:pPr marL="615437" indent="-615437">
              <a:lnSpc>
                <a:spcPct val="90000"/>
              </a:lnSpc>
              <a:buFontTx/>
              <a:buAutoNum type="arabicPeriod"/>
            </a:pPr>
            <a:endParaRPr lang="en-US" sz="2200" dirty="0">
              <a:solidFill>
                <a:schemeClr val="tx1"/>
              </a:solidFill>
            </a:endParaRPr>
          </a:p>
        </p:txBody>
      </p:sp>
      <p:pic>
        <p:nvPicPr>
          <p:cNvPr id="134153" name="Picture 9" descr="MP900399350[1]"/>
          <p:cNvPicPr>
            <a:picLocks noGrp="1" noChangeAspect="1" noChangeArrowheads="1"/>
          </p:cNvPicPr>
          <p:nvPr>
            <p:ph type="clipArt" sz="half" idx="2"/>
          </p:nvPr>
        </p:nvPicPr>
        <p:blipFill>
          <a:blip r:embed="rId2" cstate="print"/>
          <a:stretch>
            <a:fillRect/>
          </a:stretch>
        </p:blipFill>
        <p:spPr>
          <a:xfrm>
            <a:off x="4525963" y="2035828"/>
            <a:ext cx="3703637" cy="3700743"/>
          </a:xfrm>
        </p:spPr>
      </p:pic>
      <p:sp>
        <p:nvSpPr>
          <p:cNvPr id="5" name="Footer Placeholder 4"/>
          <p:cNvSpPr>
            <a:spLocks noGrp="1"/>
          </p:cNvSpPr>
          <p:nvPr>
            <p:ph type="ftr" sz="quarter" idx="10"/>
          </p:nvPr>
        </p:nvSpPr>
        <p:spPr/>
        <p:txBody>
          <a:bodyPr/>
          <a:lstStyle/>
          <a:p>
            <a:endParaRPr 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21609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609600" y="0"/>
            <a:ext cx="6629977" cy="1102378"/>
          </a:xfrm>
        </p:spPr>
        <p:txBody>
          <a:bodyPr/>
          <a:lstStyle/>
          <a:p>
            <a:br>
              <a:rPr lang="en-US" sz="2900" dirty="0"/>
            </a:br>
            <a:r>
              <a:rPr lang="en-US" sz="2900" dirty="0">
                <a:solidFill>
                  <a:schemeClr val="tx1"/>
                </a:solidFill>
              </a:rPr>
              <a:t>2. BUDGET SUMMARY</a:t>
            </a:r>
          </a:p>
        </p:txBody>
      </p:sp>
      <p:sp>
        <p:nvSpPr>
          <p:cNvPr id="4" name="Footer Placeholder 3"/>
          <p:cNvSpPr>
            <a:spLocks noGrp="1"/>
          </p:cNvSpPr>
          <p:nvPr>
            <p:ph type="ftr" sz="quarter" idx="11"/>
          </p:nvPr>
        </p:nvSpPr>
        <p:spPr/>
        <p:txBody>
          <a:bodyPr/>
          <a:lstStyle/>
          <a:p>
            <a:endParaRPr lang="en-US" dirty="0"/>
          </a:p>
        </p:txBody>
      </p:sp>
      <p:sp>
        <p:nvSpPr>
          <p:cNvPr id="360451" name="Rectangle 3"/>
          <p:cNvSpPr>
            <a:spLocks noGrp="1" noChangeArrowheads="1"/>
          </p:cNvSpPr>
          <p:nvPr>
            <p:ph sz="quarter" idx="1"/>
          </p:nvPr>
        </p:nvSpPr>
        <p:spPr>
          <a:xfrm>
            <a:off x="623455" y="1815353"/>
            <a:ext cx="7543512" cy="3724556"/>
          </a:xfrm>
        </p:spPr>
        <p:txBody>
          <a:bodyPr>
            <a:normAutofit/>
          </a:bodyPr>
          <a:lstStyle/>
          <a:p>
            <a:pPr>
              <a:lnSpc>
                <a:spcPct val="90000"/>
              </a:lnSpc>
            </a:pPr>
            <a:r>
              <a:rPr lang="en-US" sz="2200" dirty="0"/>
              <a:t>Your Official Budget</a:t>
            </a:r>
          </a:p>
          <a:p>
            <a:pPr>
              <a:lnSpc>
                <a:spcPct val="90000"/>
              </a:lnSpc>
              <a:buFontTx/>
              <a:buNone/>
            </a:pPr>
            <a:endParaRPr lang="en-US" sz="2200" dirty="0"/>
          </a:p>
          <a:p>
            <a:pPr>
              <a:lnSpc>
                <a:spcPct val="90000"/>
              </a:lnSpc>
            </a:pPr>
            <a:r>
              <a:rPr lang="en-US" sz="2200" dirty="0"/>
              <a:t>Use THIS budget (not application’s) to create your ledger, accounting records</a:t>
            </a:r>
          </a:p>
          <a:p>
            <a:pPr>
              <a:lnSpc>
                <a:spcPct val="90000"/>
              </a:lnSpc>
              <a:buFontTx/>
              <a:buNone/>
            </a:pPr>
            <a:endParaRPr lang="en-US" sz="2200" dirty="0"/>
          </a:p>
          <a:p>
            <a:pPr>
              <a:lnSpc>
                <a:spcPct val="90000"/>
              </a:lnSpc>
            </a:pPr>
            <a:r>
              <a:rPr lang="en-US" sz="2200" dirty="0"/>
              <a:t>Local match/leverage is listed at bottom; </a:t>
            </a:r>
            <a:r>
              <a:rPr lang="en-US" sz="2200" u="sng" dirty="0"/>
              <a:t>keep documentation of it</a:t>
            </a:r>
            <a:r>
              <a:rPr lang="en-US" sz="2200" dirty="0"/>
              <a:t> – </a:t>
            </a:r>
            <a:r>
              <a:rPr lang="en-US" sz="2200" i="1" dirty="0"/>
              <a:t>it will be monitored</a:t>
            </a:r>
          </a:p>
          <a:p>
            <a:pPr>
              <a:lnSpc>
                <a:spcPct val="90000"/>
              </a:lnSpc>
            </a:pPr>
            <a:endParaRPr lang="en-US" sz="2200" dirty="0"/>
          </a:p>
          <a:p>
            <a:pPr>
              <a:lnSpc>
                <a:spcPct val="90000"/>
              </a:lnSpc>
            </a:pPr>
            <a:r>
              <a:rPr lang="en-US" sz="2200" dirty="0"/>
              <a:t>DO </a:t>
            </a:r>
            <a:r>
              <a:rPr lang="en-US" sz="2200" u="sng" dirty="0"/>
              <a:t>NOT</a:t>
            </a:r>
            <a:r>
              <a:rPr lang="en-US" sz="2200" dirty="0"/>
              <a:t> SIGN &amp; RETURN this form w/award package</a:t>
            </a:r>
          </a:p>
          <a:p>
            <a:pPr>
              <a:lnSpc>
                <a:spcPct val="90000"/>
              </a:lnSpc>
            </a:pPr>
            <a:endParaRPr lang="en-US"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6629977" cy="1479176"/>
          </a:xfrm>
        </p:spPr>
        <p:txBody>
          <a:bodyPr/>
          <a:lstStyle/>
          <a:p>
            <a:br>
              <a:rPr lang="en-US" sz="2900" dirty="0"/>
            </a:br>
            <a:r>
              <a:rPr lang="en-US" sz="2900" dirty="0">
                <a:solidFill>
                  <a:schemeClr val="tx1"/>
                </a:solidFill>
              </a:rPr>
              <a:t>3a. GENERAL CONDITIONS</a:t>
            </a:r>
          </a:p>
        </p:txBody>
      </p:sp>
      <p:sp>
        <p:nvSpPr>
          <p:cNvPr id="4" name="Footer Placeholder 3"/>
          <p:cNvSpPr>
            <a:spLocks noGrp="1"/>
          </p:cNvSpPr>
          <p:nvPr>
            <p:ph type="ftr" sz="quarter" idx="11"/>
          </p:nvPr>
        </p:nvSpPr>
        <p:spPr/>
        <p:txBody>
          <a:bodyPr/>
          <a:lstStyle/>
          <a:p>
            <a:endParaRPr lang="en-US" dirty="0"/>
          </a:p>
        </p:txBody>
      </p:sp>
      <p:sp>
        <p:nvSpPr>
          <p:cNvPr id="12292" name="Rectangle 4"/>
          <p:cNvSpPr>
            <a:spLocks noChangeArrowheads="1"/>
          </p:cNvSpPr>
          <p:nvPr/>
        </p:nvSpPr>
        <p:spPr bwMode="auto">
          <a:xfrm>
            <a:off x="762000" y="1752600"/>
            <a:ext cx="7543512" cy="4723560"/>
          </a:xfrm>
          <a:prstGeom prst="rect">
            <a:avLst/>
          </a:prstGeom>
          <a:noFill/>
          <a:ln w="9525">
            <a:noFill/>
            <a:miter lim="800000"/>
            <a:headEnd/>
            <a:tailEnd/>
          </a:ln>
          <a:effectLst/>
        </p:spPr>
        <p:txBody>
          <a:bodyPr lIns="91429" tIns="45714" rIns="91429" bIns="45714"/>
          <a:lstStyle/>
          <a:p>
            <a:pPr marL="343334" indent="-343334" defTabSz="914608">
              <a:spcBef>
                <a:spcPct val="20000"/>
              </a:spcBef>
              <a:buClr>
                <a:srgbClr val="F56600"/>
              </a:buClr>
            </a:pPr>
            <a:endParaRPr lang="en-US" sz="2200" b="1" dirty="0"/>
          </a:p>
          <a:p>
            <a:pPr marL="343334" indent="-343334" defTabSz="914608">
              <a:spcBef>
                <a:spcPct val="20000"/>
              </a:spcBef>
              <a:buClr>
                <a:srgbClr val="F56600"/>
              </a:buClr>
              <a:buFontTx/>
              <a:buChar char="•"/>
            </a:pPr>
            <a:r>
              <a:rPr lang="en-US" sz="2200" b="1" dirty="0">
                <a:solidFill>
                  <a:schemeClr val="tx2"/>
                </a:solidFill>
              </a:rPr>
              <a:t>For ALL CDBG awards</a:t>
            </a:r>
          </a:p>
          <a:p>
            <a:pPr marL="343334" indent="-343334" defTabSz="914608">
              <a:spcBef>
                <a:spcPct val="20000"/>
              </a:spcBef>
              <a:buClr>
                <a:srgbClr val="F56600"/>
              </a:buClr>
            </a:pPr>
            <a:endParaRPr lang="en-US" sz="2200" b="1" dirty="0">
              <a:solidFill>
                <a:schemeClr val="tx2"/>
              </a:solidFill>
            </a:endParaRPr>
          </a:p>
          <a:p>
            <a:pPr marL="343334" indent="-343334" defTabSz="914608">
              <a:spcBef>
                <a:spcPct val="20000"/>
              </a:spcBef>
              <a:buClr>
                <a:srgbClr val="F56600"/>
              </a:buClr>
              <a:buFontTx/>
              <a:buChar char="•"/>
            </a:pPr>
            <a:r>
              <a:rPr lang="en-US" sz="2200" b="1" dirty="0">
                <a:solidFill>
                  <a:schemeClr val="tx2"/>
                </a:solidFill>
              </a:rPr>
              <a:t>Includes standard, mandatory CDBG compliance responsibilities (Environmental, Section 3, Conflict of Interest, etc.)</a:t>
            </a:r>
          </a:p>
          <a:p>
            <a:pPr marL="343334" indent="-343334" defTabSz="914608">
              <a:spcBef>
                <a:spcPct val="20000"/>
              </a:spcBef>
              <a:buClr>
                <a:srgbClr val="F56600"/>
              </a:buClr>
            </a:pPr>
            <a:endParaRPr lang="en-US" sz="2200" b="1" dirty="0">
              <a:solidFill>
                <a:schemeClr val="tx2"/>
              </a:solidFill>
            </a:endParaRPr>
          </a:p>
          <a:p>
            <a:pPr marL="343334" indent="-343334" defTabSz="914608">
              <a:spcBef>
                <a:spcPct val="20000"/>
              </a:spcBef>
              <a:buClr>
                <a:srgbClr val="F56600"/>
              </a:buClr>
              <a:buFontTx/>
              <a:buChar char="•"/>
            </a:pPr>
            <a:r>
              <a:rPr lang="en-US" sz="2200" b="1" dirty="0">
                <a:solidFill>
                  <a:schemeClr val="tx2"/>
                </a:solidFill>
              </a:rPr>
              <a:t>Must be signed &amp; returned in award package</a:t>
            </a:r>
          </a:p>
          <a:p>
            <a:pPr marL="343334" indent="-343334" defTabSz="914608">
              <a:spcBef>
                <a:spcPct val="20000"/>
              </a:spcBef>
              <a:buClr>
                <a:srgbClr val="F56600"/>
              </a:buClr>
            </a:pPr>
            <a:endParaRPr lang="en-US" sz="2200" b="1" dirty="0"/>
          </a:p>
          <a:p>
            <a:pPr marL="343334" indent="-343334" defTabSz="914608">
              <a:spcBef>
                <a:spcPct val="20000"/>
              </a:spcBef>
              <a:buClr>
                <a:srgbClr val="F56600"/>
              </a:buClr>
            </a:pPr>
            <a:endParaRPr lang="en-US" sz="2200" b="1" dirty="0">
              <a:solidFill>
                <a:srgbClr val="FF66CC"/>
              </a:solidFil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762000" y="0"/>
            <a:ext cx="6629977" cy="1102378"/>
          </a:xfrm>
        </p:spPr>
        <p:txBody>
          <a:bodyPr/>
          <a:lstStyle/>
          <a:p>
            <a:br>
              <a:rPr lang="en-US" sz="2900" dirty="0"/>
            </a:br>
            <a:r>
              <a:rPr lang="en-US" sz="2900" dirty="0">
                <a:solidFill>
                  <a:schemeClr val="tx1"/>
                </a:solidFill>
              </a:rPr>
              <a:t>3b. SPECIAL CONDITIONS</a:t>
            </a:r>
          </a:p>
        </p:txBody>
      </p:sp>
      <p:sp>
        <p:nvSpPr>
          <p:cNvPr id="4" name="Footer Placeholder 3"/>
          <p:cNvSpPr>
            <a:spLocks noGrp="1"/>
          </p:cNvSpPr>
          <p:nvPr>
            <p:ph type="ftr" sz="quarter" idx="11"/>
          </p:nvPr>
        </p:nvSpPr>
        <p:spPr/>
        <p:txBody>
          <a:bodyPr/>
          <a:lstStyle/>
          <a:p>
            <a:endParaRPr lang="en-US" dirty="0"/>
          </a:p>
        </p:txBody>
      </p:sp>
      <p:sp>
        <p:nvSpPr>
          <p:cNvPr id="357379" name="Rectangle 3"/>
          <p:cNvSpPr>
            <a:spLocks noGrp="1" noChangeArrowheads="1"/>
          </p:cNvSpPr>
          <p:nvPr>
            <p:ph sz="quarter" idx="1"/>
          </p:nvPr>
        </p:nvSpPr>
        <p:spPr>
          <a:xfrm>
            <a:off x="623455" y="1828800"/>
            <a:ext cx="7543512" cy="4491317"/>
          </a:xfrm>
        </p:spPr>
        <p:txBody>
          <a:bodyPr>
            <a:normAutofit/>
          </a:bodyPr>
          <a:lstStyle/>
          <a:p>
            <a:r>
              <a:rPr lang="en-US" sz="2200" u="sng" dirty="0"/>
              <a:t>Specific</a:t>
            </a:r>
            <a:r>
              <a:rPr lang="en-US" sz="2200" dirty="0"/>
              <a:t> to each CDBG Award</a:t>
            </a:r>
            <a:endParaRPr lang="en-US" sz="2200" u="sng" dirty="0"/>
          </a:p>
          <a:p>
            <a:pPr>
              <a:buFontTx/>
              <a:buNone/>
            </a:pPr>
            <a:endParaRPr lang="en-US" sz="2200" dirty="0"/>
          </a:p>
          <a:p>
            <a:r>
              <a:rPr lang="en-US" sz="2200" dirty="0"/>
              <a:t>Elected Official’s Signature = “I agree to clear these conditions ASAP.” (See General Conditions)</a:t>
            </a:r>
            <a:endParaRPr lang="en-US" sz="2200" dirty="0">
              <a:cs typeface="Arial" charset="0"/>
            </a:endParaRPr>
          </a:p>
          <a:p>
            <a:pPr>
              <a:buFontTx/>
              <a:buNone/>
            </a:pPr>
            <a:endParaRPr lang="en-US" sz="2200" dirty="0"/>
          </a:p>
          <a:p>
            <a:r>
              <a:rPr lang="en-US" sz="2200" dirty="0"/>
              <a:t>Not cleared until you receive a “Grant Adjustment Notice” (no clearance, no $$$)</a:t>
            </a:r>
          </a:p>
          <a:p>
            <a:endParaRPr lang="en-US" sz="2200" dirty="0"/>
          </a:p>
          <a:p>
            <a:r>
              <a:rPr lang="en-US" sz="2200" dirty="0"/>
              <a:t>Must be signed &amp; returned in award package</a:t>
            </a:r>
          </a:p>
          <a:p>
            <a:pPr>
              <a:buFontTx/>
              <a:buNone/>
            </a:pPr>
            <a:endParaRPr lang="en-US"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09600" y="0"/>
            <a:ext cx="8153400" cy="990600"/>
          </a:xfrm>
        </p:spPr>
        <p:txBody>
          <a:bodyPr/>
          <a:lstStyle/>
          <a:p>
            <a:br>
              <a:rPr lang="en-US" sz="2900" dirty="0"/>
            </a:br>
            <a:r>
              <a:rPr lang="en-US" sz="2900" dirty="0">
                <a:solidFill>
                  <a:schemeClr val="tx1"/>
                </a:solidFill>
              </a:rPr>
              <a:t>4. STATEMENT OF REVISIONS</a:t>
            </a:r>
          </a:p>
        </p:txBody>
      </p:sp>
      <p:sp>
        <p:nvSpPr>
          <p:cNvPr id="359427" name="Rectangle 3"/>
          <p:cNvSpPr>
            <a:spLocks noGrp="1" noChangeArrowheads="1"/>
          </p:cNvSpPr>
          <p:nvPr>
            <p:ph sz="quarter" idx="1"/>
          </p:nvPr>
        </p:nvSpPr>
        <p:spPr/>
        <p:txBody>
          <a:bodyPr/>
          <a:lstStyle/>
          <a:p>
            <a:pPr>
              <a:lnSpc>
                <a:spcPct val="90000"/>
              </a:lnSpc>
              <a:buFontTx/>
              <a:buNone/>
            </a:pPr>
            <a:endParaRPr lang="en-US" sz="1300" dirty="0"/>
          </a:p>
          <a:p>
            <a:pPr>
              <a:lnSpc>
                <a:spcPct val="90000"/>
              </a:lnSpc>
            </a:pPr>
            <a:r>
              <a:rPr lang="en-US" sz="2200" dirty="0"/>
              <a:t>Your Statement of Award might say, “This award is subject to revisions” </a:t>
            </a:r>
            <a:r>
              <a:rPr lang="en-US" sz="2200" dirty="0">
                <a:cs typeface="Arial" charset="0"/>
              </a:rPr>
              <a:t>→</a:t>
            </a:r>
          </a:p>
          <a:p>
            <a:pPr>
              <a:lnSpc>
                <a:spcPct val="90000"/>
              </a:lnSpc>
              <a:buFontTx/>
              <a:buNone/>
            </a:pPr>
            <a:endParaRPr lang="en-US" sz="1300" dirty="0"/>
          </a:p>
          <a:p>
            <a:pPr>
              <a:lnSpc>
                <a:spcPct val="90000"/>
              </a:lnSpc>
            </a:pPr>
            <a:r>
              <a:rPr lang="en-US" sz="2200" dirty="0"/>
              <a:t>Changes to proposal were made (usually budget)</a:t>
            </a:r>
          </a:p>
          <a:p>
            <a:pPr>
              <a:lnSpc>
                <a:spcPct val="90000"/>
              </a:lnSpc>
              <a:buFontTx/>
              <a:buNone/>
            </a:pPr>
            <a:endParaRPr lang="en-US" sz="1300" dirty="0"/>
          </a:p>
          <a:p>
            <a:pPr>
              <a:lnSpc>
                <a:spcPct val="90000"/>
              </a:lnSpc>
            </a:pPr>
            <a:r>
              <a:rPr lang="en-US" sz="2200" dirty="0"/>
              <a:t>Review thoroughly, sign &amp; return with award package</a:t>
            </a:r>
          </a:p>
          <a:p>
            <a:pPr>
              <a:lnSpc>
                <a:spcPct val="90000"/>
              </a:lnSpc>
              <a:buFontTx/>
              <a:buNone/>
            </a:pPr>
            <a:endParaRPr lang="en-US" sz="2200" dirty="0"/>
          </a:p>
          <a:p>
            <a:pPr>
              <a:lnSpc>
                <a:spcPct val="90000"/>
              </a:lnSpc>
              <a:buFontTx/>
              <a:buNone/>
            </a:pPr>
            <a:endParaRPr lang="en-US" sz="1900" dirty="0"/>
          </a:p>
          <a:p>
            <a:pPr>
              <a:lnSpc>
                <a:spcPct val="90000"/>
              </a:lnSpc>
            </a:pPr>
            <a:endParaRPr lang="en-US" sz="2200" dirty="0"/>
          </a:p>
        </p:txBody>
      </p:sp>
      <p:sp>
        <p:nvSpPr>
          <p:cNvPr id="359428" name="Rectangle 4"/>
          <p:cNvSpPr>
            <a:spLocks noGrp="1" noChangeArrowheads="1"/>
          </p:cNvSpPr>
          <p:nvPr>
            <p:ph sz="quarter" idx="2"/>
          </p:nvPr>
        </p:nvSpPr>
        <p:spPr/>
        <p:txBody>
          <a:bodyPr/>
          <a:lstStyle/>
          <a:p>
            <a:pPr>
              <a:lnSpc>
                <a:spcPct val="90000"/>
              </a:lnSpc>
            </a:pPr>
            <a:endParaRPr lang="en-US" sz="1900" dirty="0"/>
          </a:p>
          <a:p>
            <a:pPr>
              <a:lnSpc>
                <a:spcPct val="90000"/>
              </a:lnSpc>
            </a:pPr>
            <a:endParaRPr lang="en-US" sz="1900" dirty="0"/>
          </a:p>
          <a:p>
            <a:pPr>
              <a:lnSpc>
                <a:spcPct val="90000"/>
              </a:lnSpc>
            </a:pPr>
            <a:endParaRPr lang="en-US" sz="1900" dirty="0"/>
          </a:p>
          <a:p>
            <a:pPr>
              <a:lnSpc>
                <a:spcPct val="90000"/>
              </a:lnSpc>
            </a:pPr>
            <a:endParaRPr lang="en-US" sz="1900" dirty="0"/>
          </a:p>
          <a:p>
            <a:pPr>
              <a:lnSpc>
                <a:spcPct val="90000"/>
              </a:lnSpc>
            </a:pPr>
            <a:endParaRPr lang="en-US" sz="1900" dirty="0"/>
          </a:p>
        </p:txBody>
      </p:sp>
      <p:sp>
        <p:nvSpPr>
          <p:cNvPr id="6" name="Footer Placeholder 4"/>
          <p:cNvSpPr>
            <a:spLocks noGrp="1"/>
          </p:cNvSpPr>
          <p:nvPr>
            <p:ph type="ftr" sz="quarter" idx="17"/>
          </p:nvPr>
        </p:nvSpPr>
        <p:spPr/>
        <p:txBody>
          <a:bodyPr/>
          <a:lstStyle/>
          <a:p>
            <a:endParaRPr lang="en-US" dirty="0"/>
          </a:p>
        </p:txBody>
      </p:sp>
      <p:graphicFrame>
        <p:nvGraphicFramePr>
          <p:cNvPr id="359429" name="Object 5"/>
          <p:cNvGraphicFramePr>
            <a:graphicFrameLocks noChangeAspect="1"/>
          </p:cNvGraphicFramePr>
          <p:nvPr/>
        </p:nvGraphicFramePr>
        <p:xfrm>
          <a:off x="5472546" y="1949824"/>
          <a:ext cx="2043545" cy="2454088"/>
        </p:xfrm>
        <a:graphic>
          <a:graphicData uri="http://schemas.openxmlformats.org/presentationml/2006/ole">
            <mc:AlternateContent xmlns:mc="http://schemas.openxmlformats.org/markup-compatibility/2006">
              <mc:Choice xmlns:v="urn:schemas-microsoft-com:vml" Requires="v">
                <p:oleObj spid="_x0000_s2090" name="Clip" r:id="rId4" imgW="2247900" imgH="3306763" progId="">
                  <p:embed/>
                </p:oleObj>
              </mc:Choice>
              <mc:Fallback>
                <p:oleObj name="Clip" r:id="rId4" imgW="2247900" imgH="3306763" progId="">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46" y="1949824"/>
                        <a:ext cx="2043545" cy="245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685800" y="0"/>
            <a:ext cx="6629977" cy="1102378"/>
          </a:xfrm>
        </p:spPr>
        <p:txBody>
          <a:bodyPr/>
          <a:lstStyle/>
          <a:p>
            <a:br>
              <a:rPr lang="en-US" sz="2900" dirty="0"/>
            </a:br>
            <a:r>
              <a:rPr lang="en-US" sz="2900" dirty="0">
                <a:solidFill>
                  <a:schemeClr val="tx1"/>
                </a:solidFill>
              </a:rPr>
              <a:t>5. CIVIL RIGHTS COMPLIANCE</a:t>
            </a:r>
          </a:p>
        </p:txBody>
      </p:sp>
      <p:sp>
        <p:nvSpPr>
          <p:cNvPr id="4" name="Footer Placeholder 3"/>
          <p:cNvSpPr>
            <a:spLocks noGrp="1"/>
          </p:cNvSpPr>
          <p:nvPr>
            <p:ph type="ftr" sz="quarter" idx="11"/>
          </p:nvPr>
        </p:nvSpPr>
        <p:spPr/>
        <p:txBody>
          <a:bodyPr/>
          <a:lstStyle/>
          <a:p>
            <a:endParaRPr lang="en-US" dirty="0"/>
          </a:p>
        </p:txBody>
      </p:sp>
      <p:sp>
        <p:nvSpPr>
          <p:cNvPr id="332803" name="Rectangle 3"/>
          <p:cNvSpPr>
            <a:spLocks noGrp="1" noChangeArrowheads="1"/>
          </p:cNvSpPr>
          <p:nvPr>
            <p:ph sz="quarter" idx="1"/>
          </p:nvPr>
        </p:nvSpPr>
        <p:spPr>
          <a:xfrm>
            <a:off x="685512" y="1752600"/>
            <a:ext cx="7543511" cy="4190721"/>
          </a:xfrm>
        </p:spPr>
        <p:txBody>
          <a:bodyPr/>
          <a:lstStyle/>
          <a:p>
            <a:pPr>
              <a:lnSpc>
                <a:spcPct val="90000"/>
              </a:lnSpc>
            </a:pPr>
            <a:endParaRPr lang="en-US" sz="2200" dirty="0"/>
          </a:p>
          <a:p>
            <a:pPr>
              <a:lnSpc>
                <a:spcPct val="90000"/>
              </a:lnSpc>
            </a:pPr>
            <a:r>
              <a:rPr lang="en-US" sz="2200" dirty="0"/>
              <a:t>Complete the form</a:t>
            </a:r>
          </a:p>
          <a:p>
            <a:pPr>
              <a:lnSpc>
                <a:spcPct val="90000"/>
              </a:lnSpc>
              <a:buNone/>
            </a:pPr>
            <a:endParaRPr lang="en-US" sz="2200" dirty="0"/>
          </a:p>
          <a:p>
            <a:pPr>
              <a:lnSpc>
                <a:spcPct val="90000"/>
              </a:lnSpc>
            </a:pPr>
            <a:r>
              <a:rPr lang="en-US" sz="2200" dirty="0"/>
              <a:t>Explain any civil rights complaints</a:t>
            </a:r>
          </a:p>
          <a:p>
            <a:pPr>
              <a:lnSpc>
                <a:spcPct val="90000"/>
              </a:lnSpc>
            </a:pPr>
            <a:endParaRPr lang="en-US" sz="2200" dirty="0"/>
          </a:p>
          <a:p>
            <a:pPr>
              <a:lnSpc>
                <a:spcPct val="90000"/>
              </a:lnSpc>
            </a:pPr>
            <a:r>
              <a:rPr lang="en-US" sz="2200" dirty="0"/>
              <a:t>Preparer of form </a:t>
            </a:r>
            <a:r>
              <a:rPr lang="en-US" sz="2200" u="sng" dirty="0"/>
              <a:t>plus</a:t>
            </a:r>
            <a:r>
              <a:rPr lang="en-US" sz="2200" dirty="0"/>
              <a:t> Chief Elected Official should sign  </a:t>
            </a:r>
          </a:p>
          <a:p>
            <a:pPr>
              <a:lnSpc>
                <a:spcPct val="90000"/>
              </a:lnSpc>
            </a:pPr>
            <a:endParaRPr lang="en-US" sz="2200" dirty="0"/>
          </a:p>
          <a:p>
            <a:pPr>
              <a:lnSpc>
                <a:spcPct val="90000"/>
              </a:lnSpc>
            </a:pPr>
            <a:r>
              <a:rPr lang="en-US" sz="2200" dirty="0"/>
              <a:t>Return with award package</a:t>
            </a:r>
          </a:p>
        </p:txBody>
      </p:sp>
    </p:spTree>
  </p:cSld>
  <p:clrMapOvr>
    <a:masterClrMapping/>
  </p:clrMapOvr>
  <p:transition spd="med">
    <p:fade/>
  </p:transition>
</p:sld>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CDFD Recipients Template">
  <a:themeElements>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FD Recipient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lnDef>
  </a:objectDefaults>
  <a:extraClrSchemeLst>
    <a:extraClrScheme>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FD Recipient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FD Recipient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FD Recipient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FD Recipient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FD Recipient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FD Recipient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FD Recipient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FD Recipient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FD Recipient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FD Recipient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FD Recipient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DFD Recipients Template">
  <a:themeElements>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FD Recipient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lnDef>
  </a:objectDefaults>
  <a:extraClrSchemeLst>
    <a:extraClrScheme>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FD Recipient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FD Recipient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FD Recipient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FD Recipient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FD Recipient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FD Recipient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FD Recipient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FD Recipient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FD Recipient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FD Recipient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FD Recipient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CA powerpoint master.rev.8-14">
  <a:themeElements>
    <a:clrScheme name="Custom 1">
      <a:dk1>
        <a:sysClr val="windowText" lastClr="000000"/>
      </a:dk1>
      <a:lt1>
        <a:sysClr val="window" lastClr="FFFFFF"/>
      </a:lt1>
      <a:dk2>
        <a:srgbClr val="8A7967"/>
      </a:dk2>
      <a:lt2>
        <a:srgbClr val="EBDDC3"/>
      </a:lt2>
      <a:accent1>
        <a:srgbClr val="92D050"/>
      </a:accent1>
      <a:accent2>
        <a:srgbClr val="DD8047"/>
      </a:accent2>
      <a:accent3>
        <a:srgbClr val="A5AB81"/>
      </a:accent3>
      <a:accent4>
        <a:srgbClr val="D8B25C"/>
      </a:accent4>
      <a:accent5>
        <a:srgbClr val="7BA79D"/>
      </a:accent5>
      <a:accent6>
        <a:srgbClr val="968C8C"/>
      </a:accent6>
      <a:hlink>
        <a:srgbClr val="49711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DCA powerpoint master.rev.8-14">
  <a:themeElements>
    <a:clrScheme name="Custom 1">
      <a:dk1>
        <a:sysClr val="windowText" lastClr="000000"/>
      </a:dk1>
      <a:lt1>
        <a:sysClr val="window" lastClr="FFFFFF"/>
      </a:lt1>
      <a:dk2>
        <a:srgbClr val="8A7967"/>
      </a:dk2>
      <a:lt2>
        <a:srgbClr val="EBDDC3"/>
      </a:lt2>
      <a:accent1>
        <a:srgbClr val="92D050"/>
      </a:accent1>
      <a:accent2>
        <a:srgbClr val="DD8047"/>
      </a:accent2>
      <a:accent3>
        <a:srgbClr val="A5AB81"/>
      </a:accent3>
      <a:accent4>
        <a:srgbClr val="D8B25C"/>
      </a:accent4>
      <a:accent5>
        <a:srgbClr val="7BA79D"/>
      </a:accent5>
      <a:accent6>
        <a:srgbClr val="968C8C"/>
      </a:accent6>
      <a:hlink>
        <a:srgbClr val="49711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74A30C1B25924C8E67799C0D091BF6" ma:contentTypeVersion="2" ma:contentTypeDescription="Create a new document." ma:contentTypeScope="" ma:versionID="c2396e528f5e953206e9ae6f91dfc1cb">
  <xsd:schema xmlns:xsd="http://www.w3.org/2001/XMLSchema" xmlns:xs="http://www.w3.org/2001/XMLSchema" xmlns:p="http://schemas.microsoft.com/office/2006/metadata/properties" xmlns:ns2="431100d4-4470-42c1-96bc-46686c1829ae" targetNamespace="http://schemas.microsoft.com/office/2006/metadata/properties" ma:root="true" ma:fieldsID="eda0a19c60827df6a76d79de2e1af800" ns2:_="">
    <xsd:import namespace="431100d4-4470-42c1-96bc-46686c182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00d4-4470-42c1-96bc-46686c182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3D7EE4-4FB5-41FF-B71F-84636FC797FB}">
  <ds:schemaRefs>
    <ds:schemaRef ds:uri="http://schemas.microsoft.com/office/2006/metadata/properties"/>
    <ds:schemaRef ds:uri="http://purl.org/dc/elements/1.1/"/>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431100d4-4470-42c1-96bc-46686c1829ae"/>
  </ds:schemaRefs>
</ds:datastoreItem>
</file>

<file path=customXml/itemProps2.xml><?xml version="1.0" encoding="utf-8"?>
<ds:datastoreItem xmlns:ds="http://schemas.openxmlformats.org/officeDocument/2006/customXml" ds:itemID="{AA97DADF-2D2F-4A28-9099-966DFB2FC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100d4-4470-42c1-96bc-46686c182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96C856-D758-4C56-BE72-76D462357A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z Presentation Recip2012 Template</Template>
  <TotalTime>909</TotalTime>
  <Words>2884</Words>
  <Application>Microsoft Office PowerPoint</Application>
  <PresentationFormat>On-screen Show (4:3)</PresentationFormat>
  <Paragraphs>507</Paragraphs>
  <Slides>48</Slides>
  <Notes>36</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CDFD Recipients Template</vt:lpstr>
      <vt:lpstr>1_CDFD Recipients Template</vt:lpstr>
      <vt:lpstr>DCA powerpoint master.rev.8-14</vt:lpstr>
      <vt:lpstr>1_DCA powerpoint master.rev.8-14</vt:lpstr>
      <vt:lpstr>YOUR 2016 CDBG Grant Administration  &amp; Financial Management</vt:lpstr>
      <vt:lpstr>What We Will Cover…</vt:lpstr>
      <vt:lpstr>GRANT AWARD PACKAGE</vt:lpstr>
      <vt:lpstr>1. STATEMENT OF CDBG AWARD</vt:lpstr>
      <vt:lpstr> 2. BUDGET SUMMARY</vt:lpstr>
      <vt:lpstr> 3a. GENERAL CONDITIONS</vt:lpstr>
      <vt:lpstr> 3b. SPECIAL CONDITIONS</vt:lpstr>
      <vt:lpstr> 4. STATEMENT OF REVISIONS</vt:lpstr>
      <vt:lpstr> 5. CIVIL RIGHTS COMPLIANCE</vt:lpstr>
      <vt:lpstr> 6. AUTHORIZED SIGNATURE CARD</vt:lpstr>
      <vt:lpstr>     7. Vendor Management Bank Account                   Form</vt:lpstr>
      <vt:lpstr> IMPORTANT FINAL REMINDERS</vt:lpstr>
      <vt:lpstr> Draw-Downs to CDBG Checking Account </vt:lpstr>
      <vt:lpstr>You cannot Draw Down funds until you… </vt:lpstr>
      <vt:lpstr>YOUR CDBG BANK ACCOUNT</vt:lpstr>
      <vt:lpstr>CDBG Compliance with  Your Field Rep (Chapter 1: Section 4)</vt:lpstr>
      <vt:lpstr>CDBG Compliance with your Field Rep</vt:lpstr>
      <vt:lpstr>Your Field Rep’s Project Review Checklists are in APPENDIX 2…</vt:lpstr>
      <vt:lpstr>START-UP SITE VISIT</vt:lpstr>
      <vt:lpstr>Monitoring Site Visits </vt:lpstr>
      <vt:lpstr>Citizen’s Participation (Ch. 1, Sec. 8)</vt:lpstr>
      <vt:lpstr>Citizen’s Participation, cont.</vt:lpstr>
      <vt:lpstr>Citizen’s Participation, cont.</vt:lpstr>
      <vt:lpstr>Recipients are obligated to Affirmatively Further Fair Housing</vt:lpstr>
      <vt:lpstr>Affirmatively Furthering Fair Housing/Section 3</vt:lpstr>
      <vt:lpstr>Affirmatively Furthering Fair Housing/Section 3</vt:lpstr>
      <vt:lpstr>Procurement</vt:lpstr>
      <vt:lpstr>Procurement</vt:lpstr>
      <vt:lpstr>Procurement, cont.</vt:lpstr>
      <vt:lpstr>Procurement, cont.</vt:lpstr>
      <vt:lpstr>Procurement, cont.</vt:lpstr>
      <vt:lpstr>Procurement of Prof Services, cont.</vt:lpstr>
      <vt:lpstr>Procurement of Prof Services, cont.</vt:lpstr>
      <vt:lpstr>Procurement of Public Works Construction</vt:lpstr>
      <vt:lpstr>Procurement of Public Works Construction, cont.</vt:lpstr>
      <vt:lpstr>Procurement of Public Works Construction, cont.</vt:lpstr>
      <vt:lpstr>Procurement of Public Works Construction, cont.</vt:lpstr>
      <vt:lpstr>Procurement, cont.</vt:lpstr>
      <vt:lpstr>Procurement, final</vt:lpstr>
      <vt:lpstr>FINANCIAL MANAGEMENT</vt:lpstr>
      <vt:lpstr>Financial Management</vt:lpstr>
      <vt:lpstr>Financial Management, cont.</vt:lpstr>
      <vt:lpstr>Financial Management, cont.</vt:lpstr>
      <vt:lpstr>Financial Management, cont.</vt:lpstr>
      <vt:lpstr>Close-Out</vt:lpstr>
      <vt:lpstr>Closeout, cont. </vt:lpstr>
      <vt:lpstr>Immediate Action Items: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rob.shaw</dc:creator>
  <cp:lastModifiedBy>Steed Robinson</cp:lastModifiedBy>
  <cp:revision>88</cp:revision>
  <cp:lastPrinted>2015-09-30T12:48:39Z</cp:lastPrinted>
  <dcterms:created xsi:type="dcterms:W3CDTF">2012-09-21T17:41:22Z</dcterms:created>
  <dcterms:modified xsi:type="dcterms:W3CDTF">2016-09-30T21:32:07Z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0x0101004274A30C1B25924C8E67799C0D091BF6</vt:lpwstr>
  </property>
</Properties>
</file>