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4"/>
  </p:sldMasterIdLst>
  <p:notesMasterIdLst>
    <p:notesMasterId r:id="rId39"/>
  </p:notesMasterIdLst>
  <p:handoutMasterIdLst>
    <p:handoutMasterId r:id="rId40"/>
  </p:handoutMasterIdLst>
  <p:sldIdLst>
    <p:sldId id="316" r:id="rId5"/>
    <p:sldId id="372" r:id="rId6"/>
    <p:sldId id="371" r:id="rId7"/>
    <p:sldId id="409" r:id="rId8"/>
    <p:sldId id="373" r:id="rId9"/>
    <p:sldId id="378" r:id="rId10"/>
    <p:sldId id="421" r:id="rId11"/>
    <p:sldId id="422" r:id="rId12"/>
    <p:sldId id="423" r:id="rId13"/>
    <p:sldId id="347" r:id="rId14"/>
    <p:sldId id="426" r:id="rId15"/>
    <p:sldId id="346" r:id="rId16"/>
    <p:sldId id="375" r:id="rId17"/>
    <p:sldId id="431" r:id="rId18"/>
    <p:sldId id="432" r:id="rId19"/>
    <p:sldId id="433" r:id="rId20"/>
    <p:sldId id="434" r:id="rId21"/>
    <p:sldId id="427" r:id="rId22"/>
    <p:sldId id="428" r:id="rId23"/>
    <p:sldId id="429" r:id="rId24"/>
    <p:sldId id="435" r:id="rId25"/>
    <p:sldId id="436" r:id="rId26"/>
    <p:sldId id="437" r:id="rId27"/>
    <p:sldId id="438" r:id="rId28"/>
    <p:sldId id="442" r:id="rId29"/>
    <p:sldId id="443" r:id="rId30"/>
    <p:sldId id="444" r:id="rId31"/>
    <p:sldId id="445" r:id="rId32"/>
    <p:sldId id="440" r:id="rId33"/>
    <p:sldId id="441" r:id="rId34"/>
    <p:sldId id="446" r:id="rId35"/>
    <p:sldId id="376" r:id="rId36"/>
    <p:sldId id="369" r:id="rId37"/>
    <p:sldId id="310" r:id="rId38"/>
  </p:sldIdLst>
  <p:sldSz cx="12188825" cy="6858000"/>
  <p:notesSz cx="7010400" cy="92964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4" userDrawn="1">
          <p15:clr>
            <a:srgbClr val="A4A3A4"/>
          </p15:clr>
        </p15:guide>
        <p15:guide id="5" pos="7678"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967"/>
    <a:srgbClr val="F2F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707" autoAdjust="0"/>
  </p:normalViewPr>
  <p:slideViewPr>
    <p:cSldViewPr>
      <p:cViewPr varScale="1">
        <p:scale>
          <a:sx n="106" d="100"/>
          <a:sy n="106" d="100"/>
        </p:scale>
        <p:origin x="672" y="114"/>
      </p:cViewPr>
      <p:guideLst>
        <p:guide orient="horz" pos="3744"/>
        <p:guide pos="767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3708" y="78"/>
      </p:cViewPr>
      <p:guideLst>
        <p:guide orient="horz" pos="2880"/>
        <p:guide pos="2160"/>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8" tIns="46584" rIns="93168" bIns="46584" rtlCol="0"/>
          <a:lstStyle>
            <a:lvl1pPr algn="l">
              <a:defRPr sz="1200"/>
            </a:lvl1pPr>
          </a:lstStyle>
          <a:p>
            <a:endParaRPr dirty="0"/>
          </a:p>
        </p:txBody>
      </p:sp>
      <p:sp>
        <p:nvSpPr>
          <p:cNvPr id="3" name="Date Placeholder 2"/>
          <p:cNvSpPr>
            <a:spLocks noGrp="1"/>
          </p:cNvSpPr>
          <p:nvPr>
            <p:ph type="dt" sz="quarter" idx="1"/>
          </p:nvPr>
        </p:nvSpPr>
        <p:spPr>
          <a:xfrm>
            <a:off x="3970940" y="0"/>
            <a:ext cx="3037840" cy="466434"/>
          </a:xfrm>
          <a:prstGeom prst="rect">
            <a:avLst/>
          </a:prstGeom>
        </p:spPr>
        <p:txBody>
          <a:bodyPr vert="horz" lIns="93168" tIns="46584" rIns="93168" bIns="46584" rtlCol="0"/>
          <a:lstStyle>
            <a:lvl1pPr algn="r">
              <a:defRPr sz="1200"/>
            </a:lvl1pPr>
          </a:lstStyle>
          <a:p>
            <a:fld id="{B1659ACC-BB8B-40BD-9C3D-7515A99833BA}" type="datetimeFigureOut">
              <a:rPr lang="en-US"/>
              <a:pPr/>
              <a:t>10/28/2016</a:t>
            </a:fld>
            <a:endParaRPr dirty="0"/>
          </a:p>
        </p:txBody>
      </p:sp>
      <p:sp>
        <p:nvSpPr>
          <p:cNvPr id="4" name="Footer Placeholder 3"/>
          <p:cNvSpPr>
            <a:spLocks noGrp="1"/>
          </p:cNvSpPr>
          <p:nvPr>
            <p:ph type="ftr" sz="quarter" idx="2"/>
          </p:nvPr>
        </p:nvSpPr>
        <p:spPr>
          <a:xfrm>
            <a:off x="1" y="8829969"/>
            <a:ext cx="3037840" cy="466433"/>
          </a:xfrm>
          <a:prstGeom prst="rect">
            <a:avLst/>
          </a:prstGeom>
        </p:spPr>
        <p:txBody>
          <a:bodyPr vert="horz" lIns="93168" tIns="46584" rIns="93168" bIns="46584" rtlCol="0" anchor="b"/>
          <a:lstStyle>
            <a:lvl1pPr algn="l">
              <a:defRPr sz="1200"/>
            </a:lvl1pPr>
          </a:lstStyle>
          <a:p>
            <a:endParaRPr dirty="0"/>
          </a:p>
        </p:txBody>
      </p:sp>
      <p:sp>
        <p:nvSpPr>
          <p:cNvPr id="5" name="Slide Number Placeholder 4"/>
          <p:cNvSpPr>
            <a:spLocks noGrp="1"/>
          </p:cNvSpPr>
          <p:nvPr>
            <p:ph type="sldNum" sz="quarter" idx="3"/>
          </p:nvPr>
        </p:nvSpPr>
        <p:spPr>
          <a:xfrm>
            <a:off x="3970940" y="8829969"/>
            <a:ext cx="3037840" cy="466433"/>
          </a:xfrm>
          <a:prstGeom prst="rect">
            <a:avLst/>
          </a:prstGeom>
        </p:spPr>
        <p:txBody>
          <a:bodyPr vert="horz" lIns="93168" tIns="46584" rIns="93168" bIns="46584" rtlCol="0" anchor="b"/>
          <a:lstStyle>
            <a:lvl1pPr algn="r">
              <a:defRPr sz="1200"/>
            </a:lvl1pPr>
          </a:lstStyle>
          <a:p>
            <a:fld id="{FE02B09C-4EB4-4858-8C5D-928515EB5FA1}" type="slidenum">
              <a:rPr/>
              <a:pPr/>
              <a:t>‹#›</a:t>
            </a:fld>
            <a:endParaRPr dirty="0"/>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dirty="0"/>
          </a:p>
        </p:txBody>
      </p:sp>
      <p:sp>
        <p:nvSpPr>
          <p:cNvPr id="3" name="Date Placeholder 2"/>
          <p:cNvSpPr>
            <a:spLocks noGrp="1"/>
          </p:cNvSpPr>
          <p:nvPr>
            <p:ph type="dt" idx="1"/>
          </p:nvPr>
        </p:nvSpPr>
        <p:spPr>
          <a:xfrm>
            <a:off x="3970940" y="0"/>
            <a:ext cx="3037840" cy="464820"/>
          </a:xfrm>
          <a:prstGeom prst="rect">
            <a:avLst/>
          </a:prstGeom>
        </p:spPr>
        <p:txBody>
          <a:bodyPr vert="horz" lIns="93168" tIns="46584" rIns="93168" bIns="46584" rtlCol="0"/>
          <a:lstStyle>
            <a:lvl1pPr algn="r">
              <a:defRPr sz="1200"/>
            </a:lvl1pPr>
          </a:lstStyle>
          <a:p>
            <a:fld id="{6CAB3F5D-6129-4745-AD27-E1F8E3F0C4BE}" type="datetimeFigureOut">
              <a:rPr lang="en-US"/>
              <a:pPr/>
              <a:t>10/28/2016</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68" tIns="46584" rIns="93168" bIns="46584" rtlCol="0" anchor="ctr"/>
          <a:lstStyle/>
          <a:p>
            <a:endParaRPr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8" tIns="46584" rIns="93168" bIns="4658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68" tIns="46584" rIns="93168" bIns="46584" rtlCol="0" anchor="b"/>
          <a:lstStyle>
            <a:lvl1pPr algn="l">
              <a:defRPr sz="1200"/>
            </a:lvl1pPr>
          </a:lstStyle>
          <a:p>
            <a:endParaRPr dirty="0"/>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68" tIns="46584" rIns="93168" bIns="46584" rtlCol="0" anchor="b"/>
          <a:lstStyle>
            <a:lvl1pPr algn="r">
              <a:defRPr sz="1200"/>
            </a:lvl1pPr>
          </a:lstStyle>
          <a:p>
            <a:fld id="{BC640D2E-0C1A-4418-8763-9BB732EB1D20}" type="slidenum">
              <a:rPr/>
              <a:pPr/>
              <a:t>‹#›</a:t>
            </a:fld>
            <a:endParaRPr dirty="0"/>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Disparate Treatment:  Children are not allowed to ride on sidewalks.</a:t>
            </a:r>
          </a:p>
          <a:p>
            <a:endParaRPr lang="en-US" dirty="0"/>
          </a:p>
          <a:p>
            <a:r>
              <a:rPr lang="en-US" dirty="0"/>
              <a:t>Disparate Impact: Taken from the first US Supreme Court Title VII case on the topic: When hiring laborers, the employer required applicants to have a </a:t>
            </a:r>
            <a:r>
              <a:rPr lang="en-US" b="1" dirty="0"/>
              <a:t>high school diploma</a:t>
            </a:r>
            <a:r>
              <a:rPr lang="en-US" dirty="0"/>
              <a:t>. The diploma requirement screened out vastly more blacks than it did whites. Therefore, there was a disparate impact based on race, even though there was no intentional discrimination.</a:t>
            </a:r>
          </a:p>
          <a:p>
            <a:r>
              <a:rPr lang="en-US" dirty="0"/>
              <a:t>The Supreme Court said that once the employees proved a significant disparate impact, </a:t>
            </a:r>
            <a:r>
              <a:rPr lang="en-US" b="1" dirty="0"/>
              <a:t>the burden shifted to the employer</a:t>
            </a:r>
            <a:r>
              <a:rPr lang="en-US" dirty="0"/>
              <a:t> to prove that the diploma requirement had "a manifest relationship to the employment in question."</a:t>
            </a:r>
          </a:p>
          <a:p>
            <a:endParaRPr lang="en-US" dirty="0"/>
          </a:p>
        </p:txBody>
      </p:sp>
      <p:sp>
        <p:nvSpPr>
          <p:cNvPr id="4" name="Slide Number Placeholder 3"/>
          <p:cNvSpPr>
            <a:spLocks noGrp="1"/>
          </p:cNvSpPr>
          <p:nvPr>
            <p:ph type="sldNum" sz="quarter" idx="10"/>
          </p:nvPr>
        </p:nvSpPr>
        <p:spPr/>
        <p:txBody>
          <a:bodyPr/>
          <a:lstStyle/>
          <a:p>
            <a:fld id="{BC640D2E-0C1A-4418-8763-9BB732EB1D20}" type="slidenum">
              <a:rPr lang="en-US" smtClean="0"/>
              <a:pPr/>
              <a:t>6</a:t>
            </a:fld>
            <a:endParaRPr lang="en-US" dirty="0"/>
          </a:p>
        </p:txBody>
      </p:sp>
    </p:spTree>
    <p:extLst>
      <p:ext uri="{BB962C8B-B14F-4D97-AF65-F5344CB8AC3E}">
        <p14:creationId xmlns:p14="http://schemas.microsoft.com/office/powerpoint/2010/main" val="1998669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61461" y="5062537"/>
            <a:ext cx="2828925" cy="781050"/>
          </a:xfrm>
          <a:prstGeom prst="rect">
            <a:avLst/>
          </a:prstGeom>
        </p:spPr>
      </p:pic>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9130" y="6044184"/>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827212" y="1676400"/>
            <a:ext cx="8633751" cy="1828800"/>
          </a:xfrm>
        </p:spPr>
        <p:txBody>
          <a:bodyPr anchor="ctr"/>
          <a:lstStyle>
            <a:lvl1pPr algn="ctr">
              <a:defRPr cap="none" baseline="0"/>
            </a:lvl1pPr>
          </a:lstStyle>
          <a:p>
            <a:r>
              <a:rPr kumimoji="0" lang="en-US" dirty="0" smtClean="0"/>
              <a:t>Click To Add Title</a:t>
            </a:r>
            <a:endParaRPr kumimoji="0" lang="en-US" dirty="0"/>
          </a:p>
        </p:txBody>
      </p:sp>
      <p:sp>
        <p:nvSpPr>
          <p:cNvPr id="9" name="Subtitle 8"/>
          <p:cNvSpPr>
            <a:spLocks noGrp="1"/>
          </p:cNvSpPr>
          <p:nvPr>
            <p:ph type="subTitle" idx="1" hasCustomPrompt="1"/>
          </p:nvPr>
        </p:nvSpPr>
        <p:spPr>
          <a:xfrm>
            <a:off x="3148780" y="6050037"/>
            <a:ext cx="8938472"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add speaker name &amp; title</a:t>
            </a:r>
            <a:endParaRPr kumimoji="0" lang="en-US" dirty="0"/>
          </a:p>
        </p:txBody>
      </p:sp>
      <p:sp>
        <p:nvSpPr>
          <p:cNvPr id="3" name="Text Placeholder 2"/>
          <p:cNvSpPr>
            <a:spLocks noGrp="1"/>
          </p:cNvSpPr>
          <p:nvPr>
            <p:ph type="body" sz="quarter" idx="10" hasCustomPrompt="1"/>
          </p:nvPr>
        </p:nvSpPr>
        <p:spPr>
          <a:xfrm>
            <a:off x="89130" y="6043613"/>
            <a:ext cx="2998451" cy="714375"/>
          </a:xfrm>
        </p:spPr>
        <p:txBody>
          <a:bodyPr anchor="ctr">
            <a:normAutofit/>
          </a:bodyPr>
          <a:lstStyle>
            <a:lvl1pPr>
              <a:defRPr sz="2000">
                <a:solidFill>
                  <a:schemeClr val="tx1"/>
                </a:solidFill>
              </a:defRPr>
            </a:lvl1pPr>
          </a:lstStyle>
          <a:p>
            <a:pPr lvl="0"/>
            <a:r>
              <a:rPr lang="en-US" dirty="0" smtClean="0"/>
              <a:t>Click to add date</a:t>
            </a:r>
            <a:endParaRPr lang="en-US" dirty="0"/>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extLst mod="1">
    <p:ext uri="{DCECCB84-F9BA-43D5-87BE-67443E8EF086}">
      <p15:sldGuideLst xmlns:p15="http://schemas.microsoft.com/office/powerpoint/2012/main">
        <p15:guide id="1" orient="horz" pos="3744" userDrawn="1">
          <p15:clr>
            <a:srgbClr val="FBAE40"/>
          </p15:clr>
        </p15:guide>
        <p15:guide id="2" pos="734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651" y="228600"/>
            <a:ext cx="10868369" cy="990600"/>
          </a:xfrm>
        </p:spPr>
        <p:txBody>
          <a:bodyPr/>
          <a:lstStyle>
            <a:lvl1pPr>
              <a:defRPr baseline="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24ABB9F7-FE8F-4CB7-B90F-B7A115B006F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816651" y="1600200"/>
            <a:ext cx="10868369"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324" y="2743200"/>
            <a:ext cx="9495011"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67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324" y="1600200"/>
            <a:ext cx="10360501"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588" y="1589567"/>
            <a:ext cx="5180251"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
        <p:nvSpPr>
          <p:cNvPr id="11" name="Content Placeholder 10"/>
          <p:cNvSpPr>
            <a:spLocks noGrp="1"/>
          </p:cNvSpPr>
          <p:nvPr>
            <p:ph sz="quarter" idx="2"/>
          </p:nvPr>
        </p:nvSpPr>
        <p:spPr>
          <a:xfrm>
            <a:off x="6458186" y="1589567"/>
            <a:ext cx="5180251"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
        <p:nvSpPr>
          <p:cNvPr id="8" name="Date Placeholder 7"/>
          <p:cNvSpPr>
            <a:spLocks noGrp="1"/>
          </p:cNvSpPr>
          <p:nvPr>
            <p:ph type="dt" sz="half" idx="15"/>
          </p:nvPr>
        </p:nvSpPr>
        <p:spPr/>
        <p:txBody>
          <a:bodyPr rtlCol="0"/>
          <a:lstStyle/>
          <a:p>
            <a:fld id="{F12952B5-7A2F-4CC8-B7CE-9234E21C2837}" type="datetime1">
              <a:rPr lang="en-US" smtClean="0"/>
              <a:pPr/>
              <a:t>10/28/2016</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01A9C7-C274-4F50-89C9-83BDB06EDB81}" type="datetime1">
              <a:rPr lang="en-US" smtClean="0"/>
              <a:pPr/>
              <a:t>10/28/2016</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pPr/>
              <a:t>10/28/2016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015" cy="381000"/>
          </a:xfrm>
          <a:prstGeom prst="rect">
            <a:avLst/>
          </a:prstGeom>
        </p:spPr>
        <p:txBody>
          <a:bodyPr/>
          <a:lstStyle>
            <a:lvl1pPr>
              <a:defRPr>
                <a:solidFill>
                  <a:schemeClr val="tx2"/>
                </a:solidFill>
              </a:defRPr>
            </a:lvl1pPr>
          </a:lstStyle>
          <a:p>
            <a:fld id="{6BBE7942-5B1B-4E74-B3CD-25BF9B0ABE2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9997" y="1905000"/>
            <a:ext cx="7645400" cy="1955800"/>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589" y="273050"/>
            <a:ext cx="10766795"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13884F-698C-4153-AB67-9A0F214F106F}" type="datetimeFigureOut">
              <a:rPr lang="en-US" smtClean="0"/>
              <a:pPr/>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711015" cy="244476"/>
          </a:xfrm>
          <a:prstGeom prst="rect">
            <a:avLst/>
          </a:prstGeom>
        </p:spPr>
        <p:txBody>
          <a:bodyPr/>
          <a:lstStyle>
            <a:lvl1pPr>
              <a:defRPr>
                <a:solidFill>
                  <a:srgbClr val="FFFFFF"/>
                </a:solidFill>
              </a:defRPr>
            </a:lvl1pPr>
          </a:lstStyle>
          <a:p>
            <a:fld id="{3B7FEA86-1680-48AE-B31F-3E3431F3A323}" type="slidenum">
              <a:rPr lang="en-US" smtClean="0"/>
              <a:pPr/>
              <a:t>‹#›</a:t>
            </a:fld>
            <a:endParaRPr lang="en-US" dirty="0"/>
          </a:p>
        </p:txBody>
      </p:sp>
      <p:sp>
        <p:nvSpPr>
          <p:cNvPr id="3" name="Text Placeholder 2"/>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8780" y="1752600"/>
            <a:ext cx="8532178"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 name="Line 32"/>
          <p:cNvSpPr>
            <a:spLocks noChangeShapeType="1"/>
          </p:cNvSpPr>
          <p:nvPr userDrawn="1"/>
        </p:nvSpPr>
        <p:spPr bwMode="auto">
          <a:xfrm>
            <a:off x="406294" y="6324600"/>
            <a:ext cx="11376237" cy="0"/>
          </a:xfrm>
          <a:prstGeom prst="line">
            <a:avLst/>
          </a:prstGeom>
          <a:noFill/>
          <a:ln w="12700" cap="sq">
            <a:solidFill>
              <a:schemeClr val="bg1"/>
            </a:solidFill>
            <a:round/>
            <a:headEnd type="none" w="sm" len="sm"/>
            <a:tailEnd type="none" w="sm" len="sm"/>
          </a:ln>
          <a:effectLst/>
        </p:spPr>
        <p:txBody>
          <a:bodyPr wrap="none"/>
          <a:lstStyle/>
          <a:p>
            <a:pPr>
              <a:defRPr/>
            </a:pPr>
            <a:endParaRPr lang="en-US"/>
          </a:p>
        </p:txBody>
      </p:sp>
      <p:sp>
        <p:nvSpPr>
          <p:cNvPr id="4" name="Rectangle 36"/>
          <p:cNvSpPr>
            <a:spLocks noChangeArrowheads="1"/>
          </p:cNvSpPr>
          <p:nvPr userDrawn="1"/>
        </p:nvSpPr>
        <p:spPr bwMode="auto">
          <a:xfrm>
            <a:off x="6047858" y="6324601"/>
            <a:ext cx="341760" cy="246221"/>
          </a:xfrm>
          <a:prstGeom prst="rect">
            <a:avLst/>
          </a:prstGeom>
          <a:noFill/>
          <a:ln w="12700" cap="sq">
            <a:noFill/>
            <a:miter lim="800000"/>
            <a:headEnd type="none" w="sm" len="sm"/>
            <a:tailEnd type="none" w="sm" len="sm"/>
          </a:ln>
          <a:effectLst/>
        </p:spPr>
        <p:txBody>
          <a:bodyPr wrap="none">
            <a:spAutoFit/>
          </a:bodyPr>
          <a:lstStyle/>
          <a:p>
            <a:pPr>
              <a:defRPr/>
            </a:pPr>
            <a:fld id="{45F0034C-58A1-4F21-A7D0-0CD3F21E7BC6}" type="slidenum">
              <a:rPr lang="en-US" sz="1000">
                <a:solidFill>
                  <a:schemeClr val="bg1"/>
                </a:solidFill>
                <a:latin typeface="Arial" charset="0"/>
              </a:rPr>
              <a:pPr>
                <a:defRPr/>
              </a:pPr>
              <a:t>‹#›</a:t>
            </a:fld>
            <a:endParaRPr lang="en-US" sz="1000">
              <a:solidFill>
                <a:schemeClr val="bg1"/>
              </a:solidFill>
              <a:latin typeface="Arial" charset="0"/>
            </a:endParaRPr>
          </a:p>
        </p:txBody>
      </p:sp>
      <p:pic>
        <p:nvPicPr>
          <p:cNvPr id="5" name="Picture 40" descr="G10-04231condo"/>
          <p:cNvPicPr>
            <a:picLocks noChangeAspect="1" noChangeArrowheads="1"/>
          </p:cNvPicPr>
          <p:nvPr userDrawn="1"/>
        </p:nvPicPr>
        <p:blipFill>
          <a:blip r:embed="rId2" cstate="print"/>
          <a:srcRect/>
          <a:stretch>
            <a:fillRect/>
          </a:stretch>
        </p:blipFill>
        <p:spPr bwMode="auto">
          <a:xfrm>
            <a:off x="0" y="0"/>
            <a:ext cx="1862182" cy="927100"/>
          </a:xfrm>
          <a:prstGeom prst="rect">
            <a:avLst/>
          </a:prstGeom>
          <a:noFill/>
          <a:ln w="9525">
            <a:noFill/>
            <a:miter lim="800000"/>
            <a:headEnd/>
            <a:tailEnd/>
          </a:ln>
        </p:spPr>
      </p:pic>
      <p:pic>
        <p:nvPicPr>
          <p:cNvPr id="6" name="Picture 43" descr="TRANQUIL_DRIVE"/>
          <p:cNvPicPr>
            <a:picLocks noChangeAspect="1" noChangeArrowheads="1"/>
          </p:cNvPicPr>
          <p:nvPr userDrawn="1"/>
        </p:nvPicPr>
        <p:blipFill>
          <a:blip r:embed="rId3" cstate="print"/>
          <a:srcRect/>
          <a:stretch>
            <a:fillRect/>
          </a:stretch>
        </p:blipFill>
        <p:spPr bwMode="auto">
          <a:xfrm>
            <a:off x="4773956" y="-14287"/>
            <a:ext cx="1625177" cy="952501"/>
          </a:xfrm>
          <a:prstGeom prst="rect">
            <a:avLst/>
          </a:prstGeom>
          <a:noFill/>
          <a:ln w="9525">
            <a:noFill/>
            <a:miter lim="800000"/>
            <a:headEnd/>
            <a:tailEnd/>
          </a:ln>
        </p:spPr>
      </p:pic>
      <p:pic>
        <p:nvPicPr>
          <p:cNvPr id="7" name="Picture 41" descr="S8-0840apt"/>
          <p:cNvPicPr>
            <a:picLocks noChangeAspect="1" noChangeArrowheads="1"/>
          </p:cNvPicPr>
          <p:nvPr userDrawn="1"/>
        </p:nvPicPr>
        <p:blipFill>
          <a:blip r:embed="rId4" cstate="print"/>
          <a:srcRect/>
          <a:stretch>
            <a:fillRect/>
          </a:stretch>
        </p:blipFill>
        <p:spPr bwMode="auto">
          <a:xfrm>
            <a:off x="2911775" y="-14287"/>
            <a:ext cx="1862182" cy="952501"/>
          </a:xfrm>
          <a:prstGeom prst="rect">
            <a:avLst/>
          </a:prstGeom>
          <a:noFill/>
          <a:ln w="9525">
            <a:noFill/>
            <a:miter lim="800000"/>
            <a:headEnd/>
            <a:tailEnd/>
          </a:ln>
        </p:spPr>
      </p:pic>
      <p:pic>
        <p:nvPicPr>
          <p:cNvPr id="8" name="Picture 44" descr="SUTTON"/>
          <p:cNvPicPr>
            <a:picLocks noChangeAspect="1" noChangeArrowheads="1"/>
          </p:cNvPicPr>
          <p:nvPr userDrawn="1"/>
        </p:nvPicPr>
        <p:blipFill>
          <a:blip r:embed="rId5" cstate="print"/>
          <a:srcRect/>
          <a:stretch>
            <a:fillRect/>
          </a:stretch>
        </p:blipFill>
        <p:spPr bwMode="auto">
          <a:xfrm>
            <a:off x="6399133" y="0"/>
            <a:ext cx="2437765" cy="925513"/>
          </a:xfrm>
          <a:prstGeom prst="rect">
            <a:avLst/>
          </a:prstGeom>
          <a:noFill/>
          <a:ln w="9525">
            <a:noFill/>
            <a:miter lim="800000"/>
            <a:headEnd/>
            <a:tailEnd/>
          </a:ln>
        </p:spPr>
      </p:pic>
      <p:pic>
        <p:nvPicPr>
          <p:cNvPr id="9" name="Picture 45" descr="Fauver"/>
          <p:cNvPicPr>
            <a:picLocks noChangeAspect="1" noChangeArrowheads="1"/>
          </p:cNvPicPr>
          <p:nvPr userDrawn="1"/>
        </p:nvPicPr>
        <p:blipFill>
          <a:blip r:embed="rId6" cstate="print"/>
          <a:srcRect/>
          <a:stretch>
            <a:fillRect/>
          </a:stretch>
        </p:blipFill>
        <p:spPr bwMode="auto">
          <a:xfrm>
            <a:off x="8836898" y="1"/>
            <a:ext cx="1523603" cy="931863"/>
          </a:xfrm>
          <a:prstGeom prst="rect">
            <a:avLst/>
          </a:prstGeom>
          <a:noFill/>
          <a:ln w="9525">
            <a:noFill/>
            <a:miter lim="800000"/>
            <a:headEnd/>
            <a:tailEnd/>
          </a:ln>
        </p:spPr>
      </p:pic>
      <p:pic>
        <p:nvPicPr>
          <p:cNvPr id="10" name="Picture 49" descr="920"/>
          <p:cNvPicPr>
            <a:picLocks noChangeAspect="1" noChangeArrowheads="1"/>
          </p:cNvPicPr>
          <p:nvPr userDrawn="1"/>
        </p:nvPicPr>
        <p:blipFill>
          <a:blip r:embed="rId7" cstate="print"/>
          <a:srcRect/>
          <a:stretch>
            <a:fillRect/>
          </a:stretch>
        </p:blipFill>
        <p:spPr bwMode="auto">
          <a:xfrm>
            <a:off x="10360501" y="0"/>
            <a:ext cx="1828324" cy="914400"/>
          </a:xfrm>
          <a:prstGeom prst="rect">
            <a:avLst/>
          </a:prstGeom>
          <a:noFill/>
          <a:ln w="9525">
            <a:noFill/>
            <a:miter lim="800000"/>
            <a:headEnd/>
            <a:tailEnd/>
          </a:ln>
        </p:spPr>
      </p:pic>
      <p:pic>
        <p:nvPicPr>
          <p:cNvPr id="11" name="Picture 51" descr="fheo100"/>
          <p:cNvPicPr>
            <a:picLocks noChangeAspect="1" noChangeArrowheads="1"/>
          </p:cNvPicPr>
          <p:nvPr userDrawn="1"/>
        </p:nvPicPr>
        <p:blipFill>
          <a:blip r:embed="rId8" cstate="print"/>
          <a:srcRect/>
          <a:stretch>
            <a:fillRect/>
          </a:stretch>
        </p:blipFill>
        <p:spPr bwMode="auto">
          <a:xfrm>
            <a:off x="11037658" y="914400"/>
            <a:ext cx="1151167" cy="914400"/>
          </a:xfrm>
          <a:prstGeom prst="rect">
            <a:avLst/>
          </a:prstGeom>
          <a:noFill/>
          <a:ln w="9525">
            <a:noFill/>
            <a:miter lim="800000"/>
            <a:headEnd/>
            <a:tailEnd/>
          </a:ln>
        </p:spPr>
      </p:pic>
      <p:pic>
        <p:nvPicPr>
          <p:cNvPr id="12" name="Picture 52" descr="03-610"/>
          <p:cNvPicPr>
            <a:picLocks noChangeAspect="1" noChangeArrowheads="1"/>
          </p:cNvPicPr>
          <p:nvPr userDrawn="1"/>
        </p:nvPicPr>
        <p:blipFill>
          <a:blip r:embed="rId9" cstate="print"/>
          <a:srcRect/>
          <a:stretch>
            <a:fillRect/>
          </a:stretch>
        </p:blipFill>
        <p:spPr bwMode="auto">
          <a:xfrm>
            <a:off x="1523603" y="0"/>
            <a:ext cx="1828324" cy="914400"/>
          </a:xfrm>
          <a:prstGeom prst="rect">
            <a:avLst/>
          </a:prstGeom>
          <a:noFill/>
          <a:ln w="9525">
            <a:noFill/>
            <a:miter lim="800000"/>
            <a:headEnd/>
            <a:tailEnd/>
          </a:ln>
        </p:spPr>
      </p:pic>
      <p:sp>
        <p:nvSpPr>
          <p:cNvPr id="13" name="Rectangle 54"/>
          <p:cNvSpPr>
            <a:spLocks noChangeArrowheads="1"/>
          </p:cNvSpPr>
          <p:nvPr userDrawn="1"/>
        </p:nvSpPr>
        <p:spPr bwMode="auto">
          <a:xfrm>
            <a:off x="4012155" y="2928938"/>
            <a:ext cx="12188825" cy="369332"/>
          </a:xfrm>
          <a:prstGeom prst="rect">
            <a:avLst/>
          </a:prstGeom>
          <a:noFill/>
          <a:ln w="12700" cap="sq">
            <a:noFill/>
            <a:miter lim="800000"/>
            <a:headEnd type="none" w="sm" len="sm"/>
            <a:tailEnd type="none" w="sm" len="sm"/>
          </a:ln>
          <a:effectLst/>
        </p:spPr>
        <p:txBody>
          <a:bodyPr>
            <a:spAutoFit/>
          </a:bodyPr>
          <a:lstStyle/>
          <a:p>
            <a:pPr>
              <a:defRPr/>
            </a:pPr>
            <a:endParaRPr lang="en-US"/>
          </a:p>
        </p:txBody>
      </p:sp>
      <p:sp>
        <p:nvSpPr>
          <p:cNvPr id="14" name="Line 47"/>
          <p:cNvSpPr>
            <a:spLocks noChangeShapeType="1"/>
          </p:cNvSpPr>
          <p:nvPr userDrawn="1"/>
        </p:nvSpPr>
        <p:spPr bwMode="auto">
          <a:xfrm flipV="1">
            <a:off x="0" y="914400"/>
            <a:ext cx="12188825" cy="0"/>
          </a:xfrm>
          <a:prstGeom prst="line">
            <a:avLst/>
          </a:prstGeom>
          <a:noFill/>
          <a:ln w="57150" cap="sq">
            <a:solidFill>
              <a:schemeClr val="accent2"/>
            </a:solidFill>
            <a:round/>
            <a:headEnd type="none" w="sm" len="sm"/>
            <a:tailEnd type="none" w="sm" len="sm"/>
          </a:ln>
          <a:effectLst/>
        </p:spPr>
        <p:txBody>
          <a:bodyPr wrap="none"/>
          <a:lstStyle/>
          <a:p>
            <a:pPr>
              <a:defRPr/>
            </a:pPr>
            <a:endParaRPr lang="en-US"/>
          </a:p>
        </p:txBody>
      </p:sp>
      <p:sp>
        <p:nvSpPr>
          <p:cNvPr id="15" name="Rectangle 1030"/>
          <p:cNvSpPr>
            <a:spLocks noChangeArrowheads="1"/>
          </p:cNvSpPr>
          <p:nvPr userDrawn="1"/>
        </p:nvSpPr>
        <p:spPr bwMode="auto">
          <a:xfrm>
            <a:off x="304721" y="6324600"/>
            <a:ext cx="4367662" cy="304800"/>
          </a:xfrm>
          <a:prstGeom prst="rect">
            <a:avLst/>
          </a:prstGeom>
          <a:noFill/>
          <a:ln w="12700" cap="sq">
            <a:noFill/>
            <a:miter lim="800000"/>
            <a:headEnd type="none" w="sm" len="sm"/>
            <a:tailEnd type="none" w="sm" len="sm"/>
          </a:ln>
          <a:effectLst/>
        </p:spPr>
        <p:txBody>
          <a:bodyPr/>
          <a:lstStyle/>
          <a:p>
            <a:pPr>
              <a:defRPr/>
            </a:pPr>
            <a:r>
              <a:rPr lang="en-US" sz="1000" dirty="0" smtClean="0">
                <a:solidFill>
                  <a:schemeClr val="bg1"/>
                </a:solidFill>
                <a:latin typeface="Arial" charset="0"/>
              </a:rPr>
              <a:t>Homeowner Focus Group</a:t>
            </a:r>
            <a:endParaRPr lang="en-US" sz="1000" dirty="0">
              <a:solidFill>
                <a:schemeClr val="bg1"/>
              </a:solidFill>
              <a:latin typeface="Arial" charset="0"/>
            </a:endParaRPr>
          </a:p>
        </p:txBody>
      </p:sp>
      <p:sp>
        <p:nvSpPr>
          <p:cNvPr id="16" name="Rectangle 1031"/>
          <p:cNvSpPr>
            <a:spLocks noChangeArrowheads="1"/>
          </p:cNvSpPr>
          <p:nvPr userDrawn="1"/>
        </p:nvSpPr>
        <p:spPr bwMode="auto">
          <a:xfrm>
            <a:off x="7579926" y="6324600"/>
            <a:ext cx="4367662" cy="304800"/>
          </a:xfrm>
          <a:prstGeom prst="rect">
            <a:avLst/>
          </a:prstGeom>
          <a:noFill/>
          <a:ln w="12700" cap="sq">
            <a:noFill/>
            <a:miter lim="800000"/>
            <a:headEnd type="none" w="sm" len="sm"/>
            <a:tailEnd type="none" w="sm" len="sm"/>
          </a:ln>
          <a:effectLst/>
        </p:spPr>
        <p:txBody>
          <a:bodyPr/>
          <a:lstStyle/>
          <a:p>
            <a:pPr algn="r">
              <a:defRPr/>
            </a:pPr>
            <a:r>
              <a:rPr lang="en-US" sz="1000" dirty="0" smtClean="0">
                <a:solidFill>
                  <a:schemeClr val="bg1"/>
                </a:solidFill>
                <a:latin typeface="Arial" charset="0"/>
              </a:rPr>
              <a:t>April 16-17, 2015</a:t>
            </a:r>
            <a:endParaRPr lang="en-US" sz="1000" dirty="0">
              <a:solidFill>
                <a:schemeClr val="bg1"/>
              </a:solidFill>
              <a:latin typeface="Arial" charset="0"/>
            </a:endParaRPr>
          </a:p>
        </p:txBody>
      </p:sp>
      <p:sp>
        <p:nvSpPr>
          <p:cNvPr id="3100" name="Rectangle 28"/>
          <p:cNvSpPr>
            <a:spLocks noGrp="1" noChangeArrowheads="1"/>
          </p:cNvSpPr>
          <p:nvPr>
            <p:ph type="subTitle" sz="quarter" idx="1"/>
          </p:nvPr>
        </p:nvSpPr>
        <p:spPr bwMode="auto">
          <a:xfrm>
            <a:off x="1828324" y="3886200"/>
            <a:ext cx="8532178" cy="1752600"/>
          </a:xfrm>
          <a:prstGeom prst="rect">
            <a:avLst/>
          </a:prstGeom>
          <a:noFill/>
          <a:ln w="12700" cap="sq">
            <a:miter lim="800000"/>
            <a:headEnd type="none" w="sm" len="sm"/>
            <a:tailEnd type="none" w="sm" len="sm"/>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636462831"/>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588" y="228600"/>
            <a:ext cx="10868369"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816651" y="1600200"/>
            <a:ext cx="10868369"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8125883" y="6248401"/>
            <a:ext cx="3555074" cy="365125"/>
          </a:xfrm>
          <a:prstGeom prst="rect">
            <a:avLst/>
          </a:prstGeom>
        </p:spPr>
        <p:txBody>
          <a:bodyPr vert="horz" anchor="ctr" anchorCtr="0"/>
          <a:lstStyle>
            <a:lvl1pPr algn="l" eaLnBrk="1" latinLnBrk="0" hangingPunct="1">
              <a:defRPr kumimoji="0" sz="1400">
                <a:solidFill>
                  <a:schemeClr val="tx2"/>
                </a:solidFill>
              </a:defRPr>
            </a:lvl1pPr>
          </a:lstStyle>
          <a:p>
            <a:fld id="{C101A9C7-C274-4F50-89C9-83BDB06EDB81}" type="datetime1">
              <a:rPr lang="en-US" smtClean="0"/>
              <a:pPr/>
              <a:t>10/28/2016</a:t>
            </a:fld>
            <a:endParaRPr lang="en-US" dirty="0"/>
          </a:p>
        </p:txBody>
      </p:sp>
      <p:sp>
        <p:nvSpPr>
          <p:cNvPr id="3" name="Footer Placeholder 2"/>
          <p:cNvSpPr>
            <a:spLocks noGrp="1"/>
          </p:cNvSpPr>
          <p:nvPr>
            <p:ph type="ftr" sz="quarter" idx="3"/>
          </p:nvPr>
        </p:nvSpPr>
        <p:spPr>
          <a:xfrm>
            <a:off x="812589" y="6248207"/>
            <a:ext cx="7226228"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888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015"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195" y="1280160"/>
            <a:ext cx="1140163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5" r:id="rId5"/>
    <p:sldLayoutId id="2147483686" r:id="rId6"/>
    <p:sldLayoutId id="2147483687" r:id="rId7"/>
    <p:sldLayoutId id="2147483688" r:id="rId8"/>
  </p:sldLayoutIdLst>
  <p:transition spd="med">
    <p:fade/>
  </p:transition>
  <p:timing>
    <p:tnLst>
      <p:par>
        <p:cTn id="1" dur="indefinite" restart="never" nodeType="tmRoot"/>
      </p:par>
    </p:tnLst>
  </p:timing>
  <p:hf sldNum="0" hdr="0" ft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dca.ga.gov/main/downloads/AttachmentAandB.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dca.ga.gov/main/downloads/ReasonableAccommodationFormsCustomers.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88355" y="762000"/>
            <a:ext cx="8633751" cy="3048000"/>
          </a:xfrm>
        </p:spPr>
        <p:txBody>
          <a:bodyPr>
            <a:normAutofit/>
          </a:bodyPr>
          <a:lstStyle/>
          <a:p>
            <a:r>
              <a:rPr lang="en-US" sz="4800" dirty="0" smtClean="0"/>
              <a:t>GEORGIA DEPARTMENT OF COMMUNITY AFFAIRS</a:t>
            </a:r>
            <a:br>
              <a:rPr lang="en-US" sz="4800" dirty="0" smtClean="0"/>
            </a:br>
            <a:r>
              <a:rPr lang="en-US" dirty="0" smtClean="0"/>
              <a:t>Fair Housing Update</a:t>
            </a:r>
            <a:r>
              <a:rPr lang="en-US" sz="4800" dirty="0" smtClean="0"/>
              <a:t/>
            </a:r>
            <a:br>
              <a:rPr lang="en-US" sz="4800" dirty="0" smtClean="0"/>
            </a:br>
            <a:endParaRPr lang="en-US" sz="4800" dirty="0"/>
          </a:p>
        </p:txBody>
      </p:sp>
      <p:sp>
        <p:nvSpPr>
          <p:cNvPr id="5" name="Subtitle 4"/>
          <p:cNvSpPr>
            <a:spLocks noGrp="1"/>
          </p:cNvSpPr>
          <p:nvPr>
            <p:ph type="subTitle" idx="1"/>
          </p:nvPr>
        </p:nvSpPr>
        <p:spPr/>
        <p:txBody>
          <a:bodyPr/>
          <a:lstStyle/>
          <a:p>
            <a:r>
              <a:rPr lang="en-US" dirty="0" smtClean="0"/>
              <a:t>Steed Robinson, Office of Community Development</a:t>
            </a:r>
            <a:endParaRPr lang="en-US" dirty="0"/>
          </a:p>
        </p:txBody>
      </p:sp>
      <p:sp>
        <p:nvSpPr>
          <p:cNvPr id="6" name="Text Placeholder 5"/>
          <p:cNvSpPr>
            <a:spLocks noGrp="1"/>
          </p:cNvSpPr>
          <p:nvPr>
            <p:ph type="body" sz="quarter" idx="10"/>
          </p:nvPr>
        </p:nvSpPr>
        <p:spPr/>
        <p:txBody>
          <a:bodyPr/>
          <a:lstStyle/>
          <a:p>
            <a:r>
              <a:rPr lang="en-US" dirty="0" smtClean="0"/>
              <a:t>November 1, </a:t>
            </a:r>
            <a:r>
              <a:rPr lang="en-US" dirty="0" smtClean="0"/>
              <a:t>2016</a:t>
            </a:r>
            <a:endParaRPr lang="en-US" dirty="0"/>
          </a:p>
        </p:txBody>
      </p:sp>
      <p:pic>
        <p:nvPicPr>
          <p:cNvPr id="7" name="Picture 6" descr="equalHousHandiCombo.jpg"/>
          <p:cNvPicPr>
            <a:picLocks noChangeAspect="1"/>
          </p:cNvPicPr>
          <p:nvPr/>
        </p:nvPicPr>
        <p:blipFill>
          <a:blip r:embed="rId2" cstate="print"/>
          <a:stretch>
            <a:fillRect/>
          </a:stretch>
        </p:blipFill>
        <p:spPr>
          <a:xfrm>
            <a:off x="228600" y="4343400"/>
            <a:ext cx="2476500" cy="1514475"/>
          </a:xfrm>
          <a:prstGeom prst="rect">
            <a:avLst/>
          </a:prstGeom>
        </p:spPr>
      </p:pic>
    </p:spTree>
    <p:extLst>
      <p:ext uri="{BB962C8B-B14F-4D97-AF65-F5344CB8AC3E}">
        <p14:creationId xmlns:p14="http://schemas.microsoft.com/office/powerpoint/2010/main" val="372878893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New AFFH </a:t>
            </a:r>
            <a:r>
              <a:rPr lang="en-US" dirty="0" smtClean="0"/>
              <a:t>Rule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HUD </a:t>
            </a:r>
            <a:r>
              <a:rPr lang="en-US" dirty="0"/>
              <a:t>announced the final rule on July 8, </a:t>
            </a:r>
            <a:r>
              <a:rPr lang="en-US" dirty="0" smtClean="0"/>
              <a:t>2015</a:t>
            </a:r>
          </a:p>
          <a:p>
            <a:r>
              <a:rPr lang="en-US" dirty="0" smtClean="0"/>
              <a:t>The </a:t>
            </a:r>
            <a:r>
              <a:rPr lang="en-US" dirty="0"/>
              <a:t>new rule replaces the AI with the Assessment of Fair Housing (</a:t>
            </a:r>
            <a:r>
              <a:rPr lang="en-US" dirty="0" smtClean="0"/>
              <a:t>AFH)</a:t>
            </a:r>
          </a:p>
          <a:p>
            <a:r>
              <a:rPr lang="en-US" sz="3200" b="1" dirty="0" smtClean="0"/>
              <a:t>HUD </a:t>
            </a:r>
            <a:r>
              <a:rPr lang="en-US" sz="3200" b="1" dirty="0"/>
              <a:t>proposes </a:t>
            </a:r>
            <a:r>
              <a:rPr lang="en-US" sz="3200" b="1" dirty="0" smtClean="0"/>
              <a:t>a streamlined process</a:t>
            </a:r>
          </a:p>
          <a:p>
            <a:r>
              <a:rPr lang="en-US" sz="3200" b="1" dirty="0" smtClean="0"/>
              <a:t>HUD will provide </a:t>
            </a:r>
            <a:r>
              <a:rPr lang="en-US" sz="3200" b="1" dirty="0"/>
              <a:t>program participants with guidance, data, and an assessment </a:t>
            </a:r>
            <a:r>
              <a:rPr lang="en-US" sz="3200" b="1" dirty="0" smtClean="0"/>
              <a:t>template (AFH)</a:t>
            </a:r>
          </a:p>
          <a:p>
            <a:r>
              <a:rPr lang="en-US" sz="3200" b="1" dirty="0" smtClean="0"/>
              <a:t>Should help communities establish their own goals and priorities to address Fair Housing barriers in their communities.</a:t>
            </a:r>
            <a:endParaRPr lang="en-US" dirty="0"/>
          </a:p>
          <a:p>
            <a:pPr marL="0" indent="0">
              <a:buNone/>
            </a:pPr>
            <a:endParaRPr lang="en-US" dirty="0"/>
          </a:p>
        </p:txBody>
      </p:sp>
    </p:spTree>
    <p:extLst>
      <p:ext uri="{BB962C8B-B14F-4D97-AF65-F5344CB8AC3E}">
        <p14:creationId xmlns:p14="http://schemas.microsoft.com/office/powerpoint/2010/main" val="371849257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AFFH Rule</a:t>
            </a:r>
            <a:endParaRPr lang="en-US" dirty="0"/>
          </a:p>
        </p:txBody>
      </p:sp>
      <p:sp>
        <p:nvSpPr>
          <p:cNvPr id="3" name="Content Placeholder 2"/>
          <p:cNvSpPr>
            <a:spLocks noGrp="1"/>
          </p:cNvSpPr>
          <p:nvPr>
            <p:ph sz="quarter" idx="1"/>
          </p:nvPr>
        </p:nvSpPr>
        <p:spPr/>
        <p:txBody>
          <a:bodyPr/>
          <a:lstStyle/>
          <a:p>
            <a:pPr lvl="1"/>
            <a:r>
              <a:rPr lang="en-US" b="1" dirty="0"/>
              <a:t>Designed to be more integrated in the Consolidated Planning </a:t>
            </a:r>
            <a:r>
              <a:rPr lang="en-US" b="1" dirty="0" smtClean="0"/>
              <a:t>Process, </a:t>
            </a:r>
            <a:r>
              <a:rPr lang="en-US" sz="3200" b="1" dirty="0"/>
              <a:t>PHA Plans, and Capital Fund </a:t>
            </a:r>
            <a:r>
              <a:rPr lang="en-US" sz="3200" b="1" dirty="0" smtClean="0"/>
              <a:t>Plans</a:t>
            </a:r>
          </a:p>
          <a:p>
            <a:pPr marL="365760" lvl="1" indent="0">
              <a:buNone/>
            </a:pPr>
            <a:endParaRPr lang="en-US" b="1" dirty="0"/>
          </a:p>
          <a:p>
            <a:pPr lvl="1"/>
            <a:r>
              <a:rPr lang="en-US" b="1" dirty="0"/>
              <a:t>Must be submitted to HUD 270 days before the start of the planning </a:t>
            </a:r>
            <a:r>
              <a:rPr lang="en-US" b="1" dirty="0" smtClean="0"/>
              <a:t>year</a:t>
            </a:r>
          </a:p>
          <a:p>
            <a:pPr marL="365760" lvl="1" indent="0">
              <a:buNone/>
            </a:pPr>
            <a:endParaRPr lang="en-US" dirty="0"/>
          </a:p>
          <a:p>
            <a:pPr lvl="1"/>
            <a:r>
              <a:rPr lang="en-US" b="1" dirty="0"/>
              <a:t>HUD will not accept the Consolidated Plan without an acceptable AFH which impacts release of federal funds to recipients.</a:t>
            </a:r>
          </a:p>
          <a:p>
            <a:endParaRPr lang="en-US" b="1" dirty="0"/>
          </a:p>
        </p:txBody>
      </p:sp>
    </p:spTree>
    <p:extLst>
      <p:ext uri="{BB962C8B-B14F-4D97-AF65-F5344CB8AC3E}">
        <p14:creationId xmlns:p14="http://schemas.microsoft.com/office/powerpoint/2010/main" val="85221695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RECIPIENTS MUST CERTIFY THAT THEY ARE AFFH</a:t>
            </a:r>
            <a:r>
              <a:rPr lang="en-US" dirty="0"/>
              <a:t/>
            </a:r>
            <a:br>
              <a:rPr lang="en-US" dirty="0"/>
            </a:br>
            <a:endParaRPr lang="en-US" dirty="0"/>
          </a:p>
        </p:txBody>
      </p:sp>
      <p:sp>
        <p:nvSpPr>
          <p:cNvPr id="3" name="Content Placeholder 2"/>
          <p:cNvSpPr>
            <a:spLocks noGrp="1"/>
          </p:cNvSpPr>
          <p:nvPr>
            <p:ph sz="quarter" idx="1"/>
          </p:nvPr>
        </p:nvSpPr>
        <p:spPr/>
        <p:txBody>
          <a:bodyPr/>
          <a:lstStyle/>
          <a:p>
            <a:pPr marL="0" indent="0" algn="ctr">
              <a:buNone/>
            </a:pPr>
            <a:r>
              <a:rPr lang="en-US" sz="3600" dirty="0" smtClean="0"/>
              <a:t>Certification </a:t>
            </a:r>
            <a:r>
              <a:rPr lang="en-US" sz="3600" dirty="0"/>
              <a:t>means three things</a:t>
            </a:r>
            <a:r>
              <a:rPr lang="en-US" sz="3600" dirty="0" smtClean="0"/>
              <a:t>:</a:t>
            </a:r>
          </a:p>
          <a:p>
            <a:pPr marL="0" indent="0" algn="ctr">
              <a:buNone/>
            </a:pPr>
            <a:endParaRPr lang="en-US" sz="3600" dirty="0"/>
          </a:p>
          <a:p>
            <a:pPr marL="880110" lvl="1" indent="-514350">
              <a:buFont typeface="+mj-lt"/>
              <a:buAutoNum type="arabicPeriod"/>
            </a:pPr>
            <a:r>
              <a:rPr lang="en-US" sz="3200" b="1" dirty="0"/>
              <a:t>Conduct an </a:t>
            </a:r>
            <a:r>
              <a:rPr lang="en-US" sz="3200" b="1" dirty="0" smtClean="0"/>
              <a:t>Assessment of Fair Housing (AFH) </a:t>
            </a:r>
            <a:endParaRPr lang="en-US" sz="3200" b="1" dirty="0"/>
          </a:p>
          <a:p>
            <a:pPr marL="880110" lvl="1" indent="-514350">
              <a:buFont typeface="+mj-lt"/>
              <a:buAutoNum type="arabicPeriod"/>
            </a:pPr>
            <a:r>
              <a:rPr lang="en-US" sz="3200" b="1" dirty="0" smtClean="0"/>
              <a:t>Set goals for overcoming the effects of factors contributing to fair housing issues</a:t>
            </a:r>
            <a:endParaRPr lang="en-US" sz="3200" b="1" dirty="0"/>
          </a:p>
          <a:p>
            <a:pPr marL="880110" lvl="1" indent="-514350">
              <a:buFont typeface="+mj-lt"/>
              <a:buAutoNum type="arabicPeriod"/>
            </a:pPr>
            <a:r>
              <a:rPr lang="en-US" sz="3200" b="1" dirty="0"/>
              <a:t>Maintain records of </a:t>
            </a:r>
            <a:r>
              <a:rPr lang="en-US" sz="3200" b="1" dirty="0" smtClean="0"/>
              <a:t>such actions</a:t>
            </a:r>
          </a:p>
          <a:p>
            <a:pPr marL="880110" lvl="1" indent="-514350">
              <a:buFont typeface="+mj-lt"/>
              <a:buAutoNum type="arabicPeriod"/>
            </a:pPr>
            <a:endParaRPr lang="en-US" sz="3200" b="1" dirty="0"/>
          </a:p>
          <a:p>
            <a:pPr marL="365760" lvl="1" indent="0">
              <a:buNone/>
            </a:pPr>
            <a:endParaRPr lang="en-US" sz="3200" b="1" dirty="0"/>
          </a:p>
          <a:p>
            <a:endParaRPr lang="en-US" dirty="0"/>
          </a:p>
        </p:txBody>
      </p:sp>
    </p:spTree>
    <p:extLst>
      <p:ext uri="{BB962C8B-B14F-4D97-AF65-F5344CB8AC3E}">
        <p14:creationId xmlns:p14="http://schemas.microsoft.com/office/powerpoint/2010/main" val="63411999"/>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Definition </a:t>
            </a:r>
            <a:r>
              <a:rPr lang="en-US" dirty="0"/>
              <a:t>of </a:t>
            </a:r>
            <a:r>
              <a:rPr lang="en-US" dirty="0" smtClean="0"/>
              <a:t>Fair </a:t>
            </a:r>
            <a:r>
              <a:rPr lang="en-US" dirty="0"/>
              <a:t>Housing </a:t>
            </a:r>
            <a:r>
              <a:rPr lang="en-US" dirty="0" smtClean="0"/>
              <a:t>Issue</a:t>
            </a:r>
            <a:r>
              <a:rPr lang="en-US" dirty="0"/>
              <a:t/>
            </a:r>
            <a:br>
              <a:rPr lang="en-US" dirty="0"/>
            </a:br>
            <a:endParaRPr lang="en-US" dirty="0"/>
          </a:p>
        </p:txBody>
      </p:sp>
      <p:sp>
        <p:nvSpPr>
          <p:cNvPr id="3" name="Content Placeholder 2"/>
          <p:cNvSpPr>
            <a:spLocks noGrp="1"/>
          </p:cNvSpPr>
          <p:nvPr>
            <p:ph sz="quarter" idx="1"/>
          </p:nvPr>
        </p:nvSpPr>
        <p:spPr/>
        <p:txBody>
          <a:bodyPr/>
          <a:lstStyle/>
          <a:p>
            <a:pPr marL="0" indent="0" algn="ctr">
              <a:buNone/>
            </a:pPr>
            <a:endParaRPr lang="en-US" sz="5400" dirty="0" smtClean="0"/>
          </a:p>
          <a:p>
            <a:pPr marL="0" indent="0" algn="ctr">
              <a:buNone/>
            </a:pPr>
            <a:r>
              <a:rPr lang="en-US" sz="4000" dirty="0" smtClean="0"/>
              <a:t>Condition in participant’s geographic area that restricts fair housing choice or access to opportunity</a:t>
            </a:r>
            <a:endParaRPr lang="en-US" sz="4000" dirty="0"/>
          </a:p>
          <a:p>
            <a:pPr marL="0" indent="0">
              <a:buNone/>
            </a:pPr>
            <a:endParaRPr lang="en-US" dirty="0"/>
          </a:p>
        </p:txBody>
      </p:sp>
    </p:spTree>
    <p:extLst>
      <p:ext uri="{BB962C8B-B14F-4D97-AF65-F5344CB8AC3E}">
        <p14:creationId xmlns:p14="http://schemas.microsoft.com/office/powerpoint/2010/main" val="160161940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Fair Housing </a:t>
            </a:r>
            <a:r>
              <a:rPr lang="en-US" dirty="0" smtClean="0"/>
              <a:t>Issue (cont.)</a:t>
            </a:r>
            <a:endParaRPr lang="en-US" dirty="0"/>
          </a:p>
        </p:txBody>
      </p:sp>
      <p:sp>
        <p:nvSpPr>
          <p:cNvPr id="3" name="Content Placeholder 2"/>
          <p:cNvSpPr>
            <a:spLocks noGrp="1"/>
          </p:cNvSpPr>
          <p:nvPr>
            <p:ph sz="quarter" idx="1"/>
          </p:nvPr>
        </p:nvSpPr>
        <p:spPr/>
        <p:txBody>
          <a:bodyPr>
            <a:normAutofit/>
          </a:bodyPr>
          <a:lstStyle/>
          <a:p>
            <a:r>
              <a:rPr lang="en-US" dirty="0" smtClean="0"/>
              <a:t>Such conditions as…</a:t>
            </a:r>
          </a:p>
          <a:p>
            <a:pPr lvl="1"/>
            <a:r>
              <a:rPr lang="en-US" dirty="0" smtClean="0"/>
              <a:t>Ongoing local or regional segregation or lack of integration</a:t>
            </a:r>
          </a:p>
          <a:p>
            <a:pPr lvl="1"/>
            <a:r>
              <a:rPr lang="en-US" dirty="0" smtClean="0"/>
              <a:t>R/ECAPs</a:t>
            </a:r>
          </a:p>
          <a:p>
            <a:pPr lvl="1"/>
            <a:r>
              <a:rPr lang="en-US" dirty="0" smtClean="0"/>
              <a:t>Disparities in access to opportunity</a:t>
            </a:r>
          </a:p>
          <a:p>
            <a:pPr lvl="1"/>
            <a:r>
              <a:rPr lang="en-US" dirty="0" smtClean="0"/>
              <a:t>Disproportionate housing needs</a:t>
            </a:r>
          </a:p>
          <a:p>
            <a:pPr lvl="1"/>
            <a:r>
              <a:rPr lang="en-US" dirty="0" smtClean="0"/>
              <a:t>Violation of civil rights laws and regulations</a:t>
            </a:r>
          </a:p>
          <a:p>
            <a:endParaRPr lang="en-US" dirty="0"/>
          </a:p>
        </p:txBody>
      </p:sp>
    </p:spTree>
    <p:extLst>
      <p:ext uri="{BB962C8B-B14F-4D97-AF65-F5344CB8AC3E}">
        <p14:creationId xmlns:p14="http://schemas.microsoft.com/office/powerpoint/2010/main" val="145047718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Strategies and Actions </a:t>
            </a:r>
            <a:endParaRPr lang="en-US" dirty="0"/>
          </a:p>
        </p:txBody>
      </p:sp>
      <p:sp>
        <p:nvSpPr>
          <p:cNvPr id="3" name="Content Placeholder 2"/>
          <p:cNvSpPr>
            <a:spLocks noGrp="1"/>
          </p:cNvSpPr>
          <p:nvPr>
            <p:ph sz="quarter" idx="1"/>
          </p:nvPr>
        </p:nvSpPr>
        <p:spPr/>
        <p:txBody>
          <a:bodyPr>
            <a:normAutofit/>
          </a:bodyPr>
          <a:lstStyle/>
          <a:p>
            <a:r>
              <a:rPr lang="en-US" dirty="0" smtClean="0"/>
              <a:t>Enhancing mobility strategies</a:t>
            </a:r>
          </a:p>
          <a:p>
            <a:pPr marL="0" indent="0">
              <a:buNone/>
            </a:pPr>
            <a:endParaRPr lang="en-US" dirty="0" smtClean="0"/>
          </a:p>
          <a:p>
            <a:r>
              <a:rPr lang="en-US" dirty="0" smtClean="0"/>
              <a:t>Development of new affordable housing in areas of opportunity</a:t>
            </a:r>
          </a:p>
          <a:p>
            <a:pPr marL="0" indent="0">
              <a:buNone/>
            </a:pPr>
            <a:endParaRPr lang="en-US" dirty="0" smtClean="0"/>
          </a:p>
          <a:p>
            <a:r>
              <a:rPr lang="en-US" dirty="0" smtClean="0"/>
              <a:t>Community revitalization</a:t>
            </a:r>
            <a:endParaRPr lang="en-US" dirty="0"/>
          </a:p>
          <a:p>
            <a:endParaRPr lang="en-US" dirty="0" smtClean="0"/>
          </a:p>
          <a:p>
            <a:r>
              <a:rPr lang="en-US" dirty="0" smtClean="0"/>
              <a:t>Metrics and milestones are required</a:t>
            </a:r>
          </a:p>
        </p:txBody>
      </p:sp>
    </p:spTree>
    <p:extLst>
      <p:ext uri="{BB962C8B-B14F-4D97-AF65-F5344CB8AC3E}">
        <p14:creationId xmlns:p14="http://schemas.microsoft.com/office/powerpoint/2010/main" val="326023457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Fair Housing Issues</a:t>
            </a:r>
            <a:endParaRPr lang="en-US" dirty="0"/>
          </a:p>
        </p:txBody>
      </p:sp>
      <p:sp>
        <p:nvSpPr>
          <p:cNvPr id="3" name="Content Placeholder 2"/>
          <p:cNvSpPr>
            <a:spLocks noGrp="1"/>
          </p:cNvSpPr>
          <p:nvPr>
            <p:ph sz="quarter" idx="1"/>
          </p:nvPr>
        </p:nvSpPr>
        <p:spPr/>
        <p:txBody>
          <a:bodyPr>
            <a:normAutofit lnSpcReduction="10000"/>
          </a:bodyPr>
          <a:lstStyle/>
          <a:p>
            <a:r>
              <a:rPr lang="en-US" dirty="0"/>
              <a:t>Discrimination against families with children; </a:t>
            </a:r>
            <a:endParaRPr lang="en-US" dirty="0" smtClean="0"/>
          </a:p>
          <a:p>
            <a:r>
              <a:rPr lang="en-US" dirty="0" smtClean="0"/>
              <a:t>Discrimination </a:t>
            </a:r>
            <a:r>
              <a:rPr lang="en-US" dirty="0"/>
              <a:t>against persons with disabilities;</a:t>
            </a:r>
          </a:p>
          <a:p>
            <a:r>
              <a:rPr lang="en-US" dirty="0" smtClean="0"/>
              <a:t>Insufficient </a:t>
            </a:r>
            <a:r>
              <a:rPr lang="en-US" dirty="0"/>
              <a:t>multi-lingual marketing efforts targeted to those with</a:t>
            </a:r>
          </a:p>
          <a:p>
            <a:pPr marL="0" indent="0">
              <a:buNone/>
            </a:pPr>
            <a:r>
              <a:rPr lang="en-US" dirty="0" smtClean="0"/>
              <a:t>   limited </a:t>
            </a:r>
            <a:r>
              <a:rPr lang="en-US" dirty="0"/>
              <a:t>English proficiency;</a:t>
            </a:r>
          </a:p>
          <a:p>
            <a:r>
              <a:rPr lang="en-US" dirty="0" smtClean="0"/>
              <a:t>Zoning </a:t>
            </a:r>
            <a:r>
              <a:rPr lang="en-US" dirty="0"/>
              <a:t>and land use policies that permit only middle income to</a:t>
            </a:r>
          </a:p>
          <a:p>
            <a:pPr marL="0" indent="0">
              <a:buNone/>
            </a:pPr>
            <a:r>
              <a:rPr lang="en-US" dirty="0" smtClean="0"/>
              <a:t>  high </a:t>
            </a:r>
            <a:r>
              <a:rPr lang="en-US" dirty="0"/>
              <a:t>income housing development;</a:t>
            </a:r>
          </a:p>
          <a:p>
            <a:r>
              <a:rPr lang="en-US" dirty="0" smtClean="0"/>
              <a:t>Geographic </a:t>
            </a:r>
            <a:r>
              <a:rPr lang="en-US" dirty="0"/>
              <a:t>concentration of racial and ethnic minorities;</a:t>
            </a:r>
          </a:p>
          <a:p>
            <a:r>
              <a:rPr lang="en-US" dirty="0" smtClean="0"/>
              <a:t>Geographic </a:t>
            </a:r>
            <a:r>
              <a:rPr lang="en-US" dirty="0"/>
              <a:t>concentration of low- and very low-income persons; </a:t>
            </a:r>
          </a:p>
        </p:txBody>
      </p:sp>
    </p:spTree>
    <p:extLst>
      <p:ext uri="{BB962C8B-B14F-4D97-AF65-F5344CB8AC3E}">
        <p14:creationId xmlns:p14="http://schemas.microsoft.com/office/powerpoint/2010/main" val="428584488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Actions</a:t>
            </a:r>
          </a:p>
        </p:txBody>
      </p:sp>
      <p:sp>
        <p:nvSpPr>
          <p:cNvPr id="3" name="Content Placeholder 2"/>
          <p:cNvSpPr>
            <a:spLocks noGrp="1"/>
          </p:cNvSpPr>
          <p:nvPr>
            <p:ph sz="quarter" idx="1"/>
          </p:nvPr>
        </p:nvSpPr>
        <p:spPr/>
        <p:txBody>
          <a:bodyPr>
            <a:normAutofit fontScale="92500" lnSpcReduction="20000"/>
          </a:bodyPr>
          <a:lstStyle/>
          <a:p>
            <a:r>
              <a:rPr lang="en-US" dirty="0"/>
              <a:t>Select sites (or provide an incentive for developers to select</a:t>
            </a:r>
          </a:p>
          <a:p>
            <a:pPr marL="0" indent="0">
              <a:buNone/>
            </a:pPr>
            <a:r>
              <a:rPr lang="en-US" dirty="0" smtClean="0"/>
              <a:t>   sites</a:t>
            </a:r>
            <a:r>
              <a:rPr lang="en-US" dirty="0"/>
              <a:t>) for affordable housing that increase opportunities outside</a:t>
            </a:r>
          </a:p>
          <a:p>
            <a:pPr marL="0" indent="0">
              <a:buNone/>
            </a:pPr>
            <a:r>
              <a:rPr lang="en-US" dirty="0" smtClean="0"/>
              <a:t>   existing </a:t>
            </a:r>
            <a:r>
              <a:rPr lang="en-US" dirty="0"/>
              <a:t>areas of minority and ethnic concentration</a:t>
            </a:r>
            <a:r>
              <a:rPr lang="en-US" dirty="0" smtClean="0"/>
              <a:t>;</a:t>
            </a:r>
          </a:p>
          <a:p>
            <a:pPr marL="0" indent="0">
              <a:buNone/>
            </a:pPr>
            <a:endParaRPr lang="en-US" dirty="0"/>
          </a:p>
          <a:p>
            <a:r>
              <a:rPr lang="en-US" dirty="0" smtClean="0"/>
              <a:t>Use federal </a:t>
            </a:r>
            <a:r>
              <a:rPr lang="en-US" dirty="0"/>
              <a:t>funds for affordable housing to increase the supply</a:t>
            </a:r>
          </a:p>
          <a:p>
            <a:pPr marL="0" indent="0">
              <a:buNone/>
            </a:pPr>
            <a:r>
              <a:rPr lang="en-US" dirty="0" smtClean="0"/>
              <a:t>   of </a:t>
            </a:r>
            <a:r>
              <a:rPr lang="en-US" dirty="0"/>
              <a:t>accessible units and large rental units for families </a:t>
            </a:r>
            <a:r>
              <a:rPr lang="en-US" dirty="0" smtClean="0"/>
              <a:t>with children;</a:t>
            </a:r>
          </a:p>
          <a:p>
            <a:pPr marL="0" indent="0">
              <a:buNone/>
            </a:pPr>
            <a:endParaRPr lang="en-US" dirty="0"/>
          </a:p>
          <a:p>
            <a:r>
              <a:rPr lang="en-US" dirty="0" smtClean="0"/>
              <a:t>Adopt </a:t>
            </a:r>
            <a:r>
              <a:rPr lang="en-US" dirty="0"/>
              <a:t>design standards that embrace the principles of universal</a:t>
            </a:r>
          </a:p>
          <a:p>
            <a:pPr marL="0" indent="0">
              <a:buNone/>
            </a:pPr>
            <a:r>
              <a:rPr lang="en-US" dirty="0" smtClean="0"/>
              <a:t>  design </a:t>
            </a:r>
            <a:r>
              <a:rPr lang="en-US" dirty="0"/>
              <a:t>and </a:t>
            </a:r>
            <a:r>
              <a:rPr lang="en-US" dirty="0" smtClean="0"/>
              <a:t>accessibility. </a:t>
            </a:r>
            <a:endParaRPr lang="en-US" dirty="0"/>
          </a:p>
        </p:txBody>
      </p:sp>
    </p:spTree>
    <p:extLst>
      <p:ext uri="{BB962C8B-B14F-4D97-AF65-F5344CB8AC3E}">
        <p14:creationId xmlns:p14="http://schemas.microsoft.com/office/powerpoint/2010/main" val="315145415"/>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AFFH Activities </a:t>
            </a:r>
            <a:r>
              <a:rPr lang="en-US" b="1" dirty="0"/>
              <a:t>include:</a:t>
            </a:r>
            <a:br>
              <a:rPr lang="en-US" b="1" dirty="0"/>
            </a:br>
            <a:endParaRPr lang="en-US" dirty="0"/>
          </a:p>
        </p:txBody>
      </p:sp>
      <p:sp>
        <p:nvSpPr>
          <p:cNvPr id="3" name="Content Placeholder 2"/>
          <p:cNvSpPr>
            <a:spLocks noGrp="1"/>
          </p:cNvSpPr>
          <p:nvPr>
            <p:ph sz="quarter" idx="1"/>
          </p:nvPr>
        </p:nvSpPr>
        <p:spPr/>
        <p:txBody>
          <a:bodyPr>
            <a:normAutofit fontScale="92500" lnSpcReduction="20000"/>
          </a:bodyPr>
          <a:lstStyle/>
          <a:p>
            <a:pPr marL="320040" lvl="1" indent="-320040">
              <a:lnSpc>
                <a:spcPct val="114000"/>
              </a:lnSpc>
              <a:spcBef>
                <a:spcPts val="700"/>
              </a:spcBef>
              <a:buClr>
                <a:schemeClr val="accent2"/>
              </a:buClr>
              <a:buFont typeface="Wingdings" panose="05000000000000000000" pitchFamily="2" charset="2"/>
              <a:buChar char=""/>
            </a:pPr>
            <a:r>
              <a:rPr lang="en-US" sz="2800" b="1" dirty="0"/>
              <a:t>Conducting fair housing </a:t>
            </a:r>
            <a:r>
              <a:rPr lang="en-US" sz="2800" b="1" dirty="0" smtClean="0"/>
              <a:t>planning</a:t>
            </a:r>
          </a:p>
          <a:p>
            <a:pPr marL="320040" lvl="1" indent="-320040">
              <a:lnSpc>
                <a:spcPct val="114000"/>
              </a:lnSpc>
              <a:spcBef>
                <a:spcPts val="700"/>
              </a:spcBef>
              <a:buClr>
                <a:schemeClr val="accent2"/>
              </a:buClr>
              <a:buFont typeface="Wingdings" panose="05000000000000000000" pitchFamily="2" charset="2"/>
              <a:buChar char=""/>
            </a:pPr>
            <a:r>
              <a:rPr lang="en-US" sz="2800" b="1" dirty="0" smtClean="0"/>
              <a:t>Post </a:t>
            </a:r>
            <a:r>
              <a:rPr lang="en-US" sz="2800" b="1" dirty="0"/>
              <a:t>Fair Housing posters/flyers in public </a:t>
            </a:r>
            <a:r>
              <a:rPr lang="en-US" sz="2800" b="1" dirty="0" smtClean="0"/>
              <a:t>places</a:t>
            </a:r>
          </a:p>
          <a:p>
            <a:pPr marL="320040" lvl="1" indent="-320040">
              <a:lnSpc>
                <a:spcPct val="114000"/>
              </a:lnSpc>
              <a:spcBef>
                <a:spcPts val="700"/>
              </a:spcBef>
              <a:buClr>
                <a:schemeClr val="accent2"/>
              </a:buClr>
              <a:buFont typeface="Wingdings" panose="05000000000000000000" pitchFamily="2" charset="2"/>
              <a:buChar char=""/>
            </a:pPr>
            <a:r>
              <a:rPr lang="en-US" sz="2800" b="1" dirty="0" smtClean="0"/>
              <a:t>Pass </a:t>
            </a:r>
            <a:r>
              <a:rPr lang="en-US" sz="2800" b="1" dirty="0"/>
              <a:t>resolution supporting Fair </a:t>
            </a:r>
            <a:r>
              <a:rPr lang="en-US" sz="2800" b="1" dirty="0" smtClean="0"/>
              <a:t>Housing</a:t>
            </a:r>
          </a:p>
          <a:p>
            <a:pPr marL="320040" lvl="1" indent="-320040">
              <a:lnSpc>
                <a:spcPct val="114000"/>
              </a:lnSpc>
              <a:spcBef>
                <a:spcPts val="700"/>
              </a:spcBef>
              <a:buClr>
                <a:schemeClr val="accent2"/>
              </a:buClr>
              <a:buFont typeface="Wingdings" panose="05000000000000000000" pitchFamily="2" charset="2"/>
              <a:buChar char=""/>
            </a:pPr>
            <a:r>
              <a:rPr lang="en-US" sz="2800" b="1" dirty="0" smtClean="0"/>
              <a:t>Discuss </a:t>
            </a:r>
            <a:r>
              <a:rPr lang="en-US" sz="2800" b="1" dirty="0"/>
              <a:t>Fair Housing at Public </a:t>
            </a:r>
            <a:r>
              <a:rPr lang="en-US" sz="2800" b="1" dirty="0" smtClean="0"/>
              <a:t>Hearings</a:t>
            </a:r>
          </a:p>
          <a:p>
            <a:pPr marL="320040" lvl="1" indent="-320040">
              <a:lnSpc>
                <a:spcPct val="114000"/>
              </a:lnSpc>
              <a:spcBef>
                <a:spcPts val="700"/>
              </a:spcBef>
              <a:buClr>
                <a:schemeClr val="accent2"/>
              </a:buClr>
              <a:buFont typeface="Wingdings" panose="05000000000000000000" pitchFamily="2" charset="2"/>
              <a:buChar char=""/>
            </a:pPr>
            <a:r>
              <a:rPr lang="en-US" sz="2800" b="1" dirty="0" smtClean="0"/>
              <a:t>Conduct </a:t>
            </a:r>
            <a:r>
              <a:rPr lang="en-US" sz="2800" b="1" dirty="0"/>
              <a:t>a Public Information Campaign on Fair </a:t>
            </a:r>
            <a:r>
              <a:rPr lang="en-US" sz="2800" b="1" dirty="0" smtClean="0"/>
              <a:t>Housing</a:t>
            </a:r>
          </a:p>
          <a:p>
            <a:pPr marL="320040" lvl="1" indent="-320040">
              <a:lnSpc>
                <a:spcPct val="114000"/>
              </a:lnSpc>
              <a:spcBef>
                <a:spcPts val="700"/>
              </a:spcBef>
              <a:buClr>
                <a:schemeClr val="accent2"/>
              </a:buClr>
              <a:buFont typeface="Wingdings" panose="05000000000000000000" pitchFamily="2" charset="2"/>
              <a:buChar char=""/>
            </a:pPr>
            <a:r>
              <a:rPr lang="en-US" sz="2800" b="1" dirty="0" smtClean="0"/>
              <a:t>Advertising </a:t>
            </a:r>
            <a:r>
              <a:rPr lang="en-US" sz="2800" b="1" dirty="0"/>
              <a:t>the availability of housing directly to populations “less likely to apply” </a:t>
            </a:r>
            <a:endParaRPr lang="en-US" sz="2800" b="1" dirty="0" smtClean="0"/>
          </a:p>
          <a:p>
            <a:pPr marL="320040" lvl="1" indent="-320040">
              <a:lnSpc>
                <a:spcPct val="114000"/>
              </a:lnSpc>
              <a:spcBef>
                <a:spcPts val="700"/>
              </a:spcBef>
              <a:buClr>
                <a:schemeClr val="accent2"/>
              </a:buClr>
              <a:buFont typeface="Wingdings" panose="05000000000000000000" pitchFamily="2" charset="2"/>
              <a:buChar char=""/>
            </a:pPr>
            <a:r>
              <a:rPr lang="en-US" sz="2800" b="1" dirty="0" smtClean="0"/>
              <a:t>Outreach </a:t>
            </a:r>
            <a:r>
              <a:rPr lang="en-US" sz="2800" b="1" dirty="0"/>
              <a:t>to advocacy </a:t>
            </a:r>
            <a:r>
              <a:rPr lang="en-US" sz="2800" b="1" dirty="0" smtClean="0"/>
              <a:t>groups </a:t>
            </a:r>
          </a:p>
          <a:p>
            <a:pPr marL="320040" lvl="1" indent="-320040">
              <a:lnSpc>
                <a:spcPct val="114000"/>
              </a:lnSpc>
              <a:spcBef>
                <a:spcPts val="700"/>
              </a:spcBef>
              <a:buClr>
                <a:schemeClr val="accent2"/>
              </a:buClr>
              <a:buFont typeface="Wingdings" panose="05000000000000000000" pitchFamily="2" charset="2"/>
              <a:buChar char=""/>
            </a:pPr>
            <a:r>
              <a:rPr lang="en-US" sz="2800" b="1" dirty="0" smtClean="0"/>
              <a:t>Train </a:t>
            </a:r>
            <a:r>
              <a:rPr lang="en-US" sz="2800" b="1" dirty="0"/>
              <a:t>elected officials and staff on Fair Housing Laws and the complaint process</a:t>
            </a:r>
          </a:p>
          <a:p>
            <a:endParaRPr lang="en-US" dirty="0"/>
          </a:p>
        </p:txBody>
      </p:sp>
    </p:spTree>
    <p:extLst>
      <p:ext uri="{BB962C8B-B14F-4D97-AF65-F5344CB8AC3E}">
        <p14:creationId xmlns:p14="http://schemas.microsoft.com/office/powerpoint/2010/main" val="292858059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AFFH Activities include:</a:t>
            </a:r>
            <a:endParaRPr lang="en-US" dirty="0"/>
          </a:p>
        </p:txBody>
      </p:sp>
      <p:sp>
        <p:nvSpPr>
          <p:cNvPr id="3" name="Content Placeholder 2"/>
          <p:cNvSpPr>
            <a:spLocks noGrp="1"/>
          </p:cNvSpPr>
          <p:nvPr>
            <p:ph sz="quarter" idx="1"/>
          </p:nvPr>
        </p:nvSpPr>
        <p:spPr/>
        <p:txBody>
          <a:bodyPr/>
          <a:lstStyle/>
          <a:p>
            <a:pPr lvl="1">
              <a:defRPr/>
            </a:pPr>
            <a:r>
              <a:rPr lang="en-US" sz="2800" b="1" dirty="0" smtClean="0"/>
              <a:t>Identify/enlist </a:t>
            </a:r>
            <a:r>
              <a:rPr lang="en-US" sz="2800" b="1" dirty="0"/>
              <a:t>organizations that provide housing services (housing counseling agencies, etc</a:t>
            </a:r>
            <a:r>
              <a:rPr lang="en-US" sz="2800" b="1" dirty="0" smtClean="0"/>
              <a:t>.)</a:t>
            </a:r>
          </a:p>
          <a:p>
            <a:pPr lvl="1">
              <a:defRPr/>
            </a:pPr>
            <a:r>
              <a:rPr lang="en-US" sz="2800" b="1" dirty="0" smtClean="0"/>
              <a:t>Offer </a:t>
            </a:r>
            <a:r>
              <a:rPr lang="en-US" sz="2800" b="1" dirty="0"/>
              <a:t>referral services to fair housing advocacy groups that conduct ordinance, regulatory and/or restrictive covenant </a:t>
            </a:r>
            <a:r>
              <a:rPr lang="en-US" sz="2800" b="1" dirty="0" smtClean="0"/>
              <a:t>reviews</a:t>
            </a:r>
          </a:p>
          <a:p>
            <a:pPr lvl="1">
              <a:defRPr/>
            </a:pPr>
            <a:r>
              <a:rPr lang="en-US" sz="2800" b="1" dirty="0" smtClean="0"/>
              <a:t>Educate </a:t>
            </a:r>
            <a:r>
              <a:rPr lang="en-US" sz="2800" b="1" dirty="0"/>
              <a:t>code enforcement staff on accessibility requirements for newly constructed </a:t>
            </a:r>
            <a:r>
              <a:rPr lang="en-US" sz="2800" b="1" dirty="0" smtClean="0"/>
              <a:t>facilities</a:t>
            </a:r>
          </a:p>
          <a:p>
            <a:pPr lvl="1">
              <a:defRPr/>
            </a:pPr>
            <a:r>
              <a:rPr lang="en-US" sz="2800" b="1" dirty="0" smtClean="0"/>
              <a:t>Conduct/sponsor </a:t>
            </a:r>
            <a:r>
              <a:rPr lang="en-US" sz="2800" b="1" dirty="0"/>
              <a:t>Fair Housing Seminars or other “Housing Fair” type </a:t>
            </a:r>
            <a:r>
              <a:rPr lang="en-US" sz="2800" b="1" dirty="0" smtClean="0"/>
              <a:t>activities</a:t>
            </a:r>
          </a:p>
          <a:p>
            <a:pPr lvl="1">
              <a:defRPr/>
            </a:pPr>
            <a:r>
              <a:rPr lang="en-US" sz="2800" b="1" dirty="0"/>
              <a:t>Assuring that local governments comply with certifications.</a:t>
            </a:r>
          </a:p>
          <a:p>
            <a:pPr marL="365760" lvl="1" indent="0">
              <a:buNone/>
              <a:defRPr/>
            </a:pPr>
            <a:endParaRPr lang="en-US" sz="2800" b="1" dirty="0"/>
          </a:p>
          <a:p>
            <a:endParaRPr lang="en-US" dirty="0"/>
          </a:p>
        </p:txBody>
      </p:sp>
    </p:spTree>
    <p:extLst>
      <p:ext uri="{BB962C8B-B14F-4D97-AF65-F5344CB8AC3E}">
        <p14:creationId xmlns:p14="http://schemas.microsoft.com/office/powerpoint/2010/main" val="368516479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HOUSING </a:t>
            </a:r>
          </a:p>
        </p:txBody>
      </p:sp>
      <p:sp>
        <p:nvSpPr>
          <p:cNvPr id="3" name="Content Placeholder 2"/>
          <p:cNvSpPr>
            <a:spLocks noGrp="1"/>
          </p:cNvSpPr>
          <p:nvPr>
            <p:ph sz="quarter" idx="1"/>
          </p:nvPr>
        </p:nvSpPr>
        <p:spPr/>
        <p:txBody>
          <a:bodyPr>
            <a:normAutofit lnSpcReduction="10000"/>
          </a:bodyPr>
          <a:lstStyle/>
          <a:p>
            <a:pPr marL="0" indent="0">
              <a:buNone/>
            </a:pPr>
            <a:r>
              <a:rPr lang="en-US" sz="4400" dirty="0"/>
              <a:t>"It is the policy of the United States to provide, within Constitutional limitations, for fair housing throughout the United States." </a:t>
            </a:r>
          </a:p>
          <a:p>
            <a:pPr marL="0" indent="0">
              <a:buNone/>
            </a:pPr>
            <a:endParaRPr lang="en-US" dirty="0" smtClean="0"/>
          </a:p>
          <a:p>
            <a:pPr marL="0" indent="0">
              <a:buNone/>
            </a:pPr>
            <a:endParaRPr lang="en-US" dirty="0"/>
          </a:p>
          <a:p>
            <a:pPr marL="0" indent="0">
              <a:buNone/>
            </a:pPr>
            <a:r>
              <a:rPr lang="en-US" dirty="0" smtClean="0"/>
              <a:t>United </a:t>
            </a:r>
            <a:r>
              <a:rPr lang="en-US" dirty="0"/>
              <a:t>States </a:t>
            </a:r>
            <a:r>
              <a:rPr lang="en-US" dirty="0" smtClean="0"/>
              <a:t>constitution</a:t>
            </a:r>
          </a:p>
          <a:p>
            <a:pPr marL="0" indent="0">
              <a:buNone/>
            </a:pPr>
            <a:r>
              <a:rPr lang="en-US" dirty="0" smtClean="0"/>
              <a:t>42 </a:t>
            </a:r>
            <a:r>
              <a:rPr lang="en-US" dirty="0"/>
              <a:t>U.S.C. §3601</a:t>
            </a:r>
          </a:p>
          <a:p>
            <a:endParaRPr lang="en-US" dirty="0"/>
          </a:p>
        </p:txBody>
      </p:sp>
    </p:spTree>
    <p:extLst>
      <p:ext uri="{BB962C8B-B14F-4D97-AF65-F5344CB8AC3E}">
        <p14:creationId xmlns:p14="http://schemas.microsoft.com/office/powerpoint/2010/main" val="3957444337"/>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DOCUMENT, DOCUMENT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sz="3600" dirty="0" smtClean="0"/>
          </a:p>
          <a:p>
            <a:pPr marL="0" indent="0">
              <a:buNone/>
            </a:pPr>
            <a:r>
              <a:rPr lang="en-US" sz="3600" b="1" dirty="0" smtClean="0"/>
              <a:t>ALWAYS</a:t>
            </a:r>
            <a:r>
              <a:rPr lang="en-US" sz="3600" dirty="0" smtClean="0"/>
              <a:t> MAINTAIN A RECORD OF FAIR HOUSING ACTIVITIES AND COSTS ASSOCIATED WITH THOSE ACTIVITIES.</a:t>
            </a:r>
          </a:p>
          <a:p>
            <a:pPr marL="0" indent="0">
              <a:buNone/>
            </a:pPr>
            <a:endParaRPr lang="en-US" sz="3600" dirty="0"/>
          </a:p>
          <a:p>
            <a:pPr marL="0" indent="0">
              <a:buNone/>
            </a:pPr>
            <a:r>
              <a:rPr lang="en-US" sz="3600" dirty="0" smtClean="0"/>
              <a:t>Best practices require that a certain sum $$ of federal funds received is designated for Fair Housing Activities.</a:t>
            </a:r>
            <a:endParaRPr lang="en-US" sz="3600" dirty="0"/>
          </a:p>
        </p:txBody>
      </p:sp>
    </p:spTree>
    <p:extLst>
      <p:ext uri="{BB962C8B-B14F-4D97-AF65-F5344CB8AC3E}">
        <p14:creationId xmlns:p14="http://schemas.microsoft.com/office/powerpoint/2010/main" val="624869294"/>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24 CFR 570.506(g): Fair Housing and equal opportunity records. Each recipient shall establish and maintain records that include:</a:t>
            </a:r>
          </a:p>
        </p:txBody>
      </p:sp>
      <p:sp>
        <p:nvSpPr>
          <p:cNvPr id="3" name="Content Placeholder 2"/>
          <p:cNvSpPr>
            <a:spLocks noGrp="1"/>
          </p:cNvSpPr>
          <p:nvPr>
            <p:ph sz="quarter" idx="1"/>
          </p:nvPr>
        </p:nvSpPr>
        <p:spPr/>
        <p:txBody>
          <a:bodyPr>
            <a:normAutofit fontScale="77500" lnSpcReduction="20000"/>
          </a:bodyPr>
          <a:lstStyle/>
          <a:p>
            <a:r>
              <a:rPr lang="en-US" dirty="0"/>
              <a:t>Documentation of </a:t>
            </a:r>
            <a:r>
              <a:rPr lang="en-US" dirty="0" smtClean="0"/>
              <a:t>AFH and </a:t>
            </a:r>
            <a:r>
              <a:rPr lang="en-US" dirty="0"/>
              <a:t>actions carried </a:t>
            </a:r>
            <a:r>
              <a:rPr lang="en-US" dirty="0" smtClean="0"/>
              <a:t>out</a:t>
            </a:r>
            <a:endParaRPr lang="en-US" dirty="0"/>
          </a:p>
          <a:p>
            <a:r>
              <a:rPr lang="en-US" dirty="0" smtClean="0"/>
              <a:t>Data </a:t>
            </a:r>
            <a:r>
              <a:rPr lang="en-US" dirty="0"/>
              <a:t>on participation in CDBG funded programs or activities, </a:t>
            </a:r>
            <a:r>
              <a:rPr lang="en-US" dirty="0" smtClean="0"/>
              <a:t>by racial </a:t>
            </a:r>
            <a:r>
              <a:rPr lang="en-US" dirty="0"/>
              <a:t>and ethnic group, and single head of households</a:t>
            </a:r>
          </a:p>
          <a:p>
            <a:r>
              <a:rPr lang="en-US" dirty="0" smtClean="0"/>
              <a:t>Data </a:t>
            </a:r>
            <a:r>
              <a:rPr lang="en-US" dirty="0"/>
              <a:t>on employment in each of the recipients operating </a:t>
            </a:r>
            <a:r>
              <a:rPr lang="en-US" dirty="0" smtClean="0"/>
              <a:t>units funded </a:t>
            </a:r>
            <a:r>
              <a:rPr lang="en-US" dirty="0"/>
              <a:t>in whole or in part with CDBG funds</a:t>
            </a:r>
          </a:p>
          <a:p>
            <a:r>
              <a:rPr lang="en-US" dirty="0" smtClean="0"/>
              <a:t>Race </a:t>
            </a:r>
            <a:r>
              <a:rPr lang="en-US" dirty="0"/>
              <a:t>and ethnicity data of households displaced as a result </a:t>
            </a:r>
            <a:r>
              <a:rPr lang="en-US" dirty="0" smtClean="0"/>
              <a:t>of CDBG-funded activities</a:t>
            </a:r>
            <a:endParaRPr lang="en-US" dirty="0"/>
          </a:p>
          <a:p>
            <a:r>
              <a:rPr lang="en-US" dirty="0" smtClean="0"/>
              <a:t>Documentation </a:t>
            </a:r>
            <a:r>
              <a:rPr lang="en-US" dirty="0"/>
              <a:t>of actions undertaken to meet the requirements </a:t>
            </a:r>
            <a:r>
              <a:rPr lang="en-US" dirty="0" smtClean="0"/>
              <a:t>of the </a:t>
            </a:r>
            <a:r>
              <a:rPr lang="en-US" dirty="0"/>
              <a:t>Section 3 program </a:t>
            </a:r>
            <a:endParaRPr lang="en-US" dirty="0" smtClean="0"/>
          </a:p>
          <a:p>
            <a:r>
              <a:rPr lang="en-US" dirty="0" smtClean="0"/>
              <a:t>Race/ethnicity </a:t>
            </a:r>
            <a:r>
              <a:rPr lang="en-US" dirty="0"/>
              <a:t>data for each business receiving a contract </a:t>
            </a:r>
            <a:r>
              <a:rPr lang="en-US" dirty="0" smtClean="0"/>
              <a:t>or subcontract </a:t>
            </a:r>
            <a:r>
              <a:rPr lang="en-US" dirty="0"/>
              <a:t>of $25,000 or more from CDBG funds, </a:t>
            </a:r>
            <a:r>
              <a:rPr lang="en-US" dirty="0" smtClean="0"/>
              <a:t>including documentation </a:t>
            </a:r>
            <a:r>
              <a:rPr lang="en-US" dirty="0"/>
              <a:t>of affirmative steps to promote minority </a:t>
            </a:r>
            <a:r>
              <a:rPr lang="en-US" dirty="0" smtClean="0"/>
              <a:t>business and </a:t>
            </a:r>
            <a:r>
              <a:rPr lang="en-US" dirty="0"/>
              <a:t>women’s business enterprise</a:t>
            </a:r>
          </a:p>
          <a:p>
            <a:r>
              <a:rPr lang="en-US" dirty="0" smtClean="0"/>
              <a:t>Documentation </a:t>
            </a:r>
            <a:r>
              <a:rPr lang="en-US" dirty="0"/>
              <a:t>of affirmative action measures taken to </a:t>
            </a:r>
            <a:r>
              <a:rPr lang="en-US" dirty="0" smtClean="0"/>
              <a:t>overcome prior discrimination</a:t>
            </a:r>
          </a:p>
          <a:p>
            <a:r>
              <a:rPr lang="en-US" dirty="0"/>
              <a:t> Documentation of Limited English Proficiency efforts </a:t>
            </a:r>
          </a:p>
        </p:txBody>
      </p:sp>
    </p:spTree>
    <p:extLst>
      <p:ext uri="{BB962C8B-B14F-4D97-AF65-F5344CB8AC3E}">
        <p14:creationId xmlns:p14="http://schemas.microsoft.com/office/powerpoint/2010/main" val="3612876237"/>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DCA’s FHEO Monitoring</a:t>
            </a:r>
            <a:endParaRPr lang="en-US" dirty="0"/>
          </a:p>
        </p:txBody>
      </p:sp>
      <p:sp>
        <p:nvSpPr>
          <p:cNvPr id="3" name="Content Placeholder 2"/>
          <p:cNvSpPr>
            <a:spLocks noGrp="1"/>
          </p:cNvSpPr>
          <p:nvPr>
            <p:ph sz="quarter" idx="1"/>
          </p:nvPr>
        </p:nvSpPr>
        <p:spPr/>
        <p:txBody>
          <a:bodyPr/>
          <a:lstStyle/>
          <a:p>
            <a:r>
              <a:rPr lang="en-US" dirty="0" smtClean="0"/>
              <a:t>Letter of Findings of Noncompliance -- February 23, 2016</a:t>
            </a:r>
          </a:p>
          <a:p>
            <a:pPr lvl="1"/>
            <a:r>
              <a:rPr lang="en-US" dirty="0" smtClean="0"/>
              <a:t>Section 109 of the HCDA of 1974</a:t>
            </a:r>
          </a:p>
          <a:p>
            <a:pPr lvl="1"/>
            <a:r>
              <a:rPr lang="en-US" dirty="0" smtClean="0"/>
              <a:t>Section 504 of the Rehabilitation Act of 1973</a:t>
            </a:r>
          </a:p>
          <a:p>
            <a:pPr lvl="1"/>
            <a:endParaRPr lang="en-US" dirty="0" smtClean="0"/>
          </a:p>
          <a:p>
            <a:r>
              <a:rPr lang="en-US" dirty="0" smtClean="0"/>
              <a:t>Letter of Determination of </a:t>
            </a:r>
            <a:r>
              <a:rPr lang="en-US" dirty="0"/>
              <a:t>Noncompliance -- February 23, </a:t>
            </a:r>
            <a:r>
              <a:rPr lang="en-US" dirty="0" smtClean="0"/>
              <a:t>2016</a:t>
            </a:r>
          </a:p>
          <a:p>
            <a:pPr lvl="1"/>
            <a:r>
              <a:rPr lang="en-US" dirty="0" smtClean="0"/>
              <a:t>Title VI of the Civil Rights Act of 1964</a:t>
            </a:r>
          </a:p>
          <a:p>
            <a:pPr lvl="1"/>
            <a:r>
              <a:rPr lang="en-US" dirty="0" smtClean="0"/>
              <a:t>Title II of the American’s with Disabilities Act</a:t>
            </a:r>
          </a:p>
          <a:p>
            <a:pPr lvl="1"/>
            <a:endParaRPr lang="en-US" dirty="0"/>
          </a:p>
        </p:txBody>
      </p:sp>
    </p:spTree>
    <p:extLst>
      <p:ext uri="{BB962C8B-B14F-4D97-AF65-F5344CB8AC3E}">
        <p14:creationId xmlns:p14="http://schemas.microsoft.com/office/powerpoint/2010/main" val="2996015551"/>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DCA’s FHEO Monitoring</a:t>
            </a:r>
            <a:endParaRPr lang="en-US" dirty="0"/>
          </a:p>
        </p:txBody>
      </p:sp>
      <p:sp>
        <p:nvSpPr>
          <p:cNvPr id="3" name="Content Placeholder 2"/>
          <p:cNvSpPr>
            <a:spLocks noGrp="1"/>
          </p:cNvSpPr>
          <p:nvPr>
            <p:ph sz="quarter" idx="1"/>
          </p:nvPr>
        </p:nvSpPr>
        <p:spPr/>
        <p:txBody>
          <a:bodyPr/>
          <a:lstStyle/>
          <a:p>
            <a:r>
              <a:rPr lang="en-US" dirty="0" smtClean="0"/>
              <a:t>Letter of Determination of </a:t>
            </a:r>
            <a:r>
              <a:rPr lang="en-US" dirty="0"/>
              <a:t>Noncompliance -- </a:t>
            </a:r>
            <a:r>
              <a:rPr lang="en-US" dirty="0" smtClean="0"/>
              <a:t>March 28, 2016</a:t>
            </a:r>
          </a:p>
          <a:p>
            <a:pPr lvl="1"/>
            <a:r>
              <a:rPr lang="en-US" dirty="0"/>
              <a:t>Section 504 of the Rehabilitation Act of 1973</a:t>
            </a:r>
          </a:p>
          <a:p>
            <a:pPr lvl="1"/>
            <a:r>
              <a:rPr lang="en-US" dirty="0" smtClean="0"/>
              <a:t>Section </a:t>
            </a:r>
            <a:r>
              <a:rPr lang="en-US" dirty="0"/>
              <a:t>109 of the HCDA of </a:t>
            </a:r>
            <a:r>
              <a:rPr lang="en-US" dirty="0" smtClean="0"/>
              <a:t>1974</a:t>
            </a:r>
          </a:p>
          <a:p>
            <a:pPr lvl="1"/>
            <a:endParaRPr lang="en-US" dirty="0"/>
          </a:p>
          <a:p>
            <a:r>
              <a:rPr lang="en-US" dirty="0" smtClean="0"/>
              <a:t>Voluntary Compliance Agreement</a:t>
            </a:r>
          </a:p>
          <a:p>
            <a:pPr lvl="1"/>
            <a:r>
              <a:rPr lang="en-US" dirty="0" smtClean="0"/>
              <a:t>To be discussed in detail later today</a:t>
            </a:r>
            <a:endParaRPr lang="en-US" dirty="0"/>
          </a:p>
          <a:p>
            <a:pPr lvl="1"/>
            <a:endParaRPr lang="en-US" dirty="0"/>
          </a:p>
        </p:txBody>
      </p:sp>
    </p:spTree>
    <p:extLst>
      <p:ext uri="{BB962C8B-B14F-4D97-AF65-F5344CB8AC3E}">
        <p14:creationId xmlns:p14="http://schemas.microsoft.com/office/powerpoint/2010/main" val="27916098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DCA’s FHEO Monitoring</a:t>
            </a:r>
          </a:p>
        </p:txBody>
      </p:sp>
      <p:sp>
        <p:nvSpPr>
          <p:cNvPr id="3" name="Content Placeholder 2"/>
          <p:cNvSpPr>
            <a:spLocks noGrp="1"/>
          </p:cNvSpPr>
          <p:nvPr>
            <p:ph sz="quarter" idx="1"/>
          </p:nvPr>
        </p:nvSpPr>
        <p:spPr/>
        <p:txBody>
          <a:bodyPr>
            <a:noAutofit/>
          </a:bodyPr>
          <a:lstStyle/>
          <a:p>
            <a:r>
              <a:rPr lang="en-US" sz="2800" dirty="0" smtClean="0"/>
              <a:t>CDBG has updated its Fair Housing Equal Opportunity Review Checklist</a:t>
            </a:r>
          </a:p>
          <a:p>
            <a:pPr lvl="1"/>
            <a:r>
              <a:rPr lang="en-US" sz="2800" dirty="0" smtClean="0"/>
              <a:t>We </a:t>
            </a:r>
            <a:r>
              <a:rPr lang="en-US" sz="2800" dirty="0"/>
              <a:t>ask about local actions to AFFH</a:t>
            </a:r>
          </a:p>
          <a:p>
            <a:pPr lvl="1"/>
            <a:endParaRPr lang="en-US" sz="800" dirty="0" smtClean="0"/>
          </a:p>
          <a:p>
            <a:pPr lvl="1"/>
            <a:r>
              <a:rPr lang="en-US" sz="2800" dirty="0" smtClean="0"/>
              <a:t>Whether </a:t>
            </a:r>
            <a:r>
              <a:rPr lang="en-US" sz="2800" dirty="0"/>
              <a:t>your local non-discrimination policies are publicized</a:t>
            </a:r>
          </a:p>
          <a:p>
            <a:pPr lvl="1"/>
            <a:endParaRPr lang="en-US" sz="800" dirty="0" smtClean="0"/>
          </a:p>
          <a:p>
            <a:pPr>
              <a:lnSpc>
                <a:spcPct val="134000"/>
              </a:lnSpc>
            </a:pPr>
            <a:r>
              <a:rPr lang="en-US" sz="2800" dirty="0"/>
              <a:t>Whether there are self-evaluations and transition plans for building and services access for persons with disabilities</a:t>
            </a:r>
          </a:p>
          <a:p>
            <a:pPr marL="914400" lvl="1" indent="-547688"/>
            <a:endParaRPr lang="en-US" sz="800" dirty="0" smtClean="0"/>
          </a:p>
          <a:p>
            <a:pPr lvl="1"/>
            <a:r>
              <a:rPr lang="en-US" sz="2800" dirty="0"/>
              <a:t>Whether there are initial and continuing steps to notify participants, beneficiaries, applicants, and employees, including those with impaired vision or hearing, that it does not discriminate on the basis of disability</a:t>
            </a:r>
          </a:p>
        </p:txBody>
      </p:sp>
    </p:spTree>
    <p:extLst>
      <p:ext uri="{BB962C8B-B14F-4D97-AF65-F5344CB8AC3E}">
        <p14:creationId xmlns:p14="http://schemas.microsoft.com/office/powerpoint/2010/main" val="2561377794"/>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DCA’s FHEO Monitoring</a:t>
            </a:r>
          </a:p>
        </p:txBody>
      </p:sp>
      <p:sp>
        <p:nvSpPr>
          <p:cNvPr id="3" name="Content Placeholder 2"/>
          <p:cNvSpPr>
            <a:spLocks noGrp="1"/>
          </p:cNvSpPr>
          <p:nvPr>
            <p:ph sz="quarter" idx="1"/>
          </p:nvPr>
        </p:nvSpPr>
        <p:spPr/>
        <p:txBody>
          <a:bodyPr>
            <a:noAutofit/>
          </a:bodyPr>
          <a:lstStyle/>
          <a:p>
            <a:pPr lvl="1"/>
            <a:r>
              <a:rPr lang="en-US" dirty="0"/>
              <a:t>Whether a Section 504 Coordinator has been appointed (for those with 15 or more employees</a:t>
            </a:r>
            <a:r>
              <a:rPr lang="en-US" dirty="0" smtClean="0"/>
              <a:t>)?</a:t>
            </a:r>
            <a:endParaRPr lang="en-US" dirty="0"/>
          </a:p>
          <a:p>
            <a:pPr lvl="1"/>
            <a:endParaRPr lang="en-US" sz="800" dirty="0"/>
          </a:p>
          <a:p>
            <a:pPr lvl="1"/>
            <a:r>
              <a:rPr lang="en-US" dirty="0"/>
              <a:t>Has the Recipient adopted an Effective Communication Policy to ensure that communications with applicants, residents, program participants, employees, and members of the public with disabilities are as effective as communications with others?</a:t>
            </a:r>
          </a:p>
          <a:p>
            <a:pPr lvl="1"/>
            <a:endParaRPr lang="en-US" sz="800" dirty="0"/>
          </a:p>
          <a:p>
            <a:pPr lvl="1"/>
            <a:r>
              <a:rPr lang="en-US" dirty="0"/>
              <a:t>Is the Recipient located in a County where all Public Notices and vital forms must be published in Spanish? If yes, did Recipient adhere to LEP Requirements?</a:t>
            </a:r>
          </a:p>
        </p:txBody>
      </p:sp>
    </p:spTree>
    <p:extLst>
      <p:ext uri="{BB962C8B-B14F-4D97-AF65-F5344CB8AC3E}">
        <p14:creationId xmlns:p14="http://schemas.microsoft.com/office/powerpoint/2010/main" val="867383576"/>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DCA’s FHEO Monitoring</a:t>
            </a:r>
          </a:p>
        </p:txBody>
      </p:sp>
      <p:sp>
        <p:nvSpPr>
          <p:cNvPr id="3" name="Content Placeholder 2"/>
          <p:cNvSpPr>
            <a:spLocks noGrp="1"/>
          </p:cNvSpPr>
          <p:nvPr>
            <p:ph sz="quarter" idx="1"/>
          </p:nvPr>
        </p:nvSpPr>
        <p:spPr/>
        <p:txBody>
          <a:bodyPr>
            <a:normAutofit fontScale="92500" lnSpcReduction="10000"/>
          </a:bodyPr>
          <a:lstStyle/>
          <a:p>
            <a:pPr lvl="1">
              <a:lnSpc>
                <a:spcPct val="110000"/>
              </a:lnSpc>
            </a:pPr>
            <a:r>
              <a:rPr lang="en-US" sz="3100" dirty="0"/>
              <a:t>Did the Recipient hold the hearing in a location that meets Title 2 accessibility standards? Did the Recipient complete the Sec 504 DCA Meeting Checklist for the meeting(s) location(s)? </a:t>
            </a:r>
          </a:p>
          <a:p>
            <a:pPr marL="914400" lvl="1" indent="-547688"/>
            <a:endParaRPr lang="en-US" sz="900" dirty="0" smtClean="0"/>
          </a:p>
          <a:p>
            <a:pPr>
              <a:lnSpc>
                <a:spcPct val="110000"/>
              </a:lnSpc>
            </a:pPr>
            <a:r>
              <a:rPr lang="en-US" sz="3100" dirty="0"/>
              <a:t>Has action been taken to affirmatively further fair housing through such activities as land development, zoning, site selection policies or programming, needs assessments, etc.?</a:t>
            </a:r>
          </a:p>
          <a:p>
            <a:pPr lvl="1"/>
            <a:r>
              <a:rPr lang="en-US" sz="3100" dirty="0"/>
              <a:t>Are local fair housing groups (or others interested in housing) assisted through the provision of information, technical assistance, CDBG funds or other support?</a:t>
            </a:r>
          </a:p>
        </p:txBody>
      </p:sp>
    </p:spTree>
    <p:extLst>
      <p:ext uri="{BB962C8B-B14F-4D97-AF65-F5344CB8AC3E}">
        <p14:creationId xmlns:p14="http://schemas.microsoft.com/office/powerpoint/2010/main" val="1677853885"/>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DCA’s FHEO Monitoring</a:t>
            </a:r>
          </a:p>
        </p:txBody>
      </p:sp>
      <p:sp>
        <p:nvSpPr>
          <p:cNvPr id="3" name="Content Placeholder 2"/>
          <p:cNvSpPr>
            <a:spLocks noGrp="1"/>
          </p:cNvSpPr>
          <p:nvPr>
            <p:ph sz="quarter" idx="1"/>
          </p:nvPr>
        </p:nvSpPr>
        <p:spPr/>
        <p:txBody>
          <a:bodyPr>
            <a:normAutofit fontScale="25000" lnSpcReduction="20000"/>
          </a:bodyPr>
          <a:lstStyle/>
          <a:p>
            <a:pPr lvl="1"/>
            <a:r>
              <a:rPr lang="en-US" sz="12800" dirty="0"/>
              <a:t>Identify actions taken or scheduled to be taken to further fair housing during this project/contract </a:t>
            </a:r>
            <a:r>
              <a:rPr lang="en-US" sz="12800" dirty="0" smtClean="0"/>
              <a:t>period</a:t>
            </a:r>
            <a:endParaRPr lang="en-US" sz="12800" dirty="0"/>
          </a:p>
          <a:p>
            <a:pPr lvl="1"/>
            <a:endParaRPr lang="en-US" sz="12800" dirty="0"/>
          </a:p>
          <a:p>
            <a:pPr lvl="1"/>
            <a:r>
              <a:rPr lang="en-US" sz="12800" dirty="0"/>
              <a:t> </a:t>
            </a:r>
            <a:r>
              <a:rPr lang="en-US" sz="12800" dirty="0" smtClean="0"/>
              <a:t>Did </a:t>
            </a:r>
            <a:r>
              <a:rPr lang="en-US" sz="12800" dirty="0"/>
              <a:t>the Recipient complete an Assessment of Fair </a:t>
            </a:r>
            <a:r>
              <a:rPr lang="en-US" sz="12800" dirty="0" smtClean="0"/>
              <a:t>Housing </a:t>
            </a:r>
            <a:r>
              <a:rPr lang="en-US" sz="12800" dirty="0"/>
              <a:t>within its jurisdiction</a:t>
            </a:r>
            <a:r>
              <a:rPr lang="en-US" sz="12800" dirty="0" smtClean="0"/>
              <a:t>?</a:t>
            </a:r>
            <a:endParaRPr lang="en-US" sz="12800" dirty="0"/>
          </a:p>
          <a:p>
            <a:pPr marL="320040" lvl="1" indent="0">
              <a:buNone/>
            </a:pPr>
            <a:r>
              <a:rPr lang="en-US" sz="12800" dirty="0"/>
              <a:t> </a:t>
            </a:r>
          </a:p>
          <a:p>
            <a:pPr lvl="1"/>
            <a:r>
              <a:rPr lang="en-US" sz="12800" dirty="0"/>
              <a:t>Did the assessment identify any </a:t>
            </a:r>
            <a:r>
              <a:rPr lang="en-US" sz="12800" dirty="0" smtClean="0"/>
              <a:t>impediments?</a:t>
            </a:r>
            <a:endParaRPr lang="en-US" sz="12800" dirty="0"/>
          </a:p>
          <a:p>
            <a:pPr lvl="1"/>
            <a:endParaRPr lang="en-US" sz="12800" dirty="0"/>
          </a:p>
          <a:p>
            <a:pPr lvl="1"/>
            <a:r>
              <a:rPr lang="en-US" sz="12800" dirty="0"/>
              <a:t>Has the Recipient taken steps to remedy impediments</a:t>
            </a:r>
            <a:r>
              <a:rPr lang="en-US" sz="12800" dirty="0" smtClean="0"/>
              <a:t>?          </a:t>
            </a:r>
            <a:endParaRPr lang="en-US" sz="12800" dirty="0"/>
          </a:p>
          <a:p>
            <a:endParaRPr lang="en-US" sz="11200" dirty="0"/>
          </a:p>
        </p:txBody>
      </p:sp>
    </p:spTree>
    <p:extLst>
      <p:ext uri="{BB962C8B-B14F-4D97-AF65-F5344CB8AC3E}">
        <p14:creationId xmlns:p14="http://schemas.microsoft.com/office/powerpoint/2010/main" val="1880507015"/>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DCA’s FHEO Monitoring</a:t>
            </a:r>
          </a:p>
        </p:txBody>
      </p:sp>
      <p:sp>
        <p:nvSpPr>
          <p:cNvPr id="3" name="Content Placeholder 2"/>
          <p:cNvSpPr>
            <a:spLocks noGrp="1"/>
          </p:cNvSpPr>
          <p:nvPr>
            <p:ph sz="quarter" idx="1"/>
          </p:nvPr>
        </p:nvSpPr>
        <p:spPr/>
        <p:txBody>
          <a:bodyPr>
            <a:normAutofit fontScale="25000" lnSpcReduction="20000"/>
          </a:bodyPr>
          <a:lstStyle/>
          <a:p>
            <a:pPr lvl="1"/>
            <a:r>
              <a:rPr lang="en-US" sz="14400" dirty="0" smtClean="0"/>
              <a:t>Has </a:t>
            </a:r>
            <a:r>
              <a:rPr lang="en-US" sz="14400" dirty="0"/>
              <a:t>the assessment been signed by the </a:t>
            </a:r>
            <a:r>
              <a:rPr lang="en-US" sz="14400" dirty="0" smtClean="0"/>
              <a:t>Preparer and </a:t>
            </a:r>
            <a:r>
              <a:rPr lang="en-US" sz="14400" dirty="0"/>
              <a:t>the </a:t>
            </a:r>
            <a:r>
              <a:rPr lang="en-US" sz="14400" dirty="0" smtClean="0"/>
              <a:t>CEO?</a:t>
            </a:r>
          </a:p>
          <a:p>
            <a:pPr lvl="1"/>
            <a:endParaRPr lang="en-US" sz="14400" dirty="0"/>
          </a:p>
          <a:p>
            <a:pPr lvl="1"/>
            <a:r>
              <a:rPr lang="en-US" sz="14400" dirty="0"/>
              <a:t>Do grantees' records maintain the </a:t>
            </a:r>
            <a:r>
              <a:rPr lang="en-US" sz="14400" dirty="0" smtClean="0"/>
              <a:t>assessment and </a:t>
            </a:r>
            <a:r>
              <a:rPr lang="en-US" sz="14400" dirty="0"/>
              <a:t>actions </a:t>
            </a:r>
            <a:r>
              <a:rPr lang="en-US" sz="14400" dirty="0" smtClean="0"/>
              <a:t>taken?</a:t>
            </a:r>
            <a:r>
              <a:rPr lang="en-US" sz="14400" dirty="0"/>
              <a:t> </a:t>
            </a:r>
            <a:endParaRPr lang="en-US" sz="14400" dirty="0" smtClean="0"/>
          </a:p>
          <a:p>
            <a:pPr lvl="1"/>
            <a:endParaRPr lang="en-US" sz="14400" dirty="0"/>
          </a:p>
          <a:p>
            <a:pPr lvl="1"/>
            <a:r>
              <a:rPr lang="en-US" sz="14400" dirty="0"/>
              <a:t>Have any fair housing complaints been </a:t>
            </a:r>
            <a:r>
              <a:rPr lang="en-US" sz="14400" dirty="0" smtClean="0"/>
              <a:t>recorded?</a:t>
            </a:r>
          </a:p>
          <a:p>
            <a:pPr lvl="1"/>
            <a:endParaRPr lang="en-US" sz="14400" dirty="0"/>
          </a:p>
          <a:p>
            <a:pPr lvl="1"/>
            <a:r>
              <a:rPr lang="en-US" sz="14400" dirty="0"/>
              <a:t>If </a:t>
            </a:r>
            <a:r>
              <a:rPr lang="en-US" sz="14400" i="1" dirty="0"/>
              <a:t>Yes , </a:t>
            </a:r>
            <a:r>
              <a:rPr lang="en-US" sz="14400" dirty="0"/>
              <a:t>explain</a:t>
            </a:r>
            <a:r>
              <a:rPr lang="en-US" sz="14400" dirty="0" smtClean="0"/>
              <a:t>:</a:t>
            </a:r>
            <a:endParaRPr lang="en-US" sz="14400" dirty="0"/>
          </a:p>
        </p:txBody>
      </p:sp>
    </p:spTree>
    <p:extLst>
      <p:ext uri="{BB962C8B-B14F-4D97-AF65-F5344CB8AC3E}">
        <p14:creationId xmlns:p14="http://schemas.microsoft.com/office/powerpoint/2010/main" val="3186531278"/>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DCA’s Fair Housing Statement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It is the policy of the Georgia Department of Community Affairs (DCA) to comply fully with all federal, state, and local nondiscrimination laws and to operate in accordance with the rules and regulations governing Fair Housing and Equal Opportunity in housing and employment. Specifically, DCA shall not on account of race, color, sex, religion, national origin, family status, disability or age deny any family or individual the opportunity to apply for or receive assistance under HUD's Program. A copy of DCA’s Effective Communication Policy related to Fair Housing can be accessed from the following link</a:t>
            </a:r>
            <a:r>
              <a:rPr lang="en-US" dirty="0" smtClean="0"/>
              <a:t>: </a:t>
            </a:r>
            <a:r>
              <a:rPr lang="en-US" dirty="0" smtClean="0">
                <a:hlinkClick r:id="rId2"/>
              </a:rPr>
              <a:t>Effective </a:t>
            </a:r>
            <a:r>
              <a:rPr lang="en-US" dirty="0">
                <a:hlinkClick r:id="rId2"/>
              </a:rPr>
              <a:t>Communication Policy</a:t>
            </a:r>
            <a:r>
              <a:rPr lang="en-US" dirty="0"/>
              <a:t/>
            </a:r>
            <a:br>
              <a:rPr lang="en-US" dirty="0"/>
            </a:br>
            <a:endParaRPr lang="en-US" dirty="0"/>
          </a:p>
        </p:txBody>
      </p:sp>
    </p:spTree>
    <p:extLst>
      <p:ext uri="{BB962C8B-B14F-4D97-AF65-F5344CB8AC3E}">
        <p14:creationId xmlns:p14="http://schemas.microsoft.com/office/powerpoint/2010/main" val="194904783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Rights Statutes</a:t>
            </a:r>
          </a:p>
        </p:txBody>
      </p:sp>
      <p:sp>
        <p:nvSpPr>
          <p:cNvPr id="3" name="Content Placeholder 2"/>
          <p:cNvSpPr>
            <a:spLocks noGrp="1"/>
          </p:cNvSpPr>
          <p:nvPr>
            <p:ph sz="quarter" idx="1"/>
          </p:nvPr>
        </p:nvSpPr>
        <p:spPr/>
        <p:txBody>
          <a:bodyPr>
            <a:normAutofit/>
          </a:bodyPr>
          <a:lstStyle/>
          <a:p>
            <a:r>
              <a:rPr lang="en-US" dirty="0" smtClean="0"/>
              <a:t>The </a:t>
            </a:r>
            <a:r>
              <a:rPr lang="en-US" dirty="0"/>
              <a:t>Fair Housing </a:t>
            </a:r>
            <a:r>
              <a:rPr lang="en-US" dirty="0" smtClean="0"/>
              <a:t>Act or Title </a:t>
            </a:r>
            <a:r>
              <a:rPr lang="en-US" dirty="0"/>
              <a:t>VIII of the Civil Rights Act of 1968, as amended by the Fair Housing Amendments Act of 1988 </a:t>
            </a:r>
            <a:endParaRPr lang="en-US" dirty="0" smtClean="0"/>
          </a:p>
          <a:p>
            <a:r>
              <a:rPr lang="en-US" dirty="0" smtClean="0"/>
              <a:t>Title VI of the Civil Rights Act of 1964</a:t>
            </a:r>
          </a:p>
          <a:p>
            <a:r>
              <a:rPr lang="en-US" dirty="0" smtClean="0"/>
              <a:t>Section 504 of the Rehabilitation Act of 1973</a:t>
            </a:r>
          </a:p>
          <a:p>
            <a:r>
              <a:rPr lang="en-US" dirty="0" smtClean="0"/>
              <a:t>Section 109 of Title I of the Housing and Community Development Act of 1974</a:t>
            </a:r>
          </a:p>
          <a:p>
            <a:r>
              <a:rPr lang="en-US" dirty="0" smtClean="0"/>
              <a:t>Title II of the Americans with Disabilities Act of 1990</a:t>
            </a:r>
          </a:p>
          <a:p>
            <a:endParaRPr lang="en-US" dirty="0" smtClean="0"/>
          </a:p>
          <a:p>
            <a:endParaRPr lang="en-US" sz="1900" dirty="0"/>
          </a:p>
        </p:txBody>
      </p:sp>
    </p:spTree>
    <p:extLst>
      <p:ext uri="{BB962C8B-B14F-4D97-AF65-F5344CB8AC3E}">
        <p14:creationId xmlns:p14="http://schemas.microsoft.com/office/powerpoint/2010/main" val="847074987"/>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DCA’s Reasonable Accommodation Statement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DCA is committed to ensuring that its policies and procedures do not deny individuals with disabilities the opportunity to participate in, or benefit from, nor otherwise discriminate against individuals living with disabilities, access to any of DCA’s programs, services and activities. Therefore, if an individual with a disability requires an accommodation such as a modification to a DCA policy, DCA will provide such accommodation unless doing so would result in a fundamental alteration in the nature of the program or an undue financial and administrative burden. In such a case, DCA will recommend another accommodation that would not result in a financial or administrative burden. Request for Accommodation forms can be accessed at the following link: </a:t>
            </a:r>
            <a:r>
              <a:rPr lang="en-US" dirty="0">
                <a:hlinkClick r:id="rId2"/>
              </a:rPr>
              <a:t>Reasonable Accommodations</a:t>
            </a:r>
            <a:endParaRPr lang="en-US" dirty="0"/>
          </a:p>
        </p:txBody>
      </p:sp>
    </p:spTree>
    <p:extLst>
      <p:ext uri="{BB962C8B-B14F-4D97-AF65-F5344CB8AC3E}">
        <p14:creationId xmlns:p14="http://schemas.microsoft.com/office/powerpoint/2010/main" val="2888188344"/>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lstStyle/>
          <a:p>
            <a:pPr marL="0" indent="0">
              <a:buNone/>
            </a:pPr>
            <a:r>
              <a:rPr lang="en-US" sz="3600" dirty="0"/>
              <a:t>HUD FHEO Library </a:t>
            </a:r>
            <a:r>
              <a:rPr lang="en-US" dirty="0">
                <a:solidFill>
                  <a:srgbClr val="0070C0"/>
                </a:solidFill>
              </a:rPr>
              <a:t>http://portal.hud.gov/hudportal/HUD?src=/program_offices/fair_housing_equal_opp/library#Guidance </a:t>
            </a:r>
          </a:p>
          <a:p>
            <a:pPr marL="0" indent="0">
              <a:buNone/>
            </a:pPr>
            <a:r>
              <a:rPr lang="en-US" sz="3600" dirty="0"/>
              <a:t>HUD </a:t>
            </a:r>
            <a:r>
              <a:rPr lang="en-US" sz="3600" dirty="0" smtClean="0"/>
              <a:t>Exchange</a:t>
            </a:r>
          </a:p>
          <a:p>
            <a:pPr marL="0" indent="0">
              <a:buNone/>
            </a:pPr>
            <a:r>
              <a:rPr lang="en-US" dirty="0" smtClean="0">
                <a:solidFill>
                  <a:srgbClr val="0070C0"/>
                </a:solidFill>
              </a:rPr>
              <a:t>https</a:t>
            </a:r>
            <a:r>
              <a:rPr lang="en-US" dirty="0">
                <a:solidFill>
                  <a:srgbClr val="0070C0"/>
                </a:solidFill>
              </a:rPr>
              <a:t>://www.hudexchange.info/  </a:t>
            </a:r>
          </a:p>
          <a:p>
            <a:pPr marL="0" indent="0">
              <a:buNone/>
            </a:pPr>
            <a:r>
              <a:rPr lang="en-US" sz="3600" dirty="0"/>
              <a:t>AFFH Resources and Training Material </a:t>
            </a:r>
            <a:r>
              <a:rPr lang="en-US" dirty="0">
                <a:solidFill>
                  <a:srgbClr val="0070C0"/>
                </a:solidFill>
              </a:rPr>
              <a:t>https://www.hudexchange.info/programs/affh/resources/  </a:t>
            </a:r>
          </a:p>
          <a:p>
            <a:endParaRPr lang="en-US" dirty="0"/>
          </a:p>
        </p:txBody>
      </p:sp>
    </p:spTree>
    <p:extLst>
      <p:ext uri="{BB962C8B-B14F-4D97-AF65-F5344CB8AC3E}">
        <p14:creationId xmlns:p14="http://schemas.microsoft.com/office/powerpoint/2010/main" val="1868124213"/>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6000" dirty="0" smtClean="0"/>
              <a:t> Thoughts</a:t>
            </a:r>
          </a:p>
          <a:p>
            <a:r>
              <a:rPr lang="en-US" sz="6000" dirty="0"/>
              <a:t> C</a:t>
            </a:r>
            <a:r>
              <a:rPr lang="en-US" sz="6000" dirty="0" smtClean="0"/>
              <a:t>omments</a:t>
            </a:r>
          </a:p>
          <a:p>
            <a:r>
              <a:rPr lang="en-US" sz="6000" dirty="0" smtClean="0"/>
              <a:t> Questions</a:t>
            </a:r>
            <a:endParaRPr lang="en-US" sz="6000" dirty="0"/>
          </a:p>
        </p:txBody>
      </p:sp>
    </p:spTree>
    <p:extLst>
      <p:ext uri="{BB962C8B-B14F-4D97-AF65-F5344CB8AC3E}">
        <p14:creationId xmlns:p14="http://schemas.microsoft.com/office/powerpoint/2010/main" val="2787792935"/>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INFORMATION</a:t>
            </a:r>
            <a:endParaRPr lang="en-US" dirty="0"/>
          </a:p>
        </p:txBody>
      </p:sp>
      <p:sp>
        <p:nvSpPr>
          <p:cNvPr id="3" name="Content Placeholder 2"/>
          <p:cNvSpPr>
            <a:spLocks noGrp="1"/>
          </p:cNvSpPr>
          <p:nvPr>
            <p:ph sz="quarter" idx="1"/>
          </p:nvPr>
        </p:nvSpPr>
        <p:spPr>
          <a:xfrm>
            <a:off x="816651" y="1600200"/>
            <a:ext cx="10868369" cy="4724400"/>
          </a:xfrm>
        </p:spPr>
        <p:txBody>
          <a:bodyPr>
            <a:normAutofit/>
          </a:bodyPr>
          <a:lstStyle/>
          <a:p>
            <a:pPr algn="ctr"/>
            <a:endParaRPr lang="en-US" dirty="0"/>
          </a:p>
          <a:p>
            <a:pPr marL="0" indent="0" algn="ctr">
              <a:lnSpc>
                <a:spcPct val="100000"/>
              </a:lnSpc>
              <a:spcBef>
                <a:spcPts val="0"/>
              </a:spcBef>
              <a:buNone/>
            </a:pPr>
            <a:r>
              <a:rPr lang="en-US" sz="3200" dirty="0" smtClean="0"/>
              <a:t>Steed Robinson</a:t>
            </a:r>
          </a:p>
          <a:p>
            <a:pPr marL="0" indent="0" algn="ctr">
              <a:lnSpc>
                <a:spcPct val="100000"/>
              </a:lnSpc>
              <a:spcBef>
                <a:spcPts val="0"/>
              </a:spcBef>
              <a:buNone/>
            </a:pPr>
            <a:r>
              <a:rPr lang="en-US" sz="3200" dirty="0" smtClean="0"/>
              <a:t>(404) 679-3168</a:t>
            </a:r>
          </a:p>
          <a:p>
            <a:pPr marL="0" indent="0" algn="ctr">
              <a:lnSpc>
                <a:spcPct val="100000"/>
              </a:lnSpc>
              <a:spcBef>
                <a:spcPts val="0"/>
              </a:spcBef>
              <a:buNone/>
            </a:pPr>
            <a:r>
              <a:rPr lang="en-US" sz="3200" dirty="0" smtClean="0"/>
              <a:t>steed.Robinson@dca.ga.gov</a:t>
            </a:r>
          </a:p>
          <a:p>
            <a:pPr marL="0" indent="0" algn="ctr">
              <a:lnSpc>
                <a:spcPct val="100000"/>
              </a:lnSpc>
              <a:spcBef>
                <a:spcPts val="0"/>
              </a:spcBef>
              <a:buNone/>
            </a:pPr>
            <a:endParaRPr lang="en-US" sz="3200" dirty="0" smtClean="0"/>
          </a:p>
          <a:p>
            <a:pPr marL="0" indent="0" algn="ctr">
              <a:lnSpc>
                <a:spcPct val="100000"/>
              </a:lnSpc>
              <a:spcBef>
                <a:spcPts val="0"/>
              </a:spcBef>
              <a:buNone/>
            </a:pPr>
            <a:r>
              <a:rPr lang="en-US" sz="3200" dirty="0" smtClean="0"/>
              <a:t>Ms</a:t>
            </a:r>
            <a:r>
              <a:rPr lang="en-US" sz="3200" dirty="0"/>
              <a:t>. Christy </a:t>
            </a:r>
            <a:r>
              <a:rPr lang="en-US" sz="3200" dirty="0" smtClean="0"/>
              <a:t>Barnes, </a:t>
            </a:r>
            <a:r>
              <a:rPr lang="en-US" sz="3200" dirty="0"/>
              <a:t>Esq.</a:t>
            </a:r>
          </a:p>
          <a:p>
            <a:pPr marL="0" indent="0" algn="ctr">
              <a:lnSpc>
                <a:spcPct val="100000"/>
              </a:lnSpc>
              <a:spcBef>
                <a:spcPts val="0"/>
              </a:spcBef>
              <a:buNone/>
            </a:pPr>
            <a:r>
              <a:rPr lang="en-US" sz="3200" dirty="0"/>
              <a:t>Director of Legal Services</a:t>
            </a:r>
          </a:p>
          <a:p>
            <a:pPr marL="0" indent="0" algn="ctr">
              <a:lnSpc>
                <a:spcPct val="100000"/>
              </a:lnSpc>
              <a:spcBef>
                <a:spcPts val="0"/>
              </a:spcBef>
              <a:buNone/>
            </a:pPr>
            <a:r>
              <a:rPr lang="en-US" sz="3200" dirty="0" smtClean="0"/>
              <a:t>404-679-3158</a:t>
            </a:r>
            <a:endParaRPr lang="en-US" sz="3200" dirty="0"/>
          </a:p>
          <a:p>
            <a:pPr marL="0" indent="0" algn="ctr">
              <a:lnSpc>
                <a:spcPct val="100000"/>
              </a:lnSpc>
              <a:spcBef>
                <a:spcPts val="0"/>
              </a:spcBef>
              <a:buNone/>
            </a:pPr>
            <a:r>
              <a:rPr lang="en-US" sz="3200" dirty="0" smtClean="0"/>
              <a:t>Christy.Barnes@dca.ga.gov</a:t>
            </a:r>
            <a:endParaRPr lang="en-US" sz="3200" dirty="0"/>
          </a:p>
          <a:p>
            <a:endParaRPr lang="en-US" dirty="0"/>
          </a:p>
        </p:txBody>
      </p:sp>
    </p:spTree>
    <p:extLst>
      <p:ext uri="{BB962C8B-B14F-4D97-AF65-F5344CB8AC3E}">
        <p14:creationId xmlns:p14="http://schemas.microsoft.com/office/powerpoint/2010/main" val="781969462"/>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55716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Fair Housing and Equal Opportunity?</a:t>
            </a:r>
          </a:p>
        </p:txBody>
      </p:sp>
      <p:sp>
        <p:nvSpPr>
          <p:cNvPr id="3" name="Content Placeholder 2"/>
          <p:cNvSpPr>
            <a:spLocks noGrp="1"/>
          </p:cNvSpPr>
          <p:nvPr>
            <p:ph sz="quarter" idx="1"/>
          </p:nvPr>
        </p:nvSpPr>
        <p:spPr/>
        <p:txBody>
          <a:bodyPr/>
          <a:lstStyle/>
          <a:p>
            <a:endParaRPr lang="en-US" dirty="0" smtClean="0"/>
          </a:p>
          <a:p>
            <a:pPr marL="0" indent="0">
              <a:buNone/>
            </a:pPr>
            <a:r>
              <a:rPr lang="en-US" dirty="0" smtClean="0"/>
              <a:t>1</a:t>
            </a:r>
            <a:r>
              <a:rPr lang="en-US" dirty="0"/>
              <a:t>.	Ensuring non-discriminatory treatment of individuals within the </a:t>
            </a:r>
            <a:r>
              <a:rPr lang="en-US" dirty="0" smtClean="0"/>
              <a:t>	protected </a:t>
            </a:r>
            <a:r>
              <a:rPr lang="en-US" dirty="0"/>
              <a:t>classes.</a:t>
            </a:r>
          </a:p>
          <a:p>
            <a:pPr marL="0" indent="0">
              <a:buNone/>
            </a:pPr>
            <a:r>
              <a:rPr lang="en-US" dirty="0"/>
              <a:t>2. </a:t>
            </a:r>
            <a:r>
              <a:rPr lang="en-US" dirty="0" smtClean="0"/>
              <a:t>	Providing </a:t>
            </a:r>
            <a:r>
              <a:rPr lang="en-US" dirty="0"/>
              <a:t>equal access to all programs, services and activities </a:t>
            </a:r>
            <a:r>
              <a:rPr lang="en-US" dirty="0" smtClean="0"/>
              <a:t>that 	receive any federal </a:t>
            </a:r>
            <a:r>
              <a:rPr lang="en-US" dirty="0"/>
              <a:t>funds.</a:t>
            </a:r>
          </a:p>
          <a:p>
            <a:pPr marL="0" indent="0">
              <a:buNone/>
            </a:pPr>
            <a:r>
              <a:rPr lang="en-US" dirty="0" smtClean="0"/>
              <a:t>3</a:t>
            </a:r>
            <a:r>
              <a:rPr lang="en-US" dirty="0"/>
              <a:t>.  </a:t>
            </a:r>
            <a:r>
              <a:rPr lang="en-US" dirty="0" smtClean="0"/>
              <a:t>	Affirmatively </a:t>
            </a:r>
            <a:r>
              <a:rPr lang="en-US" dirty="0"/>
              <a:t>Furthering Fair Housing.</a:t>
            </a:r>
          </a:p>
          <a:p>
            <a:pPr marL="0" indent="0">
              <a:buNone/>
            </a:pPr>
            <a:endParaRPr lang="en-US" dirty="0"/>
          </a:p>
        </p:txBody>
      </p:sp>
    </p:spTree>
    <p:extLst>
      <p:ext uri="{BB962C8B-B14F-4D97-AF65-F5344CB8AC3E}">
        <p14:creationId xmlns:p14="http://schemas.microsoft.com/office/powerpoint/2010/main" val="350696151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There </a:t>
            </a:r>
            <a:r>
              <a:rPr lang="en-US" dirty="0"/>
              <a:t>are SEVEN Protected </a:t>
            </a:r>
            <a:r>
              <a:rPr lang="en-US" dirty="0" smtClean="0"/>
              <a:t>Classes under the FHA:</a:t>
            </a:r>
            <a:r>
              <a:rPr lang="en-US" dirty="0"/>
              <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Race:</a:t>
            </a:r>
            <a:r>
              <a:rPr lang="en-US" dirty="0" smtClean="0"/>
              <a:t>   		Black </a:t>
            </a:r>
            <a:r>
              <a:rPr lang="en-US" dirty="0"/>
              <a:t>v White, Asian/Pacific Islander or American</a:t>
            </a:r>
          </a:p>
          <a:p>
            <a:pPr marL="0" indent="0">
              <a:buNone/>
            </a:pPr>
            <a:r>
              <a:rPr lang="en-US" dirty="0" smtClean="0"/>
              <a:t>	   		Indian/Alaskan </a:t>
            </a:r>
            <a:r>
              <a:rPr lang="en-US" dirty="0"/>
              <a:t>Native</a:t>
            </a:r>
          </a:p>
          <a:p>
            <a:r>
              <a:rPr lang="en-US" b="1" dirty="0" smtClean="0"/>
              <a:t>Color: 		</a:t>
            </a:r>
            <a:r>
              <a:rPr lang="en-US" dirty="0" smtClean="0"/>
              <a:t>Light </a:t>
            </a:r>
            <a:r>
              <a:rPr lang="en-US" dirty="0"/>
              <a:t>v Dark skinned persons</a:t>
            </a:r>
          </a:p>
          <a:p>
            <a:r>
              <a:rPr lang="en-US" b="1" dirty="0" smtClean="0"/>
              <a:t>Religion:</a:t>
            </a:r>
            <a:r>
              <a:rPr lang="en-US" dirty="0" smtClean="0"/>
              <a:t> 		Inclusion </a:t>
            </a:r>
            <a:r>
              <a:rPr lang="en-US" dirty="0"/>
              <a:t>in a specific religious group</a:t>
            </a:r>
          </a:p>
          <a:p>
            <a:r>
              <a:rPr lang="en-US" b="1" dirty="0"/>
              <a:t>National </a:t>
            </a:r>
            <a:r>
              <a:rPr lang="en-US" b="1" dirty="0" smtClean="0"/>
              <a:t>Origin:</a:t>
            </a:r>
            <a:r>
              <a:rPr lang="en-US" dirty="0" smtClean="0"/>
              <a:t> 	Hispanic</a:t>
            </a:r>
            <a:endParaRPr lang="en-US" dirty="0"/>
          </a:p>
          <a:p>
            <a:r>
              <a:rPr lang="en-US" b="1" dirty="0" smtClean="0"/>
              <a:t>Sex: 			</a:t>
            </a:r>
            <a:r>
              <a:rPr lang="en-US" dirty="0" smtClean="0"/>
              <a:t>Male </a:t>
            </a:r>
            <a:r>
              <a:rPr lang="en-US" dirty="0"/>
              <a:t>or female</a:t>
            </a:r>
          </a:p>
          <a:p>
            <a:r>
              <a:rPr lang="en-US" b="1" dirty="0"/>
              <a:t>Familial </a:t>
            </a:r>
            <a:r>
              <a:rPr lang="en-US" b="1" dirty="0" smtClean="0"/>
              <a:t>Status: 	</a:t>
            </a:r>
            <a:r>
              <a:rPr lang="en-US" dirty="0" smtClean="0"/>
              <a:t>Presence </a:t>
            </a:r>
            <a:r>
              <a:rPr lang="en-US" dirty="0"/>
              <a:t>of children under the age of 18 or</a:t>
            </a:r>
          </a:p>
          <a:p>
            <a:pPr marL="0" indent="0">
              <a:buNone/>
            </a:pPr>
            <a:r>
              <a:rPr lang="en-US" dirty="0" smtClean="0"/>
              <a:t>	            		pregnant </a:t>
            </a:r>
            <a:r>
              <a:rPr lang="en-US" dirty="0"/>
              <a:t>women</a:t>
            </a:r>
          </a:p>
          <a:p>
            <a:r>
              <a:rPr lang="en-US" b="1" dirty="0" smtClean="0"/>
              <a:t>Disability</a:t>
            </a:r>
            <a:r>
              <a:rPr lang="en-US" dirty="0" smtClean="0"/>
              <a:t>: 		Has </a:t>
            </a:r>
            <a:r>
              <a:rPr lang="en-US" dirty="0"/>
              <a:t>a physical or mental illness that </a:t>
            </a:r>
            <a:r>
              <a:rPr lang="en-US" dirty="0" smtClean="0"/>
              <a:t>substantially limits </a:t>
            </a:r>
            <a:r>
              <a:rPr lang="en-US" dirty="0"/>
              <a:t>one or more major life </a:t>
            </a:r>
            <a:r>
              <a:rPr lang="en-US" dirty="0" smtClean="0"/>
              <a:t>			activities</a:t>
            </a:r>
            <a:r>
              <a:rPr lang="en-US" dirty="0"/>
              <a:t>;</a:t>
            </a:r>
          </a:p>
          <a:p>
            <a:pPr marL="0" indent="0">
              <a:buNone/>
            </a:pPr>
            <a:r>
              <a:rPr lang="en-US" dirty="0" smtClean="0"/>
              <a:t>                    		Has </a:t>
            </a:r>
            <a:r>
              <a:rPr lang="en-US" dirty="0"/>
              <a:t>a record of such a disability OR</a:t>
            </a:r>
          </a:p>
          <a:p>
            <a:pPr marL="0" indent="0">
              <a:buNone/>
            </a:pPr>
            <a:r>
              <a:rPr lang="en-US" dirty="0" smtClean="0"/>
              <a:t>                  		Is </a:t>
            </a:r>
            <a:r>
              <a:rPr lang="en-US" dirty="0"/>
              <a:t>regarded as having such a disability</a:t>
            </a:r>
          </a:p>
        </p:txBody>
      </p:sp>
    </p:spTree>
    <p:extLst>
      <p:ext uri="{BB962C8B-B14F-4D97-AF65-F5344CB8AC3E}">
        <p14:creationId xmlns:p14="http://schemas.microsoft.com/office/powerpoint/2010/main" val="2982479281"/>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Triggers of Discriminatory Conduct</a:t>
            </a:r>
          </a:p>
        </p:txBody>
      </p:sp>
      <p:sp>
        <p:nvSpPr>
          <p:cNvPr id="3" name="Content Placeholder 2"/>
          <p:cNvSpPr>
            <a:spLocks noGrp="1"/>
          </p:cNvSpPr>
          <p:nvPr>
            <p:ph sz="quarter" idx="1"/>
          </p:nvPr>
        </p:nvSpPr>
        <p:spPr/>
        <p:txBody>
          <a:bodyPr>
            <a:normAutofit fontScale="77500" lnSpcReduction="20000"/>
          </a:bodyPr>
          <a:lstStyle/>
          <a:p>
            <a:r>
              <a:rPr lang="en-US" b="1" dirty="0"/>
              <a:t>Overt Discrimination </a:t>
            </a:r>
            <a:r>
              <a:rPr lang="en-US" dirty="0"/>
              <a:t>-   Discrimination that is intentionally and blatantly inflicted on a </a:t>
            </a:r>
            <a:r>
              <a:rPr lang="en-US" dirty="0" smtClean="0"/>
              <a:t>				     protected </a:t>
            </a:r>
            <a:r>
              <a:rPr lang="en-US" dirty="0"/>
              <a:t>class.</a:t>
            </a:r>
          </a:p>
          <a:p>
            <a:endParaRPr lang="en-US" dirty="0"/>
          </a:p>
          <a:p>
            <a:r>
              <a:rPr lang="en-US" b="1" dirty="0"/>
              <a:t>Disparate Treatment  </a:t>
            </a:r>
            <a:r>
              <a:rPr lang="en-US" dirty="0"/>
              <a:t>- occurs when a protected class is treated in a less favorable manner</a:t>
            </a:r>
          </a:p>
          <a:p>
            <a:endParaRPr lang="en-US" dirty="0"/>
          </a:p>
          <a:p>
            <a:r>
              <a:rPr lang="en-US" b="1" dirty="0"/>
              <a:t>Disparate Impact  </a:t>
            </a:r>
            <a:r>
              <a:rPr lang="en-US" dirty="0"/>
              <a:t>-  equally applied treatment that appears neutral but has a harsher </a:t>
            </a:r>
            <a:r>
              <a:rPr lang="en-US" dirty="0" smtClean="0"/>
              <a:t>		           effect </a:t>
            </a:r>
            <a:r>
              <a:rPr lang="en-US" dirty="0"/>
              <a:t>on a protected class  (unintentional)</a:t>
            </a:r>
          </a:p>
          <a:p>
            <a:endParaRPr lang="en-US" dirty="0"/>
          </a:p>
          <a:p>
            <a:r>
              <a:rPr lang="en-US" dirty="0"/>
              <a:t>Failure to Provide Reasonable </a:t>
            </a:r>
            <a:r>
              <a:rPr lang="en-US" dirty="0" smtClean="0"/>
              <a:t>Accommodations  (most common discriminatory conduct)</a:t>
            </a:r>
            <a:endParaRPr lang="en-US" dirty="0"/>
          </a:p>
          <a:p>
            <a:endParaRPr lang="en-US" dirty="0"/>
          </a:p>
          <a:p>
            <a:r>
              <a:rPr lang="en-US" dirty="0"/>
              <a:t>Failure to Allow Reasonable Modifications</a:t>
            </a:r>
          </a:p>
          <a:p>
            <a:endParaRPr lang="en-US" dirty="0"/>
          </a:p>
        </p:txBody>
      </p:sp>
    </p:spTree>
    <p:extLst>
      <p:ext uri="{BB962C8B-B14F-4D97-AF65-F5344CB8AC3E}">
        <p14:creationId xmlns:p14="http://schemas.microsoft.com/office/powerpoint/2010/main" val="133249940"/>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IS DISCRIMINATION UNDER THE FAIR HOUSING ACT?</a:t>
            </a:r>
            <a:r>
              <a:rPr lang="en-US" dirty="0"/>
              <a:t/>
            </a:r>
            <a:br>
              <a:rPr lang="en-US" dirty="0"/>
            </a:br>
            <a:endParaRPr lang="en-US" dirty="0"/>
          </a:p>
        </p:txBody>
      </p:sp>
      <p:sp>
        <p:nvSpPr>
          <p:cNvPr id="3" name="Content Placeholder 2"/>
          <p:cNvSpPr>
            <a:spLocks noGrp="1"/>
          </p:cNvSpPr>
          <p:nvPr>
            <p:ph sz="quarter" idx="1"/>
          </p:nvPr>
        </p:nvSpPr>
        <p:spPr/>
        <p:txBody>
          <a:bodyPr/>
          <a:lstStyle/>
          <a:p>
            <a:pPr marL="0" indent="0">
              <a:buNone/>
            </a:pPr>
            <a:r>
              <a:rPr lang="en-US" sz="2800" b="1" dirty="0"/>
              <a:t>Any difference </a:t>
            </a:r>
            <a:r>
              <a:rPr lang="en-US" sz="2800" b="1" dirty="0" smtClean="0"/>
              <a:t>in:</a:t>
            </a:r>
          </a:p>
          <a:p>
            <a:pPr marL="0" indent="0">
              <a:buNone/>
            </a:pPr>
            <a:r>
              <a:rPr lang="en-US" sz="2800" b="1" dirty="0" smtClean="0"/>
              <a:t>TREATMENT</a:t>
            </a:r>
          </a:p>
          <a:p>
            <a:pPr marL="0" indent="0">
              <a:buNone/>
            </a:pPr>
            <a:r>
              <a:rPr lang="en-US" sz="2800" b="1" dirty="0" smtClean="0"/>
              <a:t>EXCLUSION FROM </a:t>
            </a:r>
            <a:r>
              <a:rPr lang="en-US" sz="2800" b="1" dirty="0"/>
              <a:t>or </a:t>
            </a:r>
            <a:endParaRPr lang="en-US" sz="2800" b="1" dirty="0" smtClean="0"/>
          </a:p>
          <a:p>
            <a:pPr marL="0" indent="0">
              <a:buNone/>
            </a:pPr>
            <a:r>
              <a:rPr lang="en-US" sz="2800" b="1" dirty="0" smtClean="0"/>
              <a:t>FAILURE TO OFFER or MAKE AVAILABLE TO A PERSON</a:t>
            </a:r>
          </a:p>
          <a:p>
            <a:pPr marL="0" indent="0">
              <a:buNone/>
            </a:pPr>
            <a:r>
              <a:rPr lang="en-US" sz="2800" b="1" dirty="0" smtClean="0"/>
              <a:t>an </a:t>
            </a:r>
            <a:r>
              <a:rPr lang="en-US" sz="2800" b="1" dirty="0"/>
              <a:t>equal opportunity to participate in, benefit from or use a service, program or activity because of </a:t>
            </a:r>
            <a:r>
              <a:rPr lang="en-US" sz="2800" b="1" dirty="0" smtClean="0"/>
              <a:t>RACE, COLOR, RELIGION, NATIONAL ORIGIN, SEX, FAMILIAL STATUS or DISABILITY.</a:t>
            </a:r>
            <a:endParaRPr lang="en-US" sz="2800" b="1" dirty="0"/>
          </a:p>
          <a:p>
            <a:endParaRPr lang="en-US" dirty="0"/>
          </a:p>
        </p:txBody>
      </p:sp>
    </p:spTree>
    <p:extLst>
      <p:ext uri="{BB962C8B-B14F-4D97-AF65-F5344CB8AC3E}">
        <p14:creationId xmlns:p14="http://schemas.microsoft.com/office/powerpoint/2010/main" val="141834868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3200" b="1" dirty="0" smtClean="0">
                <a:solidFill>
                  <a:schemeClr val="tx2"/>
                </a:solidFill>
              </a:rPr>
              <a:t>Affirmatively Furthering Fair Housing (AFFH)</a:t>
            </a:r>
            <a:br>
              <a:rPr lang="en-US" sz="3200" b="1" dirty="0" smtClean="0">
                <a:solidFill>
                  <a:schemeClr val="tx2"/>
                </a:solidFill>
              </a:rPr>
            </a:br>
            <a:endParaRPr lang="en-US" dirty="0"/>
          </a:p>
        </p:txBody>
      </p:sp>
      <p:sp>
        <p:nvSpPr>
          <p:cNvPr id="3" name="Content Placeholder 2"/>
          <p:cNvSpPr>
            <a:spLocks noGrp="1"/>
          </p:cNvSpPr>
          <p:nvPr>
            <p:ph sz="quarter" idx="1"/>
          </p:nvPr>
        </p:nvSpPr>
        <p:spPr/>
        <p:txBody>
          <a:bodyPr/>
          <a:lstStyle/>
          <a:p>
            <a:pPr marL="0" indent="0">
              <a:buNone/>
            </a:pPr>
            <a:r>
              <a:rPr lang="en-US" sz="3200" b="1" dirty="0"/>
              <a:t>Local governments and States that receive Community Development Block Grants (CDBG</a:t>
            </a:r>
            <a:r>
              <a:rPr lang="en-US" sz="3200" b="1" dirty="0" smtClean="0"/>
              <a:t>)</a:t>
            </a:r>
            <a:r>
              <a:rPr lang="en-US" sz="3200" b="1" dirty="0"/>
              <a:t> as well as public housing agencies (PHAs) are required to affirmatively further the purposes of the Fair Housing Act. </a:t>
            </a:r>
          </a:p>
          <a:p>
            <a:pPr marL="0" indent="0">
              <a:buNone/>
            </a:pPr>
            <a:r>
              <a:rPr lang="en-US" dirty="0" smtClean="0"/>
              <a:t>Which are:</a:t>
            </a:r>
          </a:p>
          <a:p>
            <a:pPr marL="514350" indent="-514350">
              <a:buAutoNum type="arabicPeriod"/>
            </a:pPr>
            <a:r>
              <a:rPr lang="en-US" dirty="0" smtClean="0"/>
              <a:t>Elimination of discriminatory conduct; and</a:t>
            </a:r>
          </a:p>
          <a:p>
            <a:pPr marL="514350" indent="-514350">
              <a:buAutoNum type="arabicPeriod"/>
            </a:pPr>
            <a:r>
              <a:rPr lang="en-US" dirty="0" smtClean="0"/>
              <a:t>Creating Inclusive Communities of Opportunity</a:t>
            </a:r>
            <a:endParaRPr lang="en-US" dirty="0"/>
          </a:p>
        </p:txBody>
      </p:sp>
    </p:spTree>
    <p:extLst>
      <p:ext uri="{BB962C8B-B14F-4D97-AF65-F5344CB8AC3E}">
        <p14:creationId xmlns:p14="http://schemas.microsoft.com/office/powerpoint/2010/main" val="218541803"/>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2" y="76200"/>
            <a:ext cx="10848408" cy="1371600"/>
          </a:xfrm>
        </p:spPr>
        <p:txBody>
          <a:bodyPr>
            <a:noAutofit/>
          </a:bodyPr>
          <a:lstStyle/>
          <a:p>
            <a:r>
              <a:rPr lang="en-US" sz="3200" b="1" dirty="0"/>
              <a:t>Although all </a:t>
            </a:r>
            <a:r>
              <a:rPr lang="en-US" sz="3200" b="1" dirty="0" smtClean="0"/>
              <a:t>recipients of federal funds are </a:t>
            </a:r>
            <a:r>
              <a:rPr lang="en-US" sz="3200" b="1" dirty="0"/>
              <a:t>required to certify that they are meeting their obligation to </a:t>
            </a:r>
            <a:r>
              <a:rPr lang="en-US" sz="3200" b="1" dirty="0" smtClean="0"/>
              <a:t>AFFH:</a:t>
            </a:r>
            <a:endParaRPr lang="en-US" sz="3200" b="1" dirty="0"/>
          </a:p>
        </p:txBody>
      </p:sp>
      <p:sp>
        <p:nvSpPr>
          <p:cNvPr id="3" name="Content Placeholder 2"/>
          <p:cNvSpPr>
            <a:spLocks noGrp="1"/>
          </p:cNvSpPr>
          <p:nvPr>
            <p:ph sz="quarter" idx="1"/>
          </p:nvPr>
        </p:nvSpPr>
        <p:spPr/>
        <p:txBody>
          <a:bodyPr/>
          <a:lstStyle/>
          <a:p>
            <a:r>
              <a:rPr lang="en-US" dirty="0" smtClean="0"/>
              <a:t>This </a:t>
            </a:r>
            <a:r>
              <a:rPr lang="en-US" dirty="0"/>
              <a:t>certification has rarely risen above mere boilerplate. </a:t>
            </a:r>
            <a:endParaRPr lang="en-US" dirty="0" smtClean="0"/>
          </a:p>
          <a:p>
            <a:r>
              <a:rPr lang="en-US" dirty="0" smtClean="0"/>
              <a:t>Building </a:t>
            </a:r>
            <a:r>
              <a:rPr lang="en-US" dirty="0"/>
              <a:t>on recent litigation </a:t>
            </a:r>
            <a:r>
              <a:rPr lang="en-US" dirty="0" smtClean="0"/>
              <a:t>and a new AFFH rule </a:t>
            </a:r>
            <a:r>
              <a:rPr lang="en-US" dirty="0"/>
              <a:t>seeking to improve procedural compliance, </a:t>
            </a:r>
            <a:r>
              <a:rPr lang="en-US" b="1" dirty="0" smtClean="0"/>
              <a:t>HUD </a:t>
            </a:r>
            <a:r>
              <a:rPr lang="en-US" b="1" dirty="0"/>
              <a:t>proposes an expanded </a:t>
            </a:r>
            <a:r>
              <a:rPr lang="en-US" b="1" dirty="0" smtClean="0"/>
              <a:t>enforcement focus and accountability of recipients to identify their compliance through concrete</a:t>
            </a:r>
            <a:r>
              <a:rPr lang="en-US" b="1" dirty="0"/>
              <a:t>, quantitative benchmarks. </a:t>
            </a:r>
            <a:endParaRPr lang="en-US" b="1" dirty="0" smtClean="0"/>
          </a:p>
          <a:p>
            <a:r>
              <a:rPr lang="en-US" dirty="0"/>
              <a:t>AFFH applies to all housing and housing related activities in a jurisdiction whether publicly or privately funded.</a:t>
            </a:r>
          </a:p>
          <a:p>
            <a:pPr marL="0" indent="0">
              <a:buNone/>
            </a:pPr>
            <a:endParaRPr lang="en-US" b="1" dirty="0"/>
          </a:p>
        </p:txBody>
      </p:sp>
    </p:spTree>
    <p:extLst>
      <p:ext uri="{BB962C8B-B14F-4D97-AF65-F5344CB8AC3E}">
        <p14:creationId xmlns:p14="http://schemas.microsoft.com/office/powerpoint/2010/main" val="3906590005"/>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CA powerpoint master.rev.8-14">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74A30C1B25924C8E67799C0D091BF6" ma:contentTypeVersion="2" ma:contentTypeDescription="Create a new document." ma:contentTypeScope="" ma:versionID="c2396e528f5e953206e9ae6f91dfc1cb">
  <xsd:schema xmlns:xsd="http://www.w3.org/2001/XMLSchema" xmlns:xs="http://www.w3.org/2001/XMLSchema" xmlns:p="http://schemas.microsoft.com/office/2006/metadata/properties" xmlns:ns2="431100d4-4470-42c1-96bc-46686c1829ae" targetNamespace="http://schemas.microsoft.com/office/2006/metadata/properties" ma:root="true" ma:fieldsID="eda0a19c60827df6a76d79de2e1af800" ns2:_="">
    <xsd:import namespace="431100d4-4470-42c1-96bc-46686c1829a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00d4-4470-42c1-96bc-46686c182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48CEDD-E430-427E-B735-3AEA0A9CC2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100d4-4470-42c1-96bc-46686c182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270558-6324-4ABA-9288-CFEAB32DAEE3}">
  <ds:schemaRefs>
    <ds:schemaRef ds:uri="http://schemas.microsoft.com/office/2006/metadata/properties"/>
    <ds:schemaRef ds:uri="http://schemas.openxmlformats.org/package/2006/metadata/core-properties"/>
    <ds:schemaRef ds:uri="http://purl.org/dc/dcmitype/"/>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431100d4-4470-42c1-96bc-46686c1829ae"/>
  </ds:schemaRefs>
</ds:datastoreItem>
</file>

<file path=customXml/itemProps3.xml><?xml version="1.0" encoding="utf-8"?>
<ds:datastoreItem xmlns:ds="http://schemas.openxmlformats.org/officeDocument/2006/customXml" ds:itemID="{0FC28262-9753-4101-9BD1-467468EC83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0</TotalTime>
  <Words>1749</Words>
  <Application>Microsoft Office PowerPoint</Application>
  <PresentationFormat>Custom</PresentationFormat>
  <Paragraphs>221</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Constantia</vt:lpstr>
      <vt:lpstr>Tw Cen MT</vt:lpstr>
      <vt:lpstr>Wingdings</vt:lpstr>
      <vt:lpstr>Wingdings 2</vt:lpstr>
      <vt:lpstr>DCA powerpoint master.rev.8-14</vt:lpstr>
      <vt:lpstr>GEORGIA DEPARTMENT OF COMMUNITY AFFAIRS Fair Housing Update </vt:lpstr>
      <vt:lpstr>FAIR HOUSING </vt:lpstr>
      <vt:lpstr>Civil Rights Statutes</vt:lpstr>
      <vt:lpstr>What is Fair Housing and Equal Opportunity?</vt:lpstr>
      <vt:lpstr> There are SEVEN Protected Classes under the FHA: </vt:lpstr>
      <vt:lpstr>Triggers of Discriminatory Conduct</vt:lpstr>
      <vt:lpstr> WHAT IS DISCRIMINATION UNDER THE FAIR HOUSING ACT? </vt:lpstr>
      <vt:lpstr>Affirmatively Furthering Fair Housing (AFFH) </vt:lpstr>
      <vt:lpstr>Although all recipients of federal funds are required to certify that they are meeting their obligation to AFFH:</vt:lpstr>
      <vt:lpstr>The New AFFH Rule</vt:lpstr>
      <vt:lpstr>The New AFFH Rule</vt:lpstr>
      <vt:lpstr> RECIPIENTS MUST CERTIFY THAT THEY ARE AFFH </vt:lpstr>
      <vt:lpstr> Definition of Fair Housing Issue </vt:lpstr>
      <vt:lpstr>Definition of Fair Housing Issue (cont.)</vt:lpstr>
      <vt:lpstr>Strategies and Actions </vt:lpstr>
      <vt:lpstr>Common Fair Housing Issues</vt:lpstr>
      <vt:lpstr>Appropriate Actions</vt:lpstr>
      <vt:lpstr> AFFH Activities include: </vt:lpstr>
      <vt:lpstr>AFFH Activities include:</vt:lpstr>
      <vt:lpstr>DOCUMENT, DOCUMENT, DOCUMENT</vt:lpstr>
      <vt:lpstr>24 CFR 570.506(g): Fair Housing and equal opportunity records. Each recipient shall establish and maintain records that include:</vt:lpstr>
      <vt:lpstr>Results of DCA’s FHEO Monitoring</vt:lpstr>
      <vt:lpstr>Results of DCA’s FHEO Monitoring</vt:lpstr>
      <vt:lpstr>Results of DCA’s FHEO Monitoring</vt:lpstr>
      <vt:lpstr>Results of DCA’s FHEO Monitoring</vt:lpstr>
      <vt:lpstr>Results of DCA’s FHEO Monitoring</vt:lpstr>
      <vt:lpstr>Results of DCA’s FHEO Monitoring</vt:lpstr>
      <vt:lpstr>Results of DCA’s FHEO Monitoring</vt:lpstr>
      <vt:lpstr>DCA’s Fair Housing Statement</vt:lpstr>
      <vt:lpstr>DCA’s Reasonable Accommodation Statement</vt:lpstr>
      <vt:lpstr>Resources</vt:lpstr>
      <vt:lpstr>PowerPoint Presentation</vt:lpstr>
      <vt:lpstr>CONTACT INFORMATION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2013-10-02T09:06:46Z</dcterms:created>
  <dcterms:modified xsi:type="dcterms:W3CDTF">2016-10-28T18:10:02Z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y fmtid="{D5CDD505-2E9C-101B-9397-08002B2CF9AE}" pid="3" name="ContentTypeId">
    <vt:lpwstr>0x0101004274A30C1B25924C8E67799C0D091BF6</vt:lpwstr>
  </property>
</Properties>
</file>