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61" r:id="rId5"/>
    <p:sldMasterId id="2147483673" r:id="rId6"/>
    <p:sldMasterId id="2147483685" r:id="rId7"/>
    <p:sldMasterId id="2147483706" r:id="rId8"/>
  </p:sldMasterIdLst>
  <p:handoutMasterIdLst>
    <p:handoutMasterId r:id="rId49"/>
  </p:handoutMasterIdLst>
  <p:sldIdLst>
    <p:sldId id="256" r:id="rId9"/>
    <p:sldId id="293" r:id="rId10"/>
    <p:sldId id="294" r:id="rId11"/>
    <p:sldId id="292" r:id="rId12"/>
    <p:sldId id="260" r:id="rId13"/>
    <p:sldId id="261" r:id="rId14"/>
    <p:sldId id="257" r:id="rId15"/>
    <p:sldId id="281" r:id="rId16"/>
    <p:sldId id="282" r:id="rId17"/>
    <p:sldId id="258" r:id="rId18"/>
    <p:sldId id="280" r:id="rId19"/>
    <p:sldId id="259" r:id="rId20"/>
    <p:sldId id="262" r:id="rId21"/>
    <p:sldId id="263" r:id="rId22"/>
    <p:sldId id="284" r:id="rId23"/>
    <p:sldId id="264" r:id="rId24"/>
    <p:sldId id="268" r:id="rId25"/>
    <p:sldId id="265" r:id="rId26"/>
    <p:sldId id="266" r:id="rId27"/>
    <p:sldId id="267" r:id="rId28"/>
    <p:sldId id="269" r:id="rId29"/>
    <p:sldId id="270" r:id="rId30"/>
    <p:sldId id="271" r:id="rId31"/>
    <p:sldId id="272" r:id="rId32"/>
    <p:sldId id="285" r:id="rId33"/>
    <p:sldId id="288" r:id="rId34"/>
    <p:sldId id="273" r:id="rId35"/>
    <p:sldId id="289" r:id="rId36"/>
    <p:sldId id="287" r:id="rId37"/>
    <p:sldId id="290" r:id="rId38"/>
    <p:sldId id="275" r:id="rId39"/>
    <p:sldId id="276" r:id="rId40"/>
    <p:sldId id="277" r:id="rId41"/>
    <p:sldId id="286" r:id="rId42"/>
    <p:sldId id="278" r:id="rId43"/>
    <p:sldId id="283" r:id="rId44"/>
    <p:sldId id="295" r:id="rId45"/>
    <p:sldId id="296" r:id="rId46"/>
    <p:sldId id="279" r:id="rId47"/>
    <p:sldId id="291" r:id="rId4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88" autoAdjust="0"/>
  </p:normalViewPr>
  <p:slideViewPr>
    <p:cSldViewPr>
      <p:cViewPr varScale="1">
        <p:scale>
          <a:sx n="101" d="100"/>
          <a:sy n="101" d="100"/>
        </p:scale>
        <p:origin x="3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DCCE93-6C9B-4751-9237-921F62239EA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7D1F66-B053-491E-BDF2-ABDFCE284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5126" name="Picture 6" descr="DCApeachLogo2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01600"/>
            <a:ext cx="1041400" cy="1065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67063" y="6129338"/>
            <a:ext cx="5605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 dirty="0" smtClean="0"/>
              <a:t>2011 </a:t>
            </a:r>
            <a:r>
              <a:rPr lang="en-US" i="0" dirty="0"/>
              <a:t>CDBG Recipients’ Workshop</a:t>
            </a:r>
          </a:p>
        </p:txBody>
      </p:sp>
      <p:pic>
        <p:nvPicPr>
          <p:cNvPr id="5129" name="Picture 9" descr="CDFD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7162800" cy="336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14400"/>
            <a:ext cx="18859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5054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6" descr="DCApeachLogo2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01600"/>
            <a:ext cx="1041400" cy="1065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67063" y="6129338"/>
            <a:ext cx="5605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0" dirty="0"/>
              <a:t>2012 CDBG Recipients’ Workshop</a:t>
            </a:r>
          </a:p>
        </p:txBody>
      </p:sp>
      <p:pic>
        <p:nvPicPr>
          <p:cNvPr id="8" name="Picture 9" descr="CDFD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14400"/>
            <a:ext cx="18859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5054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6" descr="DCApeachLogo2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01600"/>
            <a:ext cx="1041400" cy="1065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67063" y="6129338"/>
            <a:ext cx="5605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0" dirty="0"/>
              <a:t>2012 CDBG Recipients’ Workshop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14400"/>
            <a:ext cx="18859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5054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6" descr="DCApeachLogo2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01600"/>
            <a:ext cx="1041400" cy="1065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67063" y="6129338"/>
            <a:ext cx="5605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0" dirty="0" smtClean="0"/>
              <a:t>2013 CDBG Recipients' Workshop</a:t>
            </a:r>
            <a:endParaRPr lang="en-US" i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14400"/>
            <a:ext cx="18859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5054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162550"/>
            <a:ext cx="2828925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6865" y="6044184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6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add speaker name &amp;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5" y="6043614"/>
            <a:ext cx="2249424" cy="71437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7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50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5-6 2013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320040">
              <a:lnSpc>
                <a:spcPct val="114000"/>
              </a:lnSpc>
              <a:spcBef>
                <a:spcPts val="700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002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5225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25475" indent="-26035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952B5-7A2F-4CC8-B7CE-9234E21C2837}" type="datetime1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September 5-6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5-6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69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5-6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45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4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5-6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EA86-1680-48AE-B31F-3E3431F3A3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7583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Slide PMS 37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7013" y="6513513"/>
            <a:ext cx="652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AA876B1D-B670-4679-9A57-8CA7198C769D}" type="slidenum"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pPr eaLnBrk="0" hangingPunct="0"/>
              <a:t>‹#›</a:t>
            </a:fld>
            <a:endParaRPr lang="en-US" altLang="en-US" sz="800" i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4102" name="Picture 6" descr="DCApeachLogo2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1438" y="725488"/>
            <a:ext cx="1041400" cy="10652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7075" y="6516688"/>
            <a:ext cx="2265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l" eaLnBrk="0" hangingPunct="0"/>
            <a:r>
              <a:rPr lang="en-US" altLang="en-US" sz="800" dirty="0" smtClean="0">
                <a:solidFill>
                  <a:schemeClr val="bg2"/>
                </a:solidFill>
                <a:latin typeface="Myriad Roman" pitchFamily="34" charset="0"/>
              </a:rPr>
              <a:t>2011</a:t>
            </a:r>
            <a:r>
              <a:rPr lang="en-US" altLang="en-US" sz="800" baseline="0" dirty="0" smtClean="0">
                <a:solidFill>
                  <a:schemeClr val="bg2"/>
                </a:solidFill>
                <a:latin typeface="Myriad Roman" pitchFamily="34" charset="0"/>
              </a:rPr>
              <a:t> </a:t>
            </a:r>
            <a:r>
              <a:rPr lang="en-US" altLang="en-US" sz="800" dirty="0" smtClean="0">
                <a:solidFill>
                  <a:schemeClr val="bg2"/>
                </a:solidFill>
                <a:latin typeface="Myriad Roman" pitchFamily="34" charset="0"/>
              </a:rPr>
              <a:t>CDBG </a:t>
            </a: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Recipients’ Workshop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9550" y="6516688"/>
            <a:ext cx="3436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0">
                <a:solidFill>
                  <a:schemeClr val="bg2"/>
                </a:solidFill>
                <a:latin typeface="Myriad Roman" pitchFamily="34" charset="0"/>
              </a:defRPr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  <p:pic>
        <p:nvPicPr>
          <p:cNvPr id="4106" name="Picture 10" descr="CDFDtyp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533400"/>
            <a:ext cx="7162800" cy="336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56600"/>
        </a:buClr>
        <a:buChar char="•"/>
        <a:defRPr sz="2600" b="1">
          <a:solidFill>
            <a:srgbClr val="7D706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56600"/>
        </a:buClr>
        <a:buFont typeface="Arial" charset="0"/>
        <a:buChar char="▪"/>
        <a:defRPr sz="2500">
          <a:solidFill>
            <a:srgbClr val="7D706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56600"/>
        </a:buClr>
        <a:buChar char="•"/>
        <a:defRPr sz="2200">
          <a:solidFill>
            <a:srgbClr val="7D706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Slide PMS 37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for slide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  <a:p>
            <a:pPr lvl="2"/>
            <a:r>
              <a:rPr lang="en-US" smtClean="0"/>
              <a:t>Third row here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7013" y="6513513"/>
            <a:ext cx="652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CC5DD516-DFB1-4D9E-80E1-9612DCB2A898}" type="slidenum"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pPr eaLnBrk="0" hangingPunct="0">
                <a:defRPr/>
              </a:pPr>
              <a:t>‹#›</a:t>
            </a:fld>
            <a:endParaRPr lang="en-US" altLang="en-US" sz="800" i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6" descr="DCApeachLogo2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1438" y="725488"/>
            <a:ext cx="104140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7075" y="6516688"/>
            <a:ext cx="2265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l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2012 CDBG Recipients’ Workshop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9550" y="6516688"/>
            <a:ext cx="3436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0" dirty="0" smtClean="0">
                <a:solidFill>
                  <a:schemeClr val="bg2"/>
                </a:solidFill>
                <a:latin typeface="Myriad Roman" pitchFamily="34" charset="0"/>
              </a:defRPr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  <p:pic>
        <p:nvPicPr>
          <p:cNvPr id="1033" name="Picture 10" descr="CDFDtyp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5334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600" b="1">
          <a:solidFill>
            <a:srgbClr val="7D7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Font typeface="Arial" charset="0"/>
        <a:buChar char="▪"/>
        <a:defRPr sz="2500">
          <a:solidFill>
            <a:srgbClr val="7D70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200">
          <a:solidFill>
            <a:srgbClr val="7D70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Slide PMS 37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for slide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  <a:p>
            <a:pPr lvl="2"/>
            <a:r>
              <a:rPr lang="en-US" smtClean="0"/>
              <a:t>Third row here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7013" y="6513513"/>
            <a:ext cx="652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EF896C64-EB1E-4CED-B046-D5865A5EC3C5}" type="slidenum"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pPr eaLnBrk="0" hangingPunct="0">
                <a:defRPr/>
              </a:pPr>
              <a:t>‹#›</a:t>
            </a:fld>
            <a:endParaRPr lang="en-US" altLang="en-US" sz="800" i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6" descr="DCApeachLogo2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1438" y="725488"/>
            <a:ext cx="104140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7075" y="6516688"/>
            <a:ext cx="2265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l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2012 CDBG Recipients’ Workshop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9550" y="6516688"/>
            <a:ext cx="3436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0">
                <a:solidFill>
                  <a:schemeClr val="bg2"/>
                </a:solidFill>
                <a:latin typeface="Myriad Roman" pitchFamily="34" charset="0"/>
              </a:defRPr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5943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000" b="1" i="0" dirty="0">
                <a:solidFill>
                  <a:srgbClr val="7D7061"/>
                </a:solidFill>
              </a:rPr>
              <a:t>Community Finance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600" b="1">
          <a:solidFill>
            <a:srgbClr val="7D7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Font typeface="Arial" charset="0"/>
        <a:buChar char="▪"/>
        <a:defRPr sz="2500">
          <a:solidFill>
            <a:srgbClr val="7D70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200">
          <a:solidFill>
            <a:srgbClr val="7D70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Slide PMS 37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for slide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  <a:p>
            <a:pPr lvl="2"/>
            <a:r>
              <a:rPr lang="en-US" smtClean="0"/>
              <a:t>Third row here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7013" y="6513513"/>
            <a:ext cx="652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2AA3E1EC-C6E1-4532-88F3-E33BE78C5434}" type="slidenum"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pPr eaLnBrk="0" hangingPunct="0">
                <a:defRPr/>
              </a:pPr>
              <a:t>‹#›</a:t>
            </a:fld>
            <a:endParaRPr lang="en-US" altLang="en-US" sz="800" i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6" descr="DCApeachLogo2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1438" y="725488"/>
            <a:ext cx="104140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7075" y="6516688"/>
            <a:ext cx="2265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l" eaLnBrk="0" hangingPunct="0">
              <a:defRPr/>
            </a:pPr>
            <a:r>
              <a:rPr lang="en-US" altLang="en-US" sz="800" dirty="0" smtClean="0">
                <a:solidFill>
                  <a:schemeClr val="bg2"/>
                </a:solidFill>
                <a:latin typeface="Myriad Roman" pitchFamily="34" charset="0"/>
              </a:rPr>
              <a:t>2013 CDBG Recipients' Workshop</a:t>
            </a:r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9550" y="6516688"/>
            <a:ext cx="3436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0" dirty="0" smtClean="0">
                <a:solidFill>
                  <a:schemeClr val="bg2"/>
                </a:solidFill>
                <a:latin typeface="Myriad Roman" pitchFamily="34" charset="0"/>
              </a:defRPr>
            </a:lvl1pPr>
          </a:lstStyle>
          <a:p>
            <a:r>
              <a:rPr lang="en-US" dirty="0" smtClean="0"/>
              <a:t>September 5-6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5943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000" b="1" i="0" dirty="0">
                <a:solidFill>
                  <a:srgbClr val="7D7061"/>
                </a:solidFill>
              </a:rPr>
              <a:t>Community Finance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600" b="1">
          <a:solidFill>
            <a:srgbClr val="7D7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Font typeface="Arial" charset="0"/>
        <a:buChar char="▪"/>
        <a:defRPr sz="2500">
          <a:solidFill>
            <a:srgbClr val="7D70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200">
          <a:solidFill>
            <a:srgbClr val="7D70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September 5-6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1502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n-US" sz="29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.gov/index.html" TargetMode="External"/><Relationship Id="rId2" Type="http://schemas.openxmlformats.org/officeDocument/2006/relationships/hyperlink" Target="http://communityfinance.dca.ga.gov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.gov/index.html" TargetMode="External"/><Relationship Id="rId2" Type="http://schemas.openxmlformats.org/officeDocument/2006/relationships/hyperlink" Target="http://communityfinance.dca.ga.gov/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dca.ga.gov/LGContactsOnline/Index.aspx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.gov/index.html" TargetMode="Externa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dbg.biz@dca.ga.gov" TargetMode="External"/><Relationship Id="rId2" Type="http://schemas.openxmlformats.org/officeDocument/2006/relationships/hyperlink" Target="mailto:cdbg.draws@dca.ga.gov" TargetMode="Externa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smith@dca.ga.gov" TargetMode="External"/><Relationship Id="rId2" Type="http://schemas.openxmlformats.org/officeDocument/2006/relationships/hyperlink" Target="mailto:rob.shaw@dca.ga.gov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CDBG </a:t>
            </a:r>
            <a:r>
              <a:rPr lang="en-US" sz="4800" dirty="0" smtClean="0"/>
              <a:t>Online Quarterly </a:t>
            </a:r>
            <a:r>
              <a:rPr lang="en-US" sz="4800" dirty="0" smtClean="0"/>
              <a:t>Reporting &amp; Electronic Business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Shaw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10/06/2016</a:t>
            </a:r>
            <a:endParaRPr lang="en-US" dirty="0"/>
          </a:p>
        </p:txBody>
      </p:sp>
      <p:pic>
        <p:nvPicPr>
          <p:cNvPr id="4" name="Picture 3" descr="equalHousHandiCom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23876"/>
            <a:ext cx="2163889" cy="13233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762000"/>
          </a:xfrm>
        </p:spPr>
        <p:txBody>
          <a:bodyPr/>
          <a:lstStyle/>
          <a:p>
            <a:r>
              <a:rPr lang="en-US" sz="2800" u="sng" dirty="0" smtClean="0">
                <a:hlinkClick r:id="rId2"/>
              </a:rPr>
              <a:t>http://</a:t>
            </a:r>
            <a:r>
              <a:rPr lang="en-US" sz="2400" dirty="0" smtClean="0">
                <a:hlinkClick r:id="rId3"/>
              </a:rPr>
              <a:t>Communityfinance.dca.ga.gov/cdfd.html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" y="1095375"/>
            <a:ext cx="9016923" cy="57626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and Sign Up 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399" y="1524000"/>
            <a:ext cx="6900413" cy="52175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3869306" y="30480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59906" y="30480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900"/>
            <a:ext cx="8162925" cy="68501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721"/>
            <a:ext cx="7169790" cy="6815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04787"/>
            <a:ext cx="8639175" cy="64484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View of Quarterly Financials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81984" cy="4038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10" y="-1"/>
            <a:ext cx="6934090" cy="682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114800" y="3810000"/>
            <a:ext cx="1600200" cy="990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Accomplishments Base Screen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4972" y="1600200"/>
            <a:ext cx="6749005" cy="4495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1709"/>
            <a:ext cx="8503920" cy="51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by Type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4800" y="5410200"/>
            <a:ext cx="7010400" cy="1066800"/>
          </a:xfrm>
          <a:prstGeom prst="ellipse">
            <a:avLst/>
          </a:prstGeom>
          <a:ln>
            <a:solidFill>
              <a:srgbClr val="FF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a Data Mismatch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19275"/>
            <a:ext cx="8839200" cy="3219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Accounting Changes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r>
              <a:rPr lang="en-US" dirty="0" smtClean="0"/>
              <a:t>HUD previously used FIFO (First In First Out)</a:t>
            </a:r>
          </a:p>
          <a:p>
            <a:r>
              <a:rPr lang="en-US" dirty="0" smtClean="0"/>
              <a:t>This allowed DCA to effectively move money forward for award purposes</a:t>
            </a:r>
          </a:p>
          <a:p>
            <a:r>
              <a:rPr lang="en-US" dirty="0" smtClean="0"/>
              <a:t>HUD has been forced by auditors to change to Grant year based accounting</a:t>
            </a:r>
          </a:p>
          <a:p>
            <a:r>
              <a:rPr lang="en-US" dirty="0" smtClean="0"/>
              <a:t>CDBG Funds are now always tied to the year DCA received them and must be given out as such</a:t>
            </a:r>
          </a:p>
          <a:p>
            <a:r>
              <a:rPr lang="en-US" dirty="0" smtClean="0"/>
              <a:t>There are some workarounds for small $ amounts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36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Leverage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1"/>
            <a:ext cx="7315200" cy="565999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and Ethnic Data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010400" cy="566783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629400" cy="762000"/>
          </a:xfrm>
        </p:spPr>
        <p:txBody>
          <a:bodyPr/>
          <a:lstStyle/>
          <a:p>
            <a:r>
              <a:rPr lang="en-US" dirty="0"/>
              <a:t>Tracking Income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29991"/>
            <a:ext cx="6705600" cy="57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762000"/>
          </a:xfrm>
        </p:spPr>
        <p:txBody>
          <a:bodyPr/>
          <a:lstStyle/>
          <a:p>
            <a:r>
              <a:rPr lang="en-US" dirty="0"/>
              <a:t>Wrong Activity Type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096250" cy="59583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Housing Differences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Address and Map number</a:t>
            </a:r>
          </a:p>
          <a:p>
            <a:pPr lvl="1"/>
            <a:r>
              <a:rPr lang="en-US" dirty="0"/>
              <a:t>CDBG Funds per house</a:t>
            </a:r>
          </a:p>
          <a:p>
            <a:pPr lvl="1"/>
            <a:r>
              <a:rPr lang="en-US" dirty="0"/>
              <a:t>Map &amp; Project numbers for DCA use</a:t>
            </a:r>
          </a:p>
          <a:p>
            <a:pPr lvl="1"/>
            <a:r>
              <a:rPr lang="en-US" dirty="0"/>
              <a:t>Most Data </a:t>
            </a:r>
            <a:r>
              <a:rPr lang="en-US" dirty="0" smtClean="0"/>
              <a:t>is Based </a:t>
            </a:r>
            <a:r>
              <a:rPr lang="en-US" dirty="0"/>
              <a:t>on Head of Household</a:t>
            </a:r>
          </a:p>
          <a:p>
            <a:pPr lvl="1"/>
            <a:r>
              <a:rPr lang="en-US" dirty="0"/>
              <a:t>Elderly (62+)/Female Head of Household</a:t>
            </a:r>
          </a:p>
          <a:p>
            <a:pPr lvl="1"/>
            <a:r>
              <a:rPr lang="en-US" dirty="0"/>
              <a:t>Energy Star and other categories</a:t>
            </a:r>
          </a:p>
          <a:p>
            <a:pPr lvl="1"/>
            <a:r>
              <a:rPr lang="en-US" dirty="0"/>
              <a:t>Homebuyer Data Tab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6541"/>
            <a:ext cx="9180241" cy="52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953000" y="3733800"/>
            <a:ext cx="12192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5614"/>
            <a:ext cx="8382000" cy="64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Job </a:t>
            </a:r>
            <a:r>
              <a:rPr lang="en-US" dirty="0" smtClean="0"/>
              <a:t>Differences – Quarterly Report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 Categories: </a:t>
            </a:r>
            <a:r>
              <a:rPr lang="en-US" dirty="0" smtClean="0"/>
              <a:t> Created </a:t>
            </a:r>
            <a:r>
              <a:rPr lang="en-US" dirty="0"/>
              <a:t>or </a:t>
            </a:r>
            <a:r>
              <a:rPr lang="en-US" dirty="0" smtClean="0"/>
              <a:t>Retained</a:t>
            </a:r>
          </a:p>
          <a:p>
            <a:pPr>
              <a:buNone/>
            </a:pPr>
            <a:endParaRPr lang="en-US" sz="1600" dirty="0"/>
          </a:p>
          <a:p>
            <a:r>
              <a:rPr lang="en-US" dirty="0" smtClean="0"/>
              <a:t>Full Time Equivalent (FTE) </a:t>
            </a:r>
          </a:p>
          <a:p>
            <a:pPr>
              <a:buNone/>
            </a:pPr>
            <a:r>
              <a:rPr lang="en-US" dirty="0" smtClean="0"/>
              <a:t>	Made up of Full-Time and Part-Time</a:t>
            </a:r>
          </a:p>
          <a:p>
            <a:pPr>
              <a:buNone/>
            </a:pPr>
            <a:r>
              <a:rPr lang="en-US" dirty="0" smtClean="0"/>
              <a:t>	HUD FTE = 40 hours</a:t>
            </a:r>
          </a:p>
          <a:p>
            <a:pPr>
              <a:buNone/>
            </a:pPr>
            <a:endParaRPr lang="en-US" sz="1600" dirty="0"/>
          </a:p>
          <a:p>
            <a:r>
              <a:rPr lang="en-US" dirty="0" smtClean="0"/>
              <a:t>With Part-Time jobs:  FTE </a:t>
            </a:r>
            <a:r>
              <a:rPr lang="en-US" dirty="0"/>
              <a:t>will NOT </a:t>
            </a:r>
            <a:r>
              <a:rPr lang="en-US" dirty="0" smtClean="0"/>
              <a:t>match </a:t>
            </a:r>
            <a:r>
              <a:rPr lang="en-US" dirty="0"/>
              <a:t>Racial or Income </a:t>
            </a:r>
            <a:r>
              <a:rPr lang="en-US" dirty="0" smtClean="0"/>
              <a:t>numbers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Differences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362200"/>
            <a:ext cx="7543800" cy="3962400"/>
          </a:xfrm>
        </p:spPr>
        <p:txBody>
          <a:bodyPr/>
          <a:lstStyle/>
          <a:p>
            <a:r>
              <a:rPr lang="en-US" dirty="0" smtClean="0"/>
              <a:t>Health Benefits &amp; Prior Job Status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Report Job Type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762000"/>
          </a:xfrm>
        </p:spPr>
        <p:txBody>
          <a:bodyPr/>
          <a:lstStyle/>
          <a:p>
            <a:r>
              <a:rPr lang="en-US" dirty="0" smtClean="0"/>
              <a:t>Job Issues – Quarterly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543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Retained Jobs are only jobs that would have been lost, not all jobs with the company or location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Retained Jobs Only Entered Once</a:t>
            </a:r>
          </a:p>
          <a:p>
            <a:pPr>
              <a:buNone/>
            </a:pPr>
            <a:r>
              <a:rPr lang="en-US" dirty="0" smtClean="0"/>
              <a:t>	Typically the first quarter of the grant period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u="sng" dirty="0" smtClean="0"/>
              <a:t>Position Turnover</a:t>
            </a:r>
            <a:r>
              <a:rPr lang="en-US" dirty="0" smtClean="0"/>
              <a:t>:  You are reporting the job position not the person </a:t>
            </a:r>
          </a:p>
          <a:p>
            <a:pPr>
              <a:buNone/>
            </a:pPr>
            <a:r>
              <a:rPr lang="en-US" dirty="0" smtClean="0"/>
              <a:t>	Data for first person to hold the position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Accounting Change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Impact of the change at this point? Minimal to none</a:t>
            </a:r>
          </a:p>
          <a:p>
            <a:r>
              <a:rPr lang="en-US" dirty="0" smtClean="0"/>
              <a:t>2014 and earlier funds stay FIFO, effectively all funds before 2015 are now 2014 funds.</a:t>
            </a:r>
          </a:p>
          <a:p>
            <a:r>
              <a:rPr lang="en-US" dirty="0" smtClean="0"/>
              <a:t>Unless a grant runs significantly longer than anticipated no change at all</a:t>
            </a:r>
          </a:p>
          <a:p>
            <a:r>
              <a:rPr lang="en-US" dirty="0" smtClean="0"/>
              <a:t>Possible future adjustments to our system might make this a non-issue.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39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7543800" cy="3962400"/>
          </a:xfrm>
        </p:spPr>
        <p:txBody>
          <a:bodyPr/>
          <a:lstStyle/>
          <a:p>
            <a:r>
              <a:rPr lang="en-US" dirty="0" smtClean="0"/>
              <a:t>Under Detail Accomplishments Tab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Do not</a:t>
            </a:r>
            <a:r>
              <a:rPr lang="en-US" dirty="0" smtClean="0"/>
              <a:t> Subtract Jobs out once reported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On signature page should Show / Discuss loss of jobs - page 2 and 3 (slide 16)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Tabs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Draw Request / History</a:t>
            </a:r>
          </a:p>
          <a:p>
            <a:r>
              <a:rPr lang="en-US" dirty="0"/>
              <a:t>NSP Projects Use their own Tab, NOT the Housing </a:t>
            </a:r>
            <a:r>
              <a:rPr lang="en-US" dirty="0" smtClean="0"/>
              <a:t>Tab, CDBG ignore the NSP Tab</a:t>
            </a:r>
            <a:endParaRPr lang="en-US" dirty="0"/>
          </a:p>
          <a:p>
            <a:r>
              <a:rPr lang="en-US" dirty="0"/>
              <a:t>ARRA </a:t>
            </a:r>
            <a:r>
              <a:rPr lang="en-US" dirty="0" smtClean="0"/>
              <a:t>Legacy tab, Not used for current CDBG awards</a:t>
            </a:r>
            <a:endParaRPr lang="en-US" dirty="0"/>
          </a:p>
          <a:p>
            <a:r>
              <a:rPr lang="en-US" dirty="0"/>
              <a:t>Budget</a:t>
            </a:r>
          </a:p>
          <a:p>
            <a:r>
              <a:rPr lang="en-US" dirty="0"/>
              <a:t>Section </a:t>
            </a:r>
            <a:r>
              <a:rPr lang="en-US" dirty="0" smtClean="0"/>
              <a:t>3 – Now only shows the current FY to stop editing earlier data and destroying our records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Advice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Save Often!</a:t>
            </a:r>
            <a:r>
              <a:rPr lang="en-US" dirty="0"/>
              <a:t> The System Will Time You out</a:t>
            </a:r>
          </a:p>
          <a:p>
            <a:r>
              <a:rPr lang="en-US" dirty="0"/>
              <a:t>2 Ways Into Accomplishment Tabs</a:t>
            </a:r>
          </a:p>
          <a:p>
            <a:r>
              <a:rPr lang="en-US" dirty="0"/>
              <a:t>Best Information Known When Submitted</a:t>
            </a:r>
          </a:p>
          <a:p>
            <a:r>
              <a:rPr lang="en-US" dirty="0"/>
              <a:t>For Large Errors Use the </a:t>
            </a:r>
            <a:r>
              <a:rPr lang="en-US" u="sng" dirty="0"/>
              <a:t>Revision</a:t>
            </a:r>
            <a:r>
              <a:rPr lang="en-US" dirty="0"/>
              <a:t> </a:t>
            </a:r>
            <a:r>
              <a:rPr lang="en-US" dirty="0" smtClean="0"/>
              <a:t>Option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458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Make Sure Accomplishments Balance</a:t>
            </a:r>
          </a:p>
          <a:p>
            <a:r>
              <a:rPr lang="en-US" dirty="0" smtClean="0"/>
              <a:t>Full Accomplishment Details</a:t>
            </a:r>
            <a:endParaRPr lang="en-US" dirty="0"/>
          </a:p>
          <a:p>
            <a:r>
              <a:rPr lang="en-US" dirty="0"/>
              <a:t>Lack of a </a:t>
            </a:r>
            <a:r>
              <a:rPr lang="en-US" dirty="0" smtClean="0"/>
              <a:t>Chief Elected Official </a:t>
            </a:r>
            <a:r>
              <a:rPr lang="en-US" dirty="0"/>
              <a:t>Signature</a:t>
            </a:r>
          </a:p>
          <a:p>
            <a:r>
              <a:rPr lang="en-US" dirty="0"/>
              <a:t>Hispanic </a:t>
            </a:r>
            <a:r>
              <a:rPr lang="en-US" dirty="0" smtClean="0"/>
              <a:t>NOT A RACE</a:t>
            </a:r>
            <a:endParaRPr lang="en-US" dirty="0"/>
          </a:p>
          <a:p>
            <a:r>
              <a:rPr lang="en-US" dirty="0"/>
              <a:t>Retained </a:t>
            </a:r>
            <a:r>
              <a:rPr lang="en-US" dirty="0" smtClean="0"/>
              <a:t>Jobs are only Jobs that would have been lost</a:t>
            </a:r>
            <a:endParaRPr lang="en-US" dirty="0"/>
          </a:p>
          <a:p>
            <a:r>
              <a:rPr lang="en-US" dirty="0"/>
              <a:t>Retained Jobs Only Entered </a:t>
            </a:r>
            <a:r>
              <a:rPr lang="en-US" dirty="0" smtClean="0"/>
              <a:t>Once (First Q)</a:t>
            </a:r>
            <a:endParaRPr lang="en-US" dirty="0"/>
          </a:p>
          <a:p>
            <a:r>
              <a:rPr lang="en-US" dirty="0"/>
              <a:t>Should Not Have Negative </a:t>
            </a:r>
            <a:r>
              <a:rPr lang="en-US" dirty="0" smtClean="0"/>
              <a:t>Beneficiaries</a:t>
            </a:r>
          </a:p>
          <a:p>
            <a:r>
              <a:rPr lang="en-US" dirty="0" smtClean="0"/>
              <a:t>Match &amp; Leverage, enter as you go, include in Kind, Should Not Decrease without DCA Approval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contact person for the grant changes, LET US KNOW! </a:t>
            </a:r>
          </a:p>
          <a:p>
            <a:r>
              <a:rPr lang="en-US" dirty="0" smtClean="0"/>
              <a:t>Please help us keep our Web GMS user list up to date</a:t>
            </a:r>
          </a:p>
          <a:p>
            <a:r>
              <a:rPr lang="en-US" dirty="0" smtClean="0"/>
              <a:t>I do disable accounts if I discover the email address is no longer valid</a:t>
            </a:r>
          </a:p>
          <a:p>
            <a:r>
              <a:rPr lang="en-US" dirty="0" smtClean="0"/>
              <a:t>Don’t change the printed copy: un-submitting and Final Report check box</a:t>
            </a:r>
          </a:p>
          <a:p>
            <a:r>
              <a:rPr lang="en-US" dirty="0" smtClean="0"/>
              <a:t>Cumulative Leverage on the Signature page should match total leverage on the detail tab</a:t>
            </a:r>
          </a:p>
          <a:p>
            <a:r>
              <a:rPr lang="en-US" dirty="0" smtClean="0"/>
              <a:t>Break Leverage out by activity code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6629400" cy="838200"/>
          </a:xfrm>
        </p:spPr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09800"/>
            <a:ext cx="7924800" cy="3733800"/>
          </a:xfrm>
        </p:spPr>
        <p:txBody>
          <a:bodyPr/>
          <a:lstStyle/>
          <a:p>
            <a:r>
              <a:rPr lang="en-US" dirty="0"/>
              <a:t>Web Reporting </a:t>
            </a:r>
            <a:r>
              <a:rPr lang="en-US" dirty="0" smtClean="0"/>
              <a:t>URL: </a:t>
            </a:r>
            <a:r>
              <a:rPr lang="en-US" u="sng" dirty="0" smtClean="0">
                <a:hlinkClick r:id="rId2"/>
              </a:rPr>
              <a:t>http://</a:t>
            </a:r>
            <a:r>
              <a:rPr lang="en-US" dirty="0" smtClean="0">
                <a:hlinkClick r:id="rId3"/>
              </a:rPr>
              <a:t>Communityfinance.dca.ga.gov/cdfd.html</a:t>
            </a:r>
            <a:endParaRPr lang="en-US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/>
              <a:t>Local Government Contact Updates URL: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http://www.dca.ga.gov/LGContactsOnline/Index.aspx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DUNS #</a:t>
            </a:r>
          </a:p>
          <a:p>
            <a:r>
              <a:rPr lang="en-US" dirty="0" smtClean="0"/>
              <a:t>SAM (CCR) System for Awards Mgmt &amp; New Certification </a:t>
            </a:r>
            <a:r>
              <a:rPr lang="en-US" dirty="0" smtClean="0">
                <a:hlinkClick r:id="rId2"/>
              </a:rPr>
              <a:t>https://www.sam.gov/index.html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Federal Funding Accountability and Transparency Act : FFATA</a:t>
            </a:r>
          </a:p>
          <a:p>
            <a:r>
              <a:rPr lang="en-US" dirty="0" smtClean="0"/>
              <a:t>Temporary Job Tracking</a:t>
            </a:r>
          </a:p>
          <a:p>
            <a:r>
              <a:rPr lang="en-US" dirty="0" smtClean="0"/>
              <a:t>Remediation:</a:t>
            </a:r>
          </a:p>
          <a:p>
            <a:pPr lvl="1"/>
            <a:r>
              <a:rPr lang="en-US" dirty="0" smtClean="0"/>
              <a:t>Open 1 year with no draws </a:t>
            </a:r>
          </a:p>
          <a:p>
            <a:pPr lvl="1"/>
            <a:r>
              <a:rPr lang="en-US" dirty="0" smtClean="0"/>
              <a:t>Open 3 years no Accomplishments</a:t>
            </a:r>
          </a:p>
          <a:p>
            <a:pPr lvl="1"/>
            <a:r>
              <a:rPr lang="en-US" dirty="0" smtClean="0"/>
              <a:t>80% drawn no Accomplishments</a:t>
            </a:r>
          </a:p>
          <a:p>
            <a:endParaRPr lang="en-US" u="sng" dirty="0" smtClean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Business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CDBG Draws to: </a:t>
            </a:r>
            <a:r>
              <a:rPr lang="en-US" dirty="0" smtClean="0">
                <a:hlinkClick r:id="rId2"/>
              </a:rPr>
              <a:t>cdbg.draws@dca.ga.gov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Other CDBG Business: </a:t>
            </a:r>
            <a:r>
              <a:rPr lang="en-US" dirty="0" smtClean="0">
                <a:hlinkClick r:id="rId3"/>
              </a:rPr>
              <a:t>cdbg.biz@dca.ga.gov</a:t>
            </a:r>
            <a:endParaRPr lang="en-US" dirty="0" smtClean="0"/>
          </a:p>
          <a:p>
            <a:r>
              <a:rPr lang="en-US" dirty="0" smtClean="0"/>
              <a:t>State/</a:t>
            </a:r>
            <a:r>
              <a:rPr lang="en-US" dirty="0" err="1" smtClean="0"/>
              <a:t>OneGa</a:t>
            </a:r>
            <a:r>
              <a:rPr lang="en-US" dirty="0" smtClean="0"/>
              <a:t> Draws/Business: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oed@dca.ga.gov</a:t>
            </a:r>
          </a:p>
          <a:p>
            <a:r>
              <a:rPr lang="en-US" dirty="0"/>
              <a:t>Naming format: Recipient Name, Full Grant Number, Type of Business and Draw # if it is a </a:t>
            </a:r>
            <a:r>
              <a:rPr lang="en-US" dirty="0" smtClean="0"/>
              <a:t>draw</a:t>
            </a:r>
          </a:p>
          <a:p>
            <a:r>
              <a:rPr lang="en-US" dirty="0" smtClean="0"/>
              <a:t>Send one email per type of business, attach backup documents in the same email unless file size causes problems</a:t>
            </a:r>
            <a:endParaRPr lang="en-US" dirty="0"/>
          </a:p>
          <a:p>
            <a:r>
              <a:rPr lang="en-US" dirty="0" smtClean="0"/>
              <a:t>Applications, Award Package, Contracts with multiple signatures must be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9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Business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Signature Cards: </a:t>
            </a:r>
            <a:r>
              <a:rPr lang="en-US" dirty="0" smtClean="0"/>
              <a:t>Original paper </a:t>
            </a:r>
            <a:r>
              <a:rPr lang="en-US" dirty="0"/>
              <a:t>with the award package, later updated Signature Cards can be emailed in</a:t>
            </a:r>
          </a:p>
          <a:p>
            <a:r>
              <a:rPr lang="en-US" dirty="0" smtClean="0"/>
              <a:t>Quarterly </a:t>
            </a:r>
            <a:r>
              <a:rPr lang="en-US" dirty="0"/>
              <a:t>Reports can be emailed in, but we need all 3 pages &amp; the </a:t>
            </a:r>
            <a:r>
              <a:rPr lang="en-US" u="sng" dirty="0"/>
              <a:t>Chief Elected Official signature</a:t>
            </a:r>
          </a:p>
          <a:p>
            <a:r>
              <a:rPr lang="en-US" b="1" dirty="0" smtClean="0"/>
              <a:t>Please </a:t>
            </a:r>
            <a:r>
              <a:rPr lang="en-US" b="1" dirty="0"/>
              <a:t>make sure scanned documents are readable, especially $</a:t>
            </a:r>
          </a:p>
          <a:p>
            <a:r>
              <a:rPr lang="en-US" dirty="0" smtClean="0"/>
              <a:t>The Original documents must be kept by the grant recipient so that they can be produced on request for HUD or other auditors</a:t>
            </a:r>
          </a:p>
          <a:p>
            <a:r>
              <a:rPr lang="en-US" dirty="0" smtClean="0"/>
              <a:t>Keep email size below 25 MB</a:t>
            </a:r>
          </a:p>
          <a:p>
            <a:r>
              <a:rPr lang="en-US" dirty="0" smtClean="0"/>
              <a:t>Files should be PDF or Microsoft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9090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/>
              <a:t>Information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Rob Shaw</a:t>
            </a:r>
          </a:p>
          <a:p>
            <a:r>
              <a:rPr lang="en-US" dirty="0">
                <a:hlinkClick r:id="rId2"/>
              </a:rPr>
              <a:t>r</a:t>
            </a:r>
            <a:r>
              <a:rPr lang="en-US" dirty="0" smtClean="0">
                <a:hlinkClick r:id="rId2"/>
              </a:rPr>
              <a:t>ob.shaw@dca.ga.gov</a:t>
            </a:r>
            <a:endParaRPr lang="en-US" dirty="0"/>
          </a:p>
          <a:p>
            <a:r>
              <a:rPr lang="en-US" dirty="0" smtClean="0"/>
              <a:t>404-679-4806</a:t>
            </a:r>
          </a:p>
          <a:p>
            <a:endParaRPr lang="en-US" dirty="0" smtClean="0"/>
          </a:p>
          <a:p>
            <a:r>
              <a:rPr lang="en-US" dirty="0" smtClean="0"/>
              <a:t>Lisa Smith</a:t>
            </a:r>
          </a:p>
          <a:p>
            <a:r>
              <a:rPr lang="en-US" dirty="0" smtClean="0">
                <a:hlinkClick r:id="rId3"/>
              </a:rPr>
              <a:t>lisa.smith@dca.ga.gov</a:t>
            </a:r>
            <a:endParaRPr lang="en-US" dirty="0" smtClean="0"/>
          </a:p>
          <a:p>
            <a:r>
              <a:rPr lang="en-US" dirty="0" smtClean="0"/>
              <a:t>404-679-5276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Awards with Earlier 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Jacksonville, City of</a:t>
            </a:r>
          </a:p>
          <a:p>
            <a:r>
              <a:rPr lang="en-US" dirty="0" smtClean="0"/>
              <a:t>Jeffersonville, City of</a:t>
            </a:r>
          </a:p>
          <a:p>
            <a:endParaRPr lang="en-US" dirty="0"/>
          </a:p>
          <a:p>
            <a:r>
              <a:rPr lang="en-US" dirty="0" smtClean="0"/>
              <a:t>Adairsville, City of</a:t>
            </a:r>
          </a:p>
          <a:p>
            <a:r>
              <a:rPr lang="en-US" dirty="0" smtClean="0"/>
              <a:t>Atkinson County</a:t>
            </a:r>
          </a:p>
          <a:p>
            <a:r>
              <a:rPr lang="en-US" dirty="0" smtClean="0"/>
              <a:t>Banks County</a:t>
            </a:r>
          </a:p>
          <a:p>
            <a:r>
              <a:rPr lang="en-US" dirty="0" smtClean="0"/>
              <a:t>Ben Hill County</a:t>
            </a:r>
          </a:p>
          <a:p>
            <a:r>
              <a:rPr lang="en-US" dirty="0" err="1"/>
              <a:t>Bronwood</a:t>
            </a:r>
            <a:r>
              <a:rPr lang="en-US" dirty="0"/>
              <a:t>, City of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Cook County</a:t>
            </a:r>
          </a:p>
          <a:p>
            <a:r>
              <a:rPr lang="en-US" dirty="0" smtClean="0"/>
              <a:t>East Dublin, City of</a:t>
            </a:r>
          </a:p>
          <a:p>
            <a:r>
              <a:rPr lang="en-US" dirty="0" smtClean="0"/>
              <a:t>Eatonton, City of</a:t>
            </a:r>
          </a:p>
          <a:p>
            <a:r>
              <a:rPr lang="en-US" dirty="0" smtClean="0"/>
              <a:t>Ellenton, City of</a:t>
            </a:r>
          </a:p>
          <a:p>
            <a:r>
              <a:rPr lang="en-US" dirty="0" smtClean="0"/>
              <a:t>Lakeland, City of</a:t>
            </a:r>
          </a:p>
          <a:p>
            <a:r>
              <a:rPr lang="en-US" dirty="0" smtClean="0"/>
              <a:t>Pelham, City of</a:t>
            </a:r>
          </a:p>
          <a:p>
            <a:r>
              <a:rPr lang="en-US" dirty="0" smtClean="0"/>
              <a:t>Sylvania, City of</a:t>
            </a:r>
          </a:p>
          <a:p>
            <a:r>
              <a:rPr lang="en-US" dirty="0" smtClean="0"/>
              <a:t>Warren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77719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908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Purpose of Reporting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Tracking grant progress and monitoring</a:t>
            </a:r>
          </a:p>
          <a:p>
            <a:r>
              <a:rPr lang="en-US" dirty="0"/>
              <a:t>Demonstrating the value of the program</a:t>
            </a:r>
          </a:p>
          <a:p>
            <a:r>
              <a:rPr lang="en-US" dirty="0"/>
              <a:t>Compliance with laws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Paper to Online Entry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CFD has 250-450 Open Federal Grants at any given time, As of 9/21/2016: 331 CDBG grants, 244 with a balance</a:t>
            </a:r>
          </a:p>
          <a:p>
            <a:r>
              <a:rPr lang="en-US" dirty="0" smtClean="0"/>
              <a:t>Requirements </a:t>
            </a:r>
            <a:r>
              <a:rPr lang="en-US" dirty="0"/>
              <a:t>for Faster Data Reporting to HUD &amp; other Federal Partners and Auditors</a:t>
            </a:r>
          </a:p>
          <a:p>
            <a:r>
              <a:rPr lang="en-US" dirty="0" smtClean="0"/>
              <a:t>Continuously </a:t>
            </a:r>
            <a:r>
              <a:rPr lang="en-US" dirty="0"/>
              <a:t>Increasing Data Requirements</a:t>
            </a:r>
          </a:p>
          <a:p>
            <a:r>
              <a:rPr lang="en-US" dirty="0"/>
              <a:t>Creation of our Online Reporting System in 2005/2006</a:t>
            </a:r>
          </a:p>
          <a:p>
            <a:pPr lvl="1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Basics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Web Reporting Required</a:t>
            </a:r>
          </a:p>
          <a:p>
            <a:r>
              <a:rPr lang="en-US"/>
              <a:t>Quarterly for:</a:t>
            </a:r>
          </a:p>
          <a:p>
            <a:pPr lvl="1"/>
            <a:r>
              <a:rPr lang="en-US"/>
              <a:t>Financial/Contracts</a:t>
            </a:r>
          </a:p>
          <a:p>
            <a:pPr lvl="1"/>
            <a:r>
              <a:rPr lang="en-US"/>
              <a:t>Narrative</a:t>
            </a:r>
          </a:p>
          <a:p>
            <a:pPr lvl="1"/>
            <a:r>
              <a:rPr lang="en-US"/>
              <a:t>Accomplish/Signature</a:t>
            </a:r>
          </a:p>
          <a:p>
            <a:r>
              <a:rPr lang="en-US"/>
              <a:t>For Activity Accomplishments, Quarterly or More Often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7924800" cy="4572000"/>
          </a:xfrm>
        </p:spPr>
        <p:txBody>
          <a:bodyPr/>
          <a:lstStyle/>
          <a:p>
            <a:r>
              <a:rPr lang="en-US" dirty="0" smtClean="0"/>
              <a:t>Make Sure Accomplishments Balance</a:t>
            </a:r>
          </a:p>
          <a:p>
            <a:r>
              <a:rPr lang="en-US" dirty="0" smtClean="0"/>
              <a:t>Low Mod Only Reporting Not Acceptable (Some Exceptions)</a:t>
            </a:r>
          </a:p>
          <a:p>
            <a:r>
              <a:rPr lang="en-US" dirty="0" smtClean="0"/>
              <a:t>Lack of a Chief Elected Official Signature</a:t>
            </a:r>
          </a:p>
          <a:p>
            <a:r>
              <a:rPr lang="en-US" dirty="0" smtClean="0"/>
              <a:t>Hispanic is an Ethnicity, Not a Race</a:t>
            </a:r>
          </a:p>
          <a:p>
            <a:r>
              <a:rPr lang="en-US" dirty="0" smtClean="0"/>
              <a:t>Accomplishment Detail timing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6200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Activities Should Not Have Negative Beneficiaries</a:t>
            </a:r>
          </a:p>
          <a:p>
            <a:r>
              <a:rPr lang="en-US" dirty="0" smtClean="0"/>
              <a:t>Full Accomplishment details needed for us to report to HUD</a:t>
            </a:r>
          </a:p>
          <a:p>
            <a:r>
              <a:rPr lang="en-US" dirty="0" smtClean="0"/>
              <a:t>Leverage: </a:t>
            </a:r>
            <a:br>
              <a:rPr lang="en-US" dirty="0" smtClean="0"/>
            </a:br>
            <a:r>
              <a:rPr lang="en-US" dirty="0" smtClean="0"/>
              <a:t>	Include Match</a:t>
            </a:r>
            <a:br>
              <a:rPr lang="en-US" dirty="0" smtClean="0"/>
            </a:br>
            <a:r>
              <a:rPr lang="en-US" dirty="0" smtClean="0"/>
              <a:t>	Enter as you go, don’t wait for people</a:t>
            </a:r>
            <a:br>
              <a:rPr lang="en-US" dirty="0" smtClean="0"/>
            </a:br>
            <a:r>
              <a:rPr lang="en-US" dirty="0" smtClean="0"/>
              <a:t>	Include all Match, In Kind, and other</a:t>
            </a:r>
            <a:br>
              <a:rPr lang="en-US" dirty="0" smtClean="0"/>
            </a:br>
            <a:r>
              <a:rPr lang="en-US" dirty="0" smtClean="0"/>
              <a:t>	If you are not going to make your 			Leverage #s get with DCA ASAP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DFD Recipients Template">
  <a:themeElements>
    <a:clrScheme name="CDFD Recipient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FD Recipien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FD Recipien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FD Recipients Template">
  <a:themeElements>
    <a:clrScheme name="CDFD Recipient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FD Recipien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FD Recipien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DFD Recipients Template">
  <a:themeElements>
    <a:clrScheme name="CDFD Recipient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FD Recipien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FD Recipien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DFD Recipients Template">
  <a:themeElements>
    <a:clrScheme name="CDFD Recipient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FD Recipien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FD Recipien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4A30C1B25924C8E67799C0D091BF6" ma:contentTypeVersion="2" ma:contentTypeDescription="Create a new document." ma:contentTypeScope="" ma:versionID="c2396e528f5e953206e9ae6f91dfc1cb">
  <xsd:schema xmlns:xsd="http://www.w3.org/2001/XMLSchema" xmlns:xs="http://www.w3.org/2001/XMLSchema" xmlns:p="http://schemas.microsoft.com/office/2006/metadata/properties" xmlns:ns2="431100d4-4470-42c1-96bc-46686c1829ae" targetNamespace="http://schemas.microsoft.com/office/2006/metadata/properties" ma:root="true" ma:fieldsID="eda0a19c60827df6a76d79de2e1af800" ns2:_="">
    <xsd:import namespace="431100d4-4470-42c1-96bc-46686c182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00d4-4470-42c1-96bc-46686c182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14021-3F21-4CFB-8772-7F23CAEA5CE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431100d4-4470-42c1-96bc-46686c1829a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7AF442-A4BE-4895-B813-8DCF9F0CB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1B5BF-17EB-4D71-92C2-EF3DB5597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100d4-4470-42c1-96bc-46686c182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6766</TotalTime>
  <Words>919</Words>
  <Application>Microsoft Office PowerPoint</Application>
  <PresentationFormat>On-screen Show (4:3)</PresentationFormat>
  <Paragraphs>162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Myriad Roman</vt:lpstr>
      <vt:lpstr>Tw Cen MT</vt:lpstr>
      <vt:lpstr>Wingdings</vt:lpstr>
      <vt:lpstr>Wingdings 2</vt:lpstr>
      <vt:lpstr>CDFD Recipients Template</vt:lpstr>
      <vt:lpstr>1_CDFD Recipients Template</vt:lpstr>
      <vt:lpstr>2_CDFD Recipients Template</vt:lpstr>
      <vt:lpstr>3_CDFD Recipients Template</vt:lpstr>
      <vt:lpstr>DCA powerpoint master.rev.8-14</vt:lpstr>
      <vt:lpstr>CDBG Online Quarterly Reporting &amp; Electronic Business</vt:lpstr>
      <vt:lpstr>HUD Accounting Changes</vt:lpstr>
      <vt:lpstr>HUD Accounting Change Impact</vt:lpstr>
      <vt:lpstr>2016 Awards with Earlier Funding</vt:lpstr>
      <vt:lpstr>The Purpose of Reporting</vt:lpstr>
      <vt:lpstr>From Paper to Online Entry</vt:lpstr>
      <vt:lpstr>Reporting Basics</vt:lpstr>
      <vt:lpstr>Common Issues</vt:lpstr>
      <vt:lpstr>More Issues</vt:lpstr>
      <vt:lpstr>http://Communityfinance.dca.ga.gov/cdfd.html</vt:lpstr>
      <vt:lpstr>Log In and Sign Up Forms</vt:lpstr>
      <vt:lpstr>PowerPoint Presentation</vt:lpstr>
      <vt:lpstr>PowerPoint Presentation</vt:lpstr>
      <vt:lpstr>PowerPoint Presentation</vt:lpstr>
      <vt:lpstr>Closer View of Quarterly Financials</vt:lpstr>
      <vt:lpstr>PowerPoint Presentation</vt:lpstr>
      <vt:lpstr>Accomplishments Base Screen</vt:lpstr>
      <vt:lpstr>Accomplishments by Type</vt:lpstr>
      <vt:lpstr>A closer look at a Data Mismatch</vt:lpstr>
      <vt:lpstr>Leverage</vt:lpstr>
      <vt:lpstr>Racial and Ethnic Data</vt:lpstr>
      <vt:lpstr>Tracking Income</vt:lpstr>
      <vt:lpstr>Wrong Activity Type</vt:lpstr>
      <vt:lpstr>Housing Differences</vt:lpstr>
      <vt:lpstr>PowerPoint Presentation</vt:lpstr>
      <vt:lpstr>PowerPoint Presentation</vt:lpstr>
      <vt:lpstr>Job Differences – Quarterly Report</vt:lpstr>
      <vt:lpstr>Job Differences Continued</vt:lpstr>
      <vt:lpstr>Job Issues – Quarterly Report</vt:lpstr>
      <vt:lpstr>Job Subtraction?</vt:lpstr>
      <vt:lpstr>Other Tabs</vt:lpstr>
      <vt:lpstr>General Advice</vt:lpstr>
      <vt:lpstr>Common Problems</vt:lpstr>
      <vt:lpstr>Common Problems Continued</vt:lpstr>
      <vt:lpstr>Web Sites</vt:lpstr>
      <vt:lpstr>Current Issues</vt:lpstr>
      <vt:lpstr>Electronic Business</vt:lpstr>
      <vt:lpstr>Electronic Business Continued</vt:lpstr>
      <vt:lpstr>Contact Information</vt:lpstr>
      <vt:lpstr>PowerPoint Presentation</vt:lpstr>
    </vt:vector>
  </TitlesOfParts>
  <Company>DCA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rshaw</dc:creator>
  <cp:lastModifiedBy>Rob Shaw</cp:lastModifiedBy>
  <cp:revision>344</cp:revision>
  <cp:lastPrinted>2015-09-08T19:17:42Z</cp:lastPrinted>
  <dcterms:created xsi:type="dcterms:W3CDTF">2010-09-20T14:14:08Z</dcterms:created>
  <dcterms:modified xsi:type="dcterms:W3CDTF">2016-09-29T14:57:18Z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0x0101004274A30C1B25924C8E67799C0D091BF6</vt:lpwstr>
  </property>
</Properties>
</file>